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71" r:id="rId13"/>
    <p:sldId id="268" r:id="rId14"/>
    <p:sldId id="269" r:id="rId15"/>
    <p:sldId id="270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57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735FD5F-718C-4ECD-BA6E-76409168C1BB}" type="datetimeFigureOut">
              <a:rPr lang="en-US" smtClean="0"/>
              <a:pPr/>
              <a:t>08/10/2018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B3B825F-C9A5-4081-9A24-7B625C6CFBA9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3B825F-C9A5-4081-9A24-7B625C6CFBA9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5A6519-9569-4C69-BC45-2AC1A6E8CC65}" type="datetimeFigureOut">
              <a:rPr lang="en-US" smtClean="0"/>
              <a:pPr/>
              <a:t>08/10/2018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F7F2B-74A8-4F9F-81A9-A280B60AB6B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5A6519-9569-4C69-BC45-2AC1A6E8CC65}" type="datetimeFigureOut">
              <a:rPr lang="en-US" smtClean="0"/>
              <a:pPr/>
              <a:t>08/10/2018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F7F2B-74A8-4F9F-81A9-A280B60AB6B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5A6519-9569-4C69-BC45-2AC1A6E8CC65}" type="datetimeFigureOut">
              <a:rPr lang="en-US" smtClean="0"/>
              <a:pPr/>
              <a:t>08/10/2018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F7F2B-74A8-4F9F-81A9-A280B60AB6B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5A6519-9569-4C69-BC45-2AC1A6E8CC65}" type="datetimeFigureOut">
              <a:rPr lang="en-US" smtClean="0"/>
              <a:pPr/>
              <a:t>08/10/2018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F7F2B-74A8-4F9F-81A9-A280B60AB6B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5A6519-9569-4C69-BC45-2AC1A6E8CC65}" type="datetimeFigureOut">
              <a:rPr lang="en-US" smtClean="0"/>
              <a:pPr/>
              <a:t>08/10/2018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F7F2B-74A8-4F9F-81A9-A280B60AB6B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5A6519-9569-4C69-BC45-2AC1A6E8CC65}" type="datetimeFigureOut">
              <a:rPr lang="en-US" smtClean="0"/>
              <a:pPr/>
              <a:t>08/10/2018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F7F2B-74A8-4F9F-81A9-A280B60AB6B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5A6519-9569-4C69-BC45-2AC1A6E8CC65}" type="datetimeFigureOut">
              <a:rPr lang="en-US" smtClean="0"/>
              <a:pPr/>
              <a:t>08/10/2018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F7F2B-74A8-4F9F-81A9-A280B60AB6B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5A6519-9569-4C69-BC45-2AC1A6E8CC65}" type="datetimeFigureOut">
              <a:rPr lang="en-US" smtClean="0"/>
              <a:pPr/>
              <a:t>08/10/2018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F7F2B-74A8-4F9F-81A9-A280B60AB6B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5A6519-9569-4C69-BC45-2AC1A6E8CC65}" type="datetimeFigureOut">
              <a:rPr lang="en-US" smtClean="0"/>
              <a:pPr/>
              <a:t>08/10/2018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F7F2B-74A8-4F9F-81A9-A280B60AB6B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5A6519-9569-4C69-BC45-2AC1A6E8CC65}" type="datetimeFigureOut">
              <a:rPr lang="en-US" smtClean="0"/>
              <a:pPr/>
              <a:t>08/10/2018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F7F2B-74A8-4F9F-81A9-A280B60AB6B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5A6519-9569-4C69-BC45-2AC1A6E8CC65}" type="datetimeFigureOut">
              <a:rPr lang="en-US" smtClean="0"/>
              <a:pPr/>
              <a:t>08/10/2018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F7F2B-74A8-4F9F-81A9-A280B60AB6B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5A6519-9569-4C69-BC45-2AC1A6E8CC65}" type="datetimeFigureOut">
              <a:rPr lang="en-US" smtClean="0"/>
              <a:pPr/>
              <a:t>08/10/2018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6F7F2B-74A8-4F9F-81A9-A280B60AB6B6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Syllabus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905000"/>
            <a:ext cx="8229600" cy="4297363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sz="4000" b="1" i="1" dirty="0" smtClean="0"/>
              <a:t>Electronic Devices &amp; Circuits – I</a:t>
            </a:r>
          </a:p>
          <a:p>
            <a:pPr>
              <a:buNone/>
            </a:pPr>
            <a:r>
              <a:rPr lang="en-US" sz="2800" b="1" i="1" dirty="0" smtClean="0"/>
              <a:t>Course Pre –requisite</a:t>
            </a:r>
          </a:p>
          <a:p>
            <a:pPr>
              <a:buNone/>
            </a:pPr>
            <a:endParaRPr lang="en-US" sz="2800" b="1" i="1" dirty="0"/>
          </a:p>
          <a:p>
            <a:pPr>
              <a:buFont typeface="Wingdings" pitchFamily="2" charset="2"/>
              <a:buChar char="Ø"/>
            </a:pPr>
            <a:r>
              <a:rPr lang="en-US" sz="2800" b="1" i="1" dirty="0" smtClean="0"/>
              <a:t>  Basic Electrical Engineering </a:t>
            </a:r>
          </a:p>
          <a:p>
            <a:pPr>
              <a:buFont typeface="Wingdings" pitchFamily="2" charset="2"/>
              <a:buChar char="Ø"/>
            </a:pPr>
            <a:r>
              <a:rPr lang="en-US" sz="2800" b="1" i="1" dirty="0" smtClean="0"/>
              <a:t>  Applied Physics</a:t>
            </a:r>
          </a:p>
          <a:p>
            <a:pPr>
              <a:buNone/>
            </a:pPr>
            <a:r>
              <a:rPr lang="en-US" sz="2800" b="1" i="1" dirty="0"/>
              <a:t> 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47688" y="533400"/>
            <a:ext cx="8048625" cy="510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Course Outcomes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1.  </a:t>
            </a:r>
            <a:r>
              <a:rPr lang="en-US" dirty="0" smtClean="0"/>
              <a:t>Understand </a:t>
            </a:r>
            <a:r>
              <a:rPr lang="en-US" dirty="0"/>
              <a:t>operation &amp; applications of diodes, regulators, transistors in order to design </a:t>
            </a:r>
            <a:r>
              <a:rPr lang="en-US" dirty="0" smtClean="0"/>
              <a:t>basic  circuits </a:t>
            </a:r>
            <a:r>
              <a:rPr lang="en-US" dirty="0"/>
              <a:t> </a:t>
            </a:r>
            <a:r>
              <a:rPr lang="en-US" dirty="0" smtClean="0"/>
              <a:t> </a:t>
            </a:r>
            <a:r>
              <a:rPr lang="en-US" dirty="0"/>
              <a:t> </a:t>
            </a:r>
            <a:r>
              <a:rPr lang="en-US" dirty="0" smtClean="0"/>
              <a:t> </a:t>
            </a:r>
            <a:r>
              <a:rPr lang="en-US" dirty="0"/>
              <a:t> </a:t>
            </a:r>
            <a:r>
              <a:rPr lang="en-US" dirty="0" smtClean="0"/>
              <a:t> </a:t>
            </a:r>
            <a:r>
              <a:rPr lang="en-US" dirty="0"/>
              <a:t> </a:t>
            </a:r>
            <a:r>
              <a:rPr lang="en-US" dirty="0" smtClean="0"/>
              <a:t> </a:t>
            </a:r>
            <a:r>
              <a:rPr lang="en-US" dirty="0"/>
              <a:t> </a:t>
            </a:r>
            <a:r>
              <a:rPr lang="en-US" dirty="0" smtClean="0"/>
              <a:t> </a:t>
            </a:r>
            <a:r>
              <a:rPr lang="en-US" dirty="0"/>
              <a:t> </a:t>
            </a:r>
            <a:r>
              <a:rPr lang="en-US" dirty="0" smtClean="0"/>
              <a:t> </a:t>
            </a:r>
            <a:r>
              <a:rPr lang="en-US" dirty="0"/>
              <a:t> </a:t>
            </a:r>
            <a:r>
              <a:rPr lang="en-US" dirty="0" smtClean="0"/>
              <a:t> </a:t>
            </a:r>
            <a:r>
              <a:rPr lang="en-US" dirty="0"/>
              <a:t> </a:t>
            </a:r>
            <a:r>
              <a:rPr lang="en-US" dirty="0" smtClean="0"/>
              <a:t> </a:t>
            </a:r>
            <a:r>
              <a:rPr lang="en-US" dirty="0"/>
              <a:t> </a:t>
            </a:r>
            <a:r>
              <a:rPr lang="en-US" dirty="0" smtClean="0"/>
              <a:t> </a:t>
            </a:r>
            <a:r>
              <a:rPr lang="en-US" dirty="0"/>
              <a:t> </a:t>
            </a:r>
            <a:r>
              <a:rPr lang="en-US" dirty="0" smtClean="0"/>
              <a:t> </a:t>
            </a:r>
          </a:p>
          <a:p>
            <a:r>
              <a:rPr lang="en-US" dirty="0" smtClean="0"/>
              <a:t>2</a:t>
            </a:r>
            <a:r>
              <a:rPr lang="en-US" dirty="0"/>
              <a:t>.    </a:t>
            </a:r>
            <a:r>
              <a:rPr lang="en-US" dirty="0" smtClean="0"/>
              <a:t>Analyze </a:t>
            </a:r>
            <a:r>
              <a:rPr lang="en-US" dirty="0"/>
              <a:t>&amp; design various biasing circuits for BJT &amp; FET.</a:t>
            </a:r>
            <a:r>
              <a:rPr lang="en-US" dirty="0" smtClean="0"/>
              <a:t> </a:t>
            </a:r>
            <a:r>
              <a:rPr lang="en-US" dirty="0"/>
              <a:t> </a:t>
            </a:r>
            <a:endParaRPr lang="en-US" dirty="0" smtClean="0"/>
          </a:p>
          <a:p>
            <a:r>
              <a:rPr lang="en-US" dirty="0" smtClean="0"/>
              <a:t>3</a:t>
            </a:r>
            <a:r>
              <a:rPr lang="en-US" dirty="0"/>
              <a:t>.   Design &amp; demonstrate  small signal model of BJT &amp; FET </a:t>
            </a:r>
            <a:r>
              <a:rPr lang="en-US" dirty="0" smtClean="0"/>
              <a:t>amplifier</a:t>
            </a:r>
            <a:r>
              <a:rPr lang="en-US" dirty="0"/>
              <a:t>. </a:t>
            </a:r>
            <a:endParaRPr lang="en-US" dirty="0" smtClean="0"/>
          </a:p>
          <a:p>
            <a:r>
              <a:rPr lang="en-US" dirty="0" smtClean="0"/>
              <a:t> </a:t>
            </a:r>
            <a:r>
              <a:rPr lang="en-US" dirty="0"/>
              <a:t>4.   </a:t>
            </a:r>
            <a:r>
              <a:rPr lang="en-US" dirty="0" smtClean="0"/>
              <a:t>Design</a:t>
            </a:r>
            <a:r>
              <a:rPr lang="en-US" dirty="0"/>
              <a:t>, construct and </a:t>
            </a:r>
            <a:r>
              <a:rPr lang="en-US"/>
              <a:t>characterize </a:t>
            </a:r>
            <a:r>
              <a:rPr lang="en-US" smtClean="0"/>
              <a:t>electronic </a:t>
            </a:r>
            <a:r>
              <a:rPr lang="en-US" dirty="0"/>
              <a:t>circuits according to</a:t>
            </a:r>
            <a:r>
              <a:rPr lang="en-US" dirty="0" smtClean="0"/>
              <a:t> </a:t>
            </a:r>
            <a:r>
              <a:rPr lang="en-US" dirty="0"/>
              <a:t> </a:t>
            </a:r>
            <a:r>
              <a:rPr lang="en-US" dirty="0" smtClean="0"/>
              <a:t>specification </a:t>
            </a:r>
            <a:r>
              <a:rPr lang="en-US" dirty="0"/>
              <a:t> </a:t>
            </a:r>
            <a:r>
              <a:rPr lang="en-US" dirty="0" smtClean="0"/>
              <a:t> </a:t>
            </a:r>
            <a:r>
              <a:rPr lang="en-US" dirty="0"/>
              <a:t> 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13716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1. Diode and material science (06 )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81200"/>
            <a:ext cx="8229600" cy="4144963"/>
          </a:xfrm>
        </p:spPr>
        <p:txBody>
          <a:bodyPr/>
          <a:lstStyle/>
          <a:p>
            <a:r>
              <a:rPr lang="en-US" dirty="0" smtClean="0"/>
              <a:t>1.1 </a:t>
            </a:r>
            <a:r>
              <a:rPr lang="en-US" dirty="0"/>
              <a:t>Study of various types of resistor, capacitor and </a:t>
            </a:r>
            <a:r>
              <a:rPr lang="en-US" dirty="0" smtClean="0"/>
              <a:t>inductors.</a:t>
            </a:r>
            <a:endParaRPr lang="en-US" dirty="0"/>
          </a:p>
          <a:p>
            <a:r>
              <a:rPr lang="en-US" dirty="0"/>
              <a:t>1.2 Basic fabrication steps of passive elements.</a:t>
            </a:r>
          </a:p>
          <a:p>
            <a:r>
              <a:rPr lang="en-US" dirty="0"/>
              <a:t>1.3 PN junction Diode characteristics, small signal model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18288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    2 . Rectifier, Filters and Regulator (08)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09800"/>
            <a:ext cx="8229600" cy="3916363"/>
          </a:xfrm>
        </p:spPr>
        <p:txBody>
          <a:bodyPr/>
          <a:lstStyle/>
          <a:p>
            <a:r>
              <a:rPr lang="en-US" dirty="0" smtClean="0"/>
              <a:t>2.1 </a:t>
            </a:r>
            <a:r>
              <a:rPr lang="en-US" dirty="0"/>
              <a:t>Analysis and design of rectifier circuit with Filters (L, </a:t>
            </a:r>
            <a:r>
              <a:rPr lang="en-US" dirty="0" smtClean="0"/>
              <a:t>LC, C,CLC,CRC</a:t>
            </a:r>
            <a:r>
              <a:rPr lang="en-US" dirty="0"/>
              <a:t>)</a:t>
            </a:r>
          </a:p>
          <a:p>
            <a:r>
              <a:rPr lang="en-US" dirty="0"/>
              <a:t>2.2 Concept of load and line regulation in power supply circuits.</a:t>
            </a:r>
          </a:p>
          <a:p>
            <a:r>
              <a:rPr lang="en-US" dirty="0"/>
              <a:t>2.3 Analysis and design of </a:t>
            </a:r>
            <a:r>
              <a:rPr lang="en-US" dirty="0" err="1"/>
              <a:t>zener</a:t>
            </a:r>
            <a:r>
              <a:rPr lang="en-US" dirty="0"/>
              <a:t> voltage regulator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3. </a:t>
            </a:r>
            <a:r>
              <a:rPr lang="en-US" dirty="0"/>
              <a:t>Transistor biasing and </a:t>
            </a:r>
            <a:r>
              <a:rPr lang="en-US" dirty="0" smtClean="0"/>
              <a:t>design (08)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752600"/>
            <a:ext cx="8915400" cy="4373563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3.1 </a:t>
            </a:r>
            <a:r>
              <a:rPr lang="en-US" dirty="0" smtClean="0"/>
              <a:t> Operation </a:t>
            </a:r>
            <a:r>
              <a:rPr lang="en-US" dirty="0"/>
              <a:t>of BJT, FET (N-CHANNEL, </a:t>
            </a:r>
            <a:r>
              <a:rPr lang="en-US" dirty="0" smtClean="0"/>
              <a:t>P -CHANNEL</a:t>
            </a:r>
            <a:r>
              <a:rPr lang="en-US" dirty="0"/>
              <a:t>) </a:t>
            </a:r>
            <a:r>
              <a:rPr lang="en-US" dirty="0" smtClean="0"/>
              <a:t>with characteristics </a:t>
            </a:r>
            <a:r>
              <a:rPr lang="en-US" dirty="0"/>
              <a:t>and equation.</a:t>
            </a:r>
          </a:p>
          <a:p>
            <a:r>
              <a:rPr lang="en-US" dirty="0"/>
              <a:t>3.2 Bipolar Junction Transistor: BJT characteristics, DC/AC </a:t>
            </a:r>
            <a:r>
              <a:rPr lang="en-US" dirty="0" smtClean="0"/>
              <a:t>load line, DC </a:t>
            </a:r>
            <a:r>
              <a:rPr lang="en-US" dirty="0"/>
              <a:t>analysis and design of fixed bias, collector to </a:t>
            </a:r>
            <a:r>
              <a:rPr lang="en-US" dirty="0" smtClean="0"/>
              <a:t>base bias </a:t>
            </a:r>
            <a:r>
              <a:rPr lang="en-US" dirty="0"/>
              <a:t>and voltage divider bias, stability factor analysis</a:t>
            </a:r>
          </a:p>
          <a:p>
            <a:r>
              <a:rPr lang="en-US" dirty="0"/>
              <a:t>3.3 Junction Field Effect Transistor: Analysis and design of </a:t>
            </a:r>
            <a:r>
              <a:rPr lang="en-US" dirty="0" smtClean="0"/>
              <a:t>self bias and </a:t>
            </a:r>
            <a:r>
              <a:rPr lang="en-US" dirty="0"/>
              <a:t>voltage divider bias, zero temp drift biasing.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274638"/>
            <a:ext cx="83820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4 . </a:t>
            </a:r>
            <a:r>
              <a:rPr lang="en-US" dirty="0"/>
              <a:t>Transistor modeling and Small signal analysis of amplifier </a:t>
            </a:r>
            <a:r>
              <a:rPr lang="en-US" dirty="0" smtClean="0"/>
              <a:t>( 12 )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4.1 Hybrid and hybrid-pi model of BJT with graphical representation.</a:t>
            </a:r>
          </a:p>
          <a:p>
            <a:r>
              <a:rPr lang="en-US" dirty="0" smtClean="0"/>
              <a:t>4.2 Small signal model of FET with graphical representation.</a:t>
            </a:r>
          </a:p>
          <a:p>
            <a:r>
              <a:rPr lang="en-US" dirty="0" smtClean="0"/>
              <a:t>4.3 Small signal analysis (</a:t>
            </a:r>
            <a:r>
              <a:rPr lang="en-US" dirty="0" err="1" smtClean="0"/>
              <a:t>Zi</a:t>
            </a:r>
            <a:r>
              <a:rPr lang="en-US" dirty="0" smtClean="0"/>
              <a:t>, </a:t>
            </a:r>
            <a:r>
              <a:rPr lang="en-US" dirty="0" err="1" smtClean="0"/>
              <a:t>Zo</a:t>
            </a:r>
            <a:r>
              <a:rPr lang="en-US" dirty="0" smtClean="0"/>
              <a:t>, Av and Ai) of CE, CB, and CC configurations using hybrid-pi model of BJT</a:t>
            </a:r>
          </a:p>
          <a:p>
            <a:r>
              <a:rPr lang="en-US" dirty="0" smtClean="0"/>
              <a:t>4.4 small signal (mid-frequency) analysis of CS, CD and CG amplifiers using FET</a:t>
            </a:r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5.High frequency response of BJT and FET amplifiers (08)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676400"/>
            <a:ext cx="8458200" cy="4449763"/>
          </a:xfrm>
        </p:spPr>
        <p:txBody>
          <a:bodyPr>
            <a:normAutofit/>
          </a:bodyPr>
          <a:lstStyle/>
          <a:p>
            <a:r>
              <a:rPr lang="en-US" dirty="0" smtClean="0"/>
              <a:t>5.1 High frequency hybrid-pi equivalent Circuits of BJT and FET, Miller effect and Miller capacitance, gain bandwidth product</a:t>
            </a:r>
          </a:p>
          <a:p>
            <a:r>
              <a:rPr lang="en-US" dirty="0" smtClean="0"/>
              <a:t>5.2 Effects of capacitors on frequency response of single stage amplifier using BJT and FET</a:t>
            </a:r>
          </a:p>
          <a:p>
            <a:r>
              <a:rPr lang="en-US" dirty="0" smtClean="0"/>
              <a:t>5.3 Analysis of single stage amplifiers at HF and gain bandwidth product</a:t>
            </a:r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5344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6. Design of small signal amplifiers (06)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6.1 Design of single stage RC Coupled CE amplifier.</a:t>
            </a:r>
          </a:p>
          <a:p>
            <a:r>
              <a:rPr lang="en-US" dirty="0" smtClean="0"/>
              <a:t>6.2 Design of single stage RC Coupled CS amplifier. (USE of parameters from data sheet compulsory)</a:t>
            </a:r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9600"/>
            <a:ext cx="8229600" cy="808038"/>
          </a:xfrm>
        </p:spPr>
        <p:txBody>
          <a:bodyPr>
            <a:normAutofit fontScale="90000"/>
          </a:bodyPr>
          <a:lstStyle/>
          <a:p>
            <a:pPr algn="l"/>
            <a:r>
              <a:rPr lang="en-US" b="1" i="1" dirty="0" smtClean="0">
                <a:latin typeface="Times New Roman" pitchFamily="18" charset="0"/>
                <a:cs typeface="Times New Roman" pitchFamily="18" charset="0"/>
              </a:rPr>
              <a:t>Textbooks :</a:t>
            </a:r>
            <a:br>
              <a:rPr lang="en-US" b="1" i="1" dirty="0" smtClean="0">
                <a:latin typeface="Times New Roman" pitchFamily="18" charset="0"/>
                <a:cs typeface="Times New Roman" pitchFamily="18" charset="0"/>
              </a:rPr>
            </a:br>
            <a:endParaRPr lang="en-US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600200"/>
            <a:ext cx="8610600" cy="4525963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1. D. A. Neamen, “Electronic Circuit Analysis and Design,” Tata McGraw Hill, 2ndEdition.</a:t>
            </a:r>
          </a:p>
          <a:p>
            <a:r>
              <a:rPr lang="en-US" dirty="0" smtClean="0"/>
              <a:t>2. A. S. Sedra, K. C. Smith, and A. N. Chandorkar, “Microelectronic Circuits Theory and Applications,” International Version, OXFORD International Students, 6thEdition</a:t>
            </a:r>
          </a:p>
          <a:p>
            <a:r>
              <a:rPr lang="en-US" dirty="0" smtClean="0"/>
              <a:t>3. R. S. Dudhe and M. Farhan, “Electronic Devices and Circuits,” Synergy Knowledgeware,</a:t>
            </a:r>
          </a:p>
          <a:p>
            <a:pPr>
              <a:buNone/>
            </a:pPr>
            <a:r>
              <a:rPr lang="en-US" dirty="0" smtClean="0"/>
              <a:t>  1st Edition, 2013.</a:t>
            </a:r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Reference Books: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600200"/>
            <a:ext cx="8458200" cy="4525963"/>
          </a:xfrm>
        </p:spPr>
        <p:txBody>
          <a:bodyPr>
            <a:normAutofit fontScale="92500" lnSpcReduction="20000"/>
          </a:bodyPr>
          <a:lstStyle/>
          <a:p>
            <a:r>
              <a:rPr lang="en-US" dirty="0" err="1" smtClean="0"/>
              <a:t>Boylestad</a:t>
            </a:r>
            <a:r>
              <a:rPr lang="en-US" dirty="0" smtClean="0"/>
              <a:t> and </a:t>
            </a:r>
            <a:r>
              <a:rPr lang="en-US" dirty="0" err="1" smtClean="0"/>
              <a:t>Nashelesky</a:t>
            </a:r>
            <a:r>
              <a:rPr lang="en-US" dirty="0" smtClean="0"/>
              <a:t>, “Electronic Devices and Circuits Theory,” Pearson Education, 11th Edition.</a:t>
            </a:r>
          </a:p>
          <a:p>
            <a:r>
              <a:rPr lang="en-US" dirty="0" smtClean="0"/>
              <a:t>2. A. K. </a:t>
            </a:r>
            <a:r>
              <a:rPr lang="en-US" dirty="0" err="1" smtClean="0"/>
              <a:t>Maini</a:t>
            </a:r>
            <a:r>
              <a:rPr lang="en-US" dirty="0" smtClean="0"/>
              <a:t> , “Electronic Devices and Circuits,” Wiley.</a:t>
            </a:r>
          </a:p>
          <a:p>
            <a:r>
              <a:rPr lang="en-US" dirty="0" smtClean="0"/>
              <a:t>3. S </a:t>
            </a:r>
            <a:r>
              <a:rPr lang="en-US" dirty="0" err="1" smtClean="0"/>
              <a:t>Salivahanan</a:t>
            </a:r>
            <a:r>
              <a:rPr lang="en-US" dirty="0" smtClean="0"/>
              <a:t>, N Suresh Kumar, “Electronic Devices &amp; Circuits”, Fourth Edition, McGrawHill Education.</a:t>
            </a:r>
          </a:p>
          <a:p>
            <a:r>
              <a:rPr lang="en-US" dirty="0" smtClean="0"/>
              <a:t>4. A. </a:t>
            </a:r>
            <a:r>
              <a:rPr lang="en-US" dirty="0" err="1" smtClean="0"/>
              <a:t>Rockett</a:t>
            </a:r>
            <a:r>
              <a:rPr lang="en-US" dirty="0" smtClean="0"/>
              <a:t>, “Material Science of Semiconductors,”, Springer, 1stEdition, 2009</a:t>
            </a:r>
          </a:p>
          <a:p>
            <a:r>
              <a:rPr lang="en-US" dirty="0" smtClean="0"/>
              <a:t>5. A. </a:t>
            </a:r>
            <a:r>
              <a:rPr lang="en-US" dirty="0" err="1" smtClean="0"/>
              <a:t>Mottershead</a:t>
            </a:r>
            <a:r>
              <a:rPr lang="en-US" dirty="0" smtClean="0"/>
              <a:t>, “Electronic Devices and Circuits; An Introduction</a:t>
            </a:r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>
            <a:normAutofit fontScale="90000"/>
          </a:bodyPr>
          <a:lstStyle/>
          <a:p>
            <a:pPr algn="l"/>
            <a:r>
              <a:rPr lang="en-US" b="1" i="1" dirty="0" smtClean="0"/>
              <a:t>Laboratory Plan</a:t>
            </a:r>
            <a:endParaRPr lang="en-US" b="1" i="1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304800" y="990600"/>
            <a:ext cx="8534400" cy="548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>
            <a:normAutofit fontScale="90000"/>
          </a:bodyPr>
          <a:lstStyle/>
          <a:p>
            <a:pPr algn="l"/>
            <a:r>
              <a:rPr lang="en-US" i="1" dirty="0" smtClean="0"/>
              <a:t>Laboratory plan</a:t>
            </a:r>
            <a:endParaRPr lang="en-US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4906963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Maximum of 8 practicals including minimum 2 simulations should be conducted based on</a:t>
            </a:r>
          </a:p>
          <a:p>
            <a:pPr>
              <a:buNone/>
            </a:pPr>
            <a:r>
              <a:rPr lang="en-US" dirty="0" smtClean="0"/>
              <a:t>    following topics</a:t>
            </a:r>
          </a:p>
          <a:p>
            <a:r>
              <a:rPr lang="en-US" dirty="0" smtClean="0"/>
              <a:t>Study of different measuring instruments such as CRO, Function Generator,  Multimeter, and Power Supply. (Compulsory)</a:t>
            </a:r>
          </a:p>
          <a:p>
            <a:r>
              <a:rPr lang="en-US" dirty="0" smtClean="0"/>
              <a:t>Filter circuits</a:t>
            </a:r>
          </a:p>
          <a:p>
            <a:r>
              <a:rPr lang="en-US" dirty="0" smtClean="0"/>
              <a:t> Biasing of BJT and FET</a:t>
            </a:r>
          </a:p>
          <a:p>
            <a:r>
              <a:rPr lang="en-US" dirty="0" smtClean="0"/>
              <a:t> Frequency response</a:t>
            </a:r>
          </a:p>
          <a:p>
            <a:r>
              <a:rPr lang="en-US" dirty="0" smtClean="0"/>
              <a:t> Zener regulator</a:t>
            </a:r>
          </a:p>
          <a:p>
            <a:r>
              <a:rPr lang="en-US" dirty="0" smtClean="0"/>
              <a:t> Single stage amplifiers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i="1" dirty="0" smtClean="0"/>
              <a:t>Mini Project</a:t>
            </a:r>
            <a:endParaRPr lang="en-US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Minimum One project based on:</a:t>
            </a:r>
          </a:p>
          <a:p>
            <a:r>
              <a:rPr lang="en-US" dirty="0" smtClean="0"/>
              <a:t>Design of single stage CE and CS amplifier</a:t>
            </a:r>
          </a:p>
          <a:p>
            <a:r>
              <a:rPr lang="en-US" dirty="0" smtClean="0"/>
              <a:t>Design of filter and regulator circuits</a:t>
            </a:r>
          </a:p>
          <a:p>
            <a:r>
              <a:rPr lang="en-US" dirty="0" smtClean="0"/>
              <a:t>Design of power supply</a:t>
            </a:r>
          </a:p>
          <a:p>
            <a:r>
              <a:rPr lang="en-US" dirty="0" smtClean="0"/>
              <a:t>Any other relevant topic based on syllabus</a:t>
            </a:r>
          </a:p>
          <a:p>
            <a:pPr>
              <a:buNone/>
            </a:pPr>
            <a:r>
              <a:rPr lang="en-US" i="1" dirty="0" smtClean="0">
                <a:solidFill>
                  <a:srgbClr val="FF0000"/>
                </a:solidFill>
              </a:rPr>
              <a:t>      </a:t>
            </a:r>
          </a:p>
          <a:p>
            <a:pPr>
              <a:buNone/>
            </a:pPr>
            <a:r>
              <a:rPr lang="en-US" i="1" dirty="0" smtClean="0">
                <a:solidFill>
                  <a:srgbClr val="FF0000"/>
                </a:solidFill>
              </a:rPr>
              <a:t>Note : Small project should be considered as a part of term-work.</a:t>
            </a:r>
            <a:endParaRPr lang="en-US" i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/>
          <a:lstStyle/>
          <a:p>
            <a:pPr algn="l"/>
            <a:r>
              <a:rPr lang="en-US" b="1" i="1" dirty="0" smtClean="0"/>
              <a:t>Term Work:</a:t>
            </a:r>
            <a:endParaRPr lang="en-US" b="1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4906963"/>
          </a:xfrm>
        </p:spPr>
        <p:txBody>
          <a:bodyPr>
            <a:normAutofit/>
          </a:bodyPr>
          <a:lstStyle/>
          <a:p>
            <a:r>
              <a:rPr lang="en-US" dirty="0" smtClean="0"/>
              <a:t>At least 08 Experiments including 02 simulations covering entire syllabus must be given during  the “Laboratory session batch wise”. Computation/simulation based experiments are also encouraged.</a:t>
            </a:r>
          </a:p>
          <a:p>
            <a:r>
              <a:rPr lang="en-US" dirty="0" smtClean="0"/>
              <a:t> Application oriented one mini-project can be conducted for maximum batch of four students.</a:t>
            </a: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134</TotalTime>
  <Words>689</Words>
  <Application>Microsoft Office PowerPoint</Application>
  <PresentationFormat>On-screen Show (4:3)</PresentationFormat>
  <Paragraphs>69</Paragraphs>
  <Slides>15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Office Theme</vt:lpstr>
      <vt:lpstr>Syllabus </vt:lpstr>
      <vt:lpstr>Slide 2</vt:lpstr>
      <vt:lpstr>Course Outcomes</vt:lpstr>
      <vt:lpstr>1. Diode and material science (06 ) </vt:lpstr>
      <vt:lpstr>    2 . Rectifier, Filters and Regulator (08) </vt:lpstr>
      <vt:lpstr>3. Transistor biasing and design (08)</vt:lpstr>
      <vt:lpstr>4 . Transistor modeling and Small signal analysis of amplifier ( 12 )</vt:lpstr>
      <vt:lpstr>5.High frequency response of BJT and FET amplifiers (08)</vt:lpstr>
      <vt:lpstr>6. Design of small signal amplifiers (06)</vt:lpstr>
      <vt:lpstr>Textbooks : </vt:lpstr>
      <vt:lpstr>Reference Books:</vt:lpstr>
      <vt:lpstr>Laboratory Plan</vt:lpstr>
      <vt:lpstr>Laboratory plan</vt:lpstr>
      <vt:lpstr>Mini Project</vt:lpstr>
      <vt:lpstr>Term Work: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Syllabus </dc:title>
  <dc:creator>Manali</dc:creator>
  <cp:lastModifiedBy>Manali</cp:lastModifiedBy>
  <cp:revision>46</cp:revision>
  <dcterms:created xsi:type="dcterms:W3CDTF">2018-06-30T06:33:49Z</dcterms:created>
  <dcterms:modified xsi:type="dcterms:W3CDTF">2018-10-08T10:26:29Z</dcterms:modified>
</cp:coreProperties>
</file>