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3"/>
  </p:notesMasterIdLst>
  <p:sldIdLst>
    <p:sldId id="256" r:id="rId2"/>
    <p:sldId id="257" r:id="rId3"/>
    <p:sldId id="259" r:id="rId4"/>
    <p:sldId id="276" r:id="rId5"/>
    <p:sldId id="267" r:id="rId6"/>
    <p:sldId id="277" r:id="rId7"/>
    <p:sldId id="278" r:id="rId8"/>
    <p:sldId id="279" r:id="rId9"/>
    <p:sldId id="281" r:id="rId10"/>
    <p:sldId id="283" r:id="rId11"/>
    <p:sldId id="293" r:id="rId12"/>
    <p:sldId id="295" r:id="rId13"/>
    <p:sldId id="284" r:id="rId14"/>
    <p:sldId id="285" r:id="rId15"/>
    <p:sldId id="291" r:id="rId16"/>
    <p:sldId id="296" r:id="rId17"/>
    <p:sldId id="297" r:id="rId18"/>
    <p:sldId id="301" r:id="rId19"/>
    <p:sldId id="302" r:id="rId20"/>
    <p:sldId id="303" r:id="rId21"/>
    <p:sldId id="304" r:id="rId22"/>
    <p:sldId id="306" r:id="rId23"/>
    <p:sldId id="307" r:id="rId24"/>
    <p:sldId id="261" r:id="rId25"/>
    <p:sldId id="270" r:id="rId26"/>
    <p:sldId id="268" r:id="rId27"/>
    <p:sldId id="258" r:id="rId28"/>
    <p:sldId id="308" r:id="rId29"/>
    <p:sldId id="309" r:id="rId30"/>
    <p:sldId id="269" r:id="rId31"/>
    <p:sldId id="271" r:id="rId32"/>
    <p:sldId id="272" r:id="rId33"/>
    <p:sldId id="262" r:id="rId34"/>
    <p:sldId id="263" r:id="rId35"/>
    <p:sldId id="264" r:id="rId36"/>
    <p:sldId id="265" r:id="rId37"/>
    <p:sldId id="311" r:id="rId38"/>
    <p:sldId id="312" r:id="rId39"/>
    <p:sldId id="314" r:id="rId40"/>
    <p:sldId id="315" r:id="rId41"/>
    <p:sldId id="316" r:id="rId42"/>
    <p:sldId id="317" r:id="rId43"/>
    <p:sldId id="318" r:id="rId44"/>
    <p:sldId id="320" r:id="rId45"/>
    <p:sldId id="321" r:id="rId46"/>
    <p:sldId id="322" r:id="rId47"/>
    <p:sldId id="341" r:id="rId48"/>
    <p:sldId id="325" r:id="rId49"/>
    <p:sldId id="326" r:id="rId50"/>
    <p:sldId id="327" r:id="rId51"/>
    <p:sldId id="328" r:id="rId52"/>
    <p:sldId id="329" r:id="rId53"/>
    <p:sldId id="330" r:id="rId54"/>
    <p:sldId id="331" r:id="rId55"/>
    <p:sldId id="332" r:id="rId56"/>
    <p:sldId id="333" r:id="rId57"/>
    <p:sldId id="334" r:id="rId58"/>
    <p:sldId id="335" r:id="rId59"/>
    <p:sldId id="336" r:id="rId60"/>
    <p:sldId id="337" r:id="rId61"/>
    <p:sldId id="340"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1488"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0EA033-504F-4580-BC67-89327337CE9E}" type="datetimeFigureOut">
              <a:rPr lang="en-IN" smtClean="0"/>
              <a:pPr/>
              <a:t>24-09-2017</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8F485A-839B-48D9-B47B-1E61DE20E957}"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smtClean="0"/>
          </a:p>
        </p:txBody>
      </p:sp>
      <p:sp>
        <p:nvSpPr>
          <p:cNvPr id="51204" name="Slide Number Placeholder 3"/>
          <p:cNvSpPr>
            <a:spLocks noGrp="1"/>
          </p:cNvSpPr>
          <p:nvPr>
            <p:ph type="sldNum" sz="quarter" idx="5"/>
          </p:nvPr>
        </p:nvSpPr>
        <p:spPr>
          <a:noFill/>
        </p:spPr>
        <p:txBody>
          <a:bodyPr/>
          <a:lstStyle/>
          <a:p>
            <a:fld id="{808013AF-A564-496B-B180-1342E2C4140B}" type="slidenum">
              <a:rPr lang="en-US" smtClean="0"/>
              <a:pPr/>
              <a:t>6</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F663A3B4-4AF5-42D3-9185-35D92E9DCBCF}" type="slidenum">
              <a:rPr lang="en-US" smtClean="0"/>
              <a:pPr/>
              <a:t>7</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F98EFE2D-1FF1-4EBF-AF1F-0F44CB04621B}" type="slidenum">
              <a:rPr lang="en-US" smtClean="0"/>
              <a:pPr/>
              <a:t>9</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96842EC2-929C-44A1-B9B1-9B8EE1A8D76D}" type="slidenum">
              <a:rPr lang="en-US" smtClean="0"/>
              <a:pPr/>
              <a:t>10</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96842EC2-929C-44A1-B9B1-9B8EE1A8D76D}" type="slidenum">
              <a:rPr lang="en-US" smtClean="0"/>
              <a:pPr/>
              <a:t>11</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483766CB-ECB9-44F8-821F-4FAC88889B89}" type="slidenum">
              <a:rPr lang="en-US" smtClean="0"/>
              <a:pPr/>
              <a:t>14</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22B1CDB5-B159-41C5-BF9A-617FE18C6D9B}" type="slidenum">
              <a:rPr lang="en-US" smtClean="0"/>
              <a:pPr/>
              <a:t>15</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483766CB-ECB9-44F8-821F-4FAC88889B89}" type="slidenum">
              <a:rPr lang="en-US" smtClean="0"/>
              <a:pPr/>
              <a:t>23</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p:spPr>
        <p:txBody>
          <a:bodyPr/>
          <a:lstStyle/>
          <a:p>
            <a:endParaRPr lang="en-US" alt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noFill/>
        </p:spPr>
        <p:txBody>
          <a:bodyPr/>
          <a:lstStyle/>
          <a:p>
            <a:r>
              <a:rPr lang="en-US" altLang="en-US" smtClean="0">
                <a:latin typeface="Arial" charset="0"/>
              </a:rPr>
              <a:t>A data acquisition system consists of many components that are integrated to sense physical variables by using transducers to convert the physical variable to an electrical signal, then condition that electrical signal to make it readable by an analog-to-digital converter.</a:t>
            </a:r>
          </a:p>
        </p:txBody>
      </p:sp>
      <p:sp>
        <p:nvSpPr>
          <p:cNvPr id="19459"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noTextEdit="1"/>
          </p:cNvSpPr>
          <p:nvPr>
            <p:ph type="sldImg"/>
          </p:nvPr>
        </p:nvSpPr>
        <p:spPr>
          <a:xfrm>
            <a:off x="1150938" y="692150"/>
            <a:ext cx="4556125" cy="3416300"/>
          </a:xfrm>
          <a:ln/>
        </p:spPr>
      </p:sp>
      <p:sp>
        <p:nvSpPr>
          <p:cNvPr id="23555" name="Rectangle 3"/>
          <p:cNvSpPr>
            <a:spLocks noGrp="1" noChangeArrowheads="1"/>
          </p:cNvSpPr>
          <p:nvPr>
            <p:ph type="body" idx="1"/>
          </p:nvPr>
        </p:nvSpPr>
        <p:spPr>
          <a:noFill/>
        </p:spPr>
        <p:txBody>
          <a:bodyPr/>
          <a:lstStyle/>
          <a:p>
            <a:r>
              <a:rPr lang="en-US" altLang="en-US" smtClean="0">
                <a:latin typeface="Arial" charset="0"/>
              </a:rPr>
              <a:t>This is a block diagram of the steps needed to take a physical variable and make it usable by a computer.  The stages of this system will be used in various labs throughout the quarter.  Next, we will explain each of these stages in more detail.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a:noFill/>
        </p:spPr>
        <p:txBody>
          <a:bodyPr/>
          <a:lstStyle/>
          <a:p>
            <a:r>
              <a:rPr lang="en-US" altLang="en-US" smtClean="0">
                <a:latin typeface="Arial" charset="0"/>
              </a:rPr>
              <a:t>Transducers are used to sense physical phenomena and translate it into electric signals. Examples of things that can be measured with transducers are temperature, pressure, light, force, displacement, level, electrical signals, and switches.</a:t>
            </a:r>
          </a:p>
        </p:txBody>
      </p:sp>
      <p:sp>
        <p:nvSpPr>
          <p:cNvPr id="27651"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noFill/>
        </p:spPr>
        <p:txBody>
          <a:bodyPr/>
          <a:lstStyle/>
          <a:p>
            <a:r>
              <a:rPr lang="en-US" altLang="en-US" smtClean="0">
                <a:latin typeface="Arial" charset="0"/>
              </a:rPr>
              <a:t>In the signal conditioning stage, electrical signals are conditioned so they can be used by an analog input board.  The signal may be conditioned by amplification, where the power of the signal is increased to make it easier to read in more detail. Isolation may also occur, so that the input and output electronics do not interfere with each other.  The signal may also be filtered, to remove noise or unwanted frequencies from the signal.  Linearization happens to help make the output proportional to the input.</a:t>
            </a:r>
          </a:p>
        </p:txBody>
      </p:sp>
      <p:sp>
        <p:nvSpPr>
          <p:cNvPr id="29699" name="Rectangle 3"/>
          <p:cNvSpPr>
            <a:spLocks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ADCBA80-881D-4064-9AB6-52F84FA0945C}" type="datetime1">
              <a:rPr lang="en-US" smtClean="0"/>
              <a:pPr/>
              <a:t>24/09/2017</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4BD025F2-FCA3-4BD3-995A-4051FF06BFA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0BC5964-854D-4062-B220-A37784F648AB}" type="datetime1">
              <a:rPr lang="en-US" smtClean="0"/>
              <a:pPr/>
              <a:t>24/09/2017</a:t>
            </a:fld>
            <a:endParaRPr lang="en-US"/>
          </a:p>
        </p:txBody>
      </p:sp>
      <p:sp>
        <p:nvSpPr>
          <p:cNvPr id="9" name="Slide Number Placeholder 8"/>
          <p:cNvSpPr>
            <a:spLocks noGrp="1"/>
          </p:cNvSpPr>
          <p:nvPr>
            <p:ph type="sldNum" sz="quarter" idx="15"/>
          </p:nvPr>
        </p:nvSpPr>
        <p:spPr/>
        <p:txBody>
          <a:bodyPr rtlCol="0"/>
          <a:lstStyle/>
          <a:p>
            <a:fld id="{4BD025F2-FCA3-4BD3-995A-4051FF06BFAE}"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9C3AFD19-3360-4336-9D22-D91EEA82CAB4}" type="datetime1">
              <a:rPr lang="en-US" smtClean="0"/>
              <a:pPr/>
              <a:t>24/09/2017</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4BD025F2-FCA3-4BD3-995A-4051FF06BFA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6E9BB04-2E52-4887-B334-FFBB6D139AA1}" type="datetime1">
              <a:rPr lang="en-US" smtClean="0"/>
              <a:pPr/>
              <a:t>24/09/2017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D025F2-FCA3-4BD3-995A-4051FF06BFAE}"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066817C-FBE3-43BA-96D3-286300E4442D}" type="datetime1">
              <a:rPr lang="en-US" smtClean="0"/>
              <a:pPr/>
              <a:t>24/09/2017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D025F2-FCA3-4BD3-995A-4051FF06BFAE}"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D471BE4-660B-4F33-AAB8-133D095D23D2}" type="datetime1">
              <a:rPr lang="en-US" smtClean="0"/>
              <a:pPr/>
              <a:t>24/09/2017</a:t>
            </a:fld>
            <a:endParaRPr lang="en-US"/>
          </a:p>
        </p:txBody>
      </p:sp>
      <p:sp>
        <p:nvSpPr>
          <p:cNvPr id="7" name="Slide Number Placeholder 6"/>
          <p:cNvSpPr>
            <a:spLocks noGrp="1"/>
          </p:cNvSpPr>
          <p:nvPr>
            <p:ph type="sldNum" sz="quarter" idx="11"/>
          </p:nvPr>
        </p:nvSpPr>
        <p:spPr/>
        <p:txBody>
          <a:bodyPr rtlCol="0"/>
          <a:lstStyle/>
          <a:p>
            <a:fld id="{4BD025F2-FCA3-4BD3-995A-4051FF06BFAE}"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591A22-587A-443B-A585-4142D7F51C42}" type="datetime1">
              <a:rPr lang="en-US" smtClean="0"/>
              <a:pPr/>
              <a:t>24/09/2017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D025F2-FCA3-4BD3-995A-4051FF06BFA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37781E6-7B60-4165-B125-6B6246244239}" type="datetime1">
              <a:rPr lang="en-US" smtClean="0"/>
              <a:pPr/>
              <a:t>24/09/2017</a:t>
            </a:fld>
            <a:endParaRPr lang="en-US"/>
          </a:p>
        </p:txBody>
      </p:sp>
      <p:sp>
        <p:nvSpPr>
          <p:cNvPr id="22" name="Slide Number Placeholder 21"/>
          <p:cNvSpPr>
            <a:spLocks noGrp="1"/>
          </p:cNvSpPr>
          <p:nvPr>
            <p:ph type="sldNum" sz="quarter" idx="15"/>
          </p:nvPr>
        </p:nvSpPr>
        <p:spPr/>
        <p:txBody>
          <a:bodyPr rtlCol="0"/>
          <a:lstStyle/>
          <a:p>
            <a:fld id="{4BD025F2-FCA3-4BD3-995A-4051FF06BFAE}"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0B672A6A-71E0-4202-B30B-CAFFBE5E2B2F}" type="datetime1">
              <a:rPr lang="en-US" smtClean="0"/>
              <a:pPr/>
              <a:t>24/09/2017</a:t>
            </a:fld>
            <a:endParaRPr lang="en-US"/>
          </a:p>
        </p:txBody>
      </p:sp>
      <p:sp>
        <p:nvSpPr>
          <p:cNvPr id="18" name="Slide Number Placeholder 17"/>
          <p:cNvSpPr>
            <a:spLocks noGrp="1"/>
          </p:cNvSpPr>
          <p:nvPr>
            <p:ph type="sldNum" sz="quarter" idx="11"/>
          </p:nvPr>
        </p:nvSpPr>
        <p:spPr/>
        <p:txBody>
          <a:bodyPr rtlCol="0"/>
          <a:lstStyle/>
          <a:p>
            <a:fld id="{4BD025F2-FCA3-4BD3-995A-4051FF06BFAE}"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997F8D2-14C0-449E-B140-487C0973DCB6}" type="datetime1">
              <a:rPr lang="en-US" smtClean="0"/>
              <a:pPr/>
              <a:t>24/09/2017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025F2-FCA3-4BD3-995A-4051FF06BFA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554CB7-4E79-4C64-8EFB-F2B5B2580E6A}" type="datetime1">
              <a:rPr lang="en-US" smtClean="0"/>
              <a:pPr/>
              <a:t>24/09/2017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025F2-FCA3-4BD3-995A-4051FF06BFA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A91F14B-D331-45CC-B0B8-26C710692B2E}" type="datetime1">
              <a:rPr lang="en-US" smtClean="0"/>
              <a:pPr/>
              <a:t>24/09/2017</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BD025F2-FCA3-4BD3-995A-4051FF06BFA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en.wikipedia.org/wiki/Direct-sequence_spread_spectru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839438"/>
            <a:ext cx="6172200" cy="3723162"/>
          </a:xfrm>
        </p:spPr>
        <p:txBody>
          <a:bodyPr>
            <a:noAutofit/>
          </a:bodyPr>
          <a:lstStyle/>
          <a:p>
            <a:r>
              <a:rPr lang="en-US" sz="6000" dirty="0" smtClean="0">
                <a:solidFill>
                  <a:srgbClr val="002060"/>
                </a:solidFill>
                <a:effectLst>
                  <a:outerShdw blurRad="38100" dist="38100" dir="2700000" algn="tl">
                    <a:srgbClr val="000000">
                      <a:alpha val="43137"/>
                    </a:srgbClr>
                  </a:outerShdw>
                </a:effectLst>
                <a:latin typeface="Broadway" pitchFamily="82" charset="0"/>
              </a:rPr>
              <a:t>telemetry and Data Acquisition System </a:t>
            </a:r>
            <a:endParaRPr lang="en-US" sz="6000" dirty="0">
              <a:solidFill>
                <a:srgbClr val="002060"/>
              </a:solidFill>
              <a:effectLst>
                <a:outerShdw blurRad="38100" dist="38100" dir="2700000" algn="tl">
                  <a:srgbClr val="000000">
                    <a:alpha val="43137"/>
                  </a:srgbClr>
                </a:outerShdw>
              </a:effectLst>
              <a:latin typeface="Broadway" pitchFamily="82" charset="0"/>
            </a:endParaRPr>
          </a:p>
        </p:txBody>
      </p:sp>
      <p:sp>
        <p:nvSpPr>
          <p:cNvPr id="3" name="Subtitle 2"/>
          <p:cNvSpPr>
            <a:spLocks noGrp="1"/>
          </p:cNvSpPr>
          <p:nvPr>
            <p:ph type="subTitle" idx="1"/>
          </p:nvPr>
        </p:nvSpPr>
        <p:spPr>
          <a:xfrm>
            <a:off x="2286000" y="4572000"/>
            <a:ext cx="6705600" cy="1802922"/>
          </a:xfrm>
        </p:spPr>
        <p:txBody>
          <a:bodyPr>
            <a:normAutofit/>
          </a:bodyPr>
          <a:lstStyle/>
          <a:p>
            <a:r>
              <a:rPr lang="en-US" dirty="0" smtClean="0">
                <a:solidFill>
                  <a:srgbClr val="FF0000"/>
                </a:solidFill>
              </a:rPr>
              <a:t>       		              						</a:t>
            </a:r>
            <a:endParaRPr lang="en-US" sz="2100" dirty="0" smtClean="0">
              <a:solidFill>
                <a:srgbClr val="FF0000"/>
              </a:solidFill>
            </a:endParaRPr>
          </a:p>
          <a:p>
            <a:r>
              <a:rPr lang="en-US" sz="2100" dirty="0" smtClean="0">
                <a:solidFill>
                  <a:srgbClr val="FF0000"/>
                </a:solidFill>
              </a:rPr>
              <a:t>			</a:t>
            </a:r>
            <a:endParaRPr lang="en-US" sz="2100" dirty="0">
              <a:solidFill>
                <a:srgbClr val="FF0000"/>
              </a:solidFill>
            </a:endParaRPr>
          </a:p>
        </p:txBody>
      </p:sp>
      <p:sp>
        <p:nvSpPr>
          <p:cNvPr id="5" name="Slide Number Placeholder 4"/>
          <p:cNvSpPr>
            <a:spLocks noGrp="1"/>
          </p:cNvSpPr>
          <p:nvPr>
            <p:ph type="sldNum" sz="quarter" idx="12"/>
          </p:nvPr>
        </p:nvSpPr>
        <p:spPr/>
        <p:txBody>
          <a:bodyPr/>
          <a:lstStyle/>
          <a:p>
            <a:fld id="{4BD025F2-FCA3-4BD3-995A-4051FF06BFAE}"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467600" cy="731838"/>
          </a:xfrm>
        </p:spPr>
        <p:txBody>
          <a:bodyPr/>
          <a:lstStyle/>
          <a:p>
            <a:r>
              <a:rPr lang="en-US" b="1" dirty="0" smtClean="0">
                <a:solidFill>
                  <a:srgbClr val="C00000"/>
                </a:solidFill>
              </a:rPr>
              <a:t>Introduction</a:t>
            </a:r>
            <a:endParaRPr lang="en-US" b="1" dirty="0">
              <a:solidFill>
                <a:srgbClr val="C00000"/>
              </a:solidFill>
            </a:endParaRPr>
          </a:p>
        </p:txBody>
      </p:sp>
      <p:sp>
        <p:nvSpPr>
          <p:cNvPr id="3" name="Content Placeholder 2"/>
          <p:cNvSpPr>
            <a:spLocks noGrp="1"/>
          </p:cNvSpPr>
          <p:nvPr>
            <p:ph sz="quarter" idx="1"/>
          </p:nvPr>
        </p:nvSpPr>
        <p:spPr>
          <a:xfrm>
            <a:off x="228600" y="1066800"/>
            <a:ext cx="8382000" cy="5407152"/>
          </a:xfrm>
        </p:spPr>
        <p:txBody>
          <a:bodyPr>
            <a:normAutofit lnSpcReduction="10000"/>
          </a:bodyPr>
          <a:lstStyle/>
          <a:p>
            <a:pPr algn="just"/>
            <a:r>
              <a:rPr lang="en-US" sz="2800" dirty="0" smtClean="0"/>
              <a:t>Telemetry  is presentation of measured values at location remote from site of measurement. Greek words ‘Tele’: remote, ‘meter’: measuring. e.g., doctor analyzing data of patient from remote location</a:t>
            </a:r>
          </a:p>
          <a:p>
            <a:pPr algn="just">
              <a:buNone/>
            </a:pPr>
            <a:endParaRPr lang="en-US" sz="2800" dirty="0" smtClean="0"/>
          </a:p>
          <a:p>
            <a:pPr algn="just"/>
            <a:r>
              <a:rPr lang="en-US" sz="2800" dirty="0" smtClean="0"/>
              <a:t>Telemetry involves three steps:</a:t>
            </a:r>
          </a:p>
          <a:p>
            <a:pPr algn="just">
              <a:buNone/>
            </a:pPr>
            <a:r>
              <a:rPr lang="en-US" sz="2800" dirty="0" smtClean="0"/>
              <a:t>a. converting measured quantity to signal</a:t>
            </a:r>
          </a:p>
          <a:p>
            <a:pPr algn="just">
              <a:buNone/>
            </a:pPr>
            <a:r>
              <a:rPr lang="en-US" sz="2800" dirty="0" smtClean="0"/>
              <a:t>b. Transmission of that signal over proper channel</a:t>
            </a:r>
          </a:p>
          <a:p>
            <a:pPr algn="just">
              <a:buNone/>
            </a:pPr>
            <a:r>
              <a:rPr lang="en-US" sz="2800" dirty="0" smtClean="0"/>
              <a:t>c. Its reconversion to actual data for recording, displaying(CRT) for graphical analysis and further computation</a:t>
            </a:r>
          </a:p>
          <a:p>
            <a:pPr>
              <a:buNone/>
            </a:pPr>
            <a:endParaRPr lang="en-US" dirty="0" smtClean="0"/>
          </a:p>
        </p:txBody>
      </p:sp>
      <p:sp>
        <p:nvSpPr>
          <p:cNvPr id="5" name="Slide Number Placeholder 4"/>
          <p:cNvSpPr>
            <a:spLocks noGrp="1"/>
          </p:cNvSpPr>
          <p:nvPr>
            <p:ph type="sldNum" sz="quarter" idx="15"/>
          </p:nvPr>
        </p:nvSpPr>
        <p:spPr/>
        <p:txBody>
          <a:bodyPr/>
          <a:lstStyle/>
          <a:p>
            <a:fld id="{4BD025F2-FCA3-4BD3-995A-4051FF06BFA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467600" cy="1219200"/>
          </a:xfrm>
        </p:spPr>
        <p:txBody>
          <a:bodyPr/>
          <a:lstStyle/>
          <a:p>
            <a:r>
              <a:rPr lang="en-IN" b="1" dirty="0" smtClean="0">
                <a:solidFill>
                  <a:srgbClr val="C00000"/>
                </a:solidFill>
              </a:rPr>
              <a:t>Block diagram of telemetry </a:t>
            </a:r>
            <a:br>
              <a:rPr lang="en-IN" b="1" dirty="0" smtClean="0">
                <a:solidFill>
                  <a:srgbClr val="C00000"/>
                </a:solidFill>
              </a:rPr>
            </a:br>
            <a:r>
              <a:rPr lang="en-IN" b="1" dirty="0" smtClean="0">
                <a:solidFill>
                  <a:srgbClr val="C00000"/>
                </a:solidFill>
              </a:rPr>
              <a:t>system</a:t>
            </a:r>
            <a:endParaRPr lang="en-IN" b="1" dirty="0">
              <a:solidFill>
                <a:srgbClr val="C00000"/>
              </a:solidFill>
            </a:endParaRPr>
          </a:p>
        </p:txBody>
      </p:sp>
      <p:pic>
        <p:nvPicPr>
          <p:cNvPr id="6" name="Content Placeholder 5" descr="New Picture.bmp.jpg"/>
          <p:cNvPicPr>
            <a:picLocks noGrp="1" noChangeAspect="1"/>
          </p:cNvPicPr>
          <p:nvPr>
            <p:ph sz="quarter" idx="1"/>
          </p:nvPr>
        </p:nvPicPr>
        <p:blipFill>
          <a:blip r:embed="rId2" cstate="print"/>
          <a:stretch>
            <a:fillRect/>
          </a:stretch>
        </p:blipFill>
        <p:spPr>
          <a:xfrm>
            <a:off x="228600" y="1524000"/>
            <a:ext cx="8458200" cy="4114800"/>
          </a:xfrm>
        </p:spPr>
      </p:pic>
      <p:sp>
        <p:nvSpPr>
          <p:cNvPr id="8" name="Slide Number Placeholder 7"/>
          <p:cNvSpPr>
            <a:spLocks noGrp="1"/>
          </p:cNvSpPr>
          <p:nvPr>
            <p:ph type="sldNum" sz="quarter" idx="15"/>
          </p:nvPr>
        </p:nvSpPr>
        <p:spPr/>
        <p:txBody>
          <a:bodyPr/>
          <a:lstStyle/>
          <a:p>
            <a:fld id="{4BD025F2-FCA3-4BD3-995A-4051FF06BFA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467600" cy="1143000"/>
          </a:xfrm>
        </p:spPr>
        <p:txBody>
          <a:bodyPr>
            <a:normAutofit/>
          </a:bodyPr>
          <a:lstStyle/>
          <a:p>
            <a:r>
              <a:rPr lang="en-US" b="1" dirty="0" smtClean="0">
                <a:solidFill>
                  <a:srgbClr val="C00000"/>
                </a:solidFill>
              </a:rPr>
              <a:t>Characteristics Of Telemetry</a:t>
            </a:r>
          </a:p>
        </p:txBody>
      </p:sp>
      <p:sp>
        <p:nvSpPr>
          <p:cNvPr id="4" name="Slide Number Placeholder 3"/>
          <p:cNvSpPr>
            <a:spLocks noGrp="1"/>
          </p:cNvSpPr>
          <p:nvPr>
            <p:ph type="sldNum" sz="quarter" idx="15"/>
          </p:nvPr>
        </p:nvSpPr>
        <p:spPr/>
        <p:txBody>
          <a:bodyPr/>
          <a:lstStyle/>
          <a:p>
            <a:fld id="{4BD025F2-FCA3-4BD3-995A-4051FF06BFAE}" type="slidenum">
              <a:rPr lang="en-US" smtClean="0"/>
              <a:pPr/>
              <a:t>4</a:t>
            </a:fld>
            <a:endParaRPr lang="en-US"/>
          </a:p>
        </p:txBody>
      </p:sp>
      <p:sp>
        <p:nvSpPr>
          <p:cNvPr id="5" name="Rectangle 4"/>
          <p:cNvSpPr/>
          <p:nvPr/>
        </p:nvSpPr>
        <p:spPr>
          <a:xfrm>
            <a:off x="304800" y="1461492"/>
            <a:ext cx="8229600" cy="3684855"/>
          </a:xfrm>
          <a:prstGeom prst="rect">
            <a:avLst/>
          </a:prstGeom>
        </p:spPr>
        <p:txBody>
          <a:bodyPr wrap="square">
            <a:spAutoFit/>
          </a:bodyPr>
          <a:lstStyle/>
          <a:p>
            <a:pPr>
              <a:lnSpc>
                <a:spcPct val="200000"/>
              </a:lnSpc>
              <a:buFont typeface="Arial" pitchFamily="34" charset="0"/>
              <a:buChar char="•"/>
            </a:pPr>
            <a:r>
              <a:rPr lang="en-US" sz="2400" dirty="0" smtClean="0"/>
              <a:t> Simple System Setup and Configuration</a:t>
            </a:r>
          </a:p>
          <a:p>
            <a:pPr>
              <a:lnSpc>
                <a:spcPct val="200000"/>
              </a:lnSpc>
              <a:buFont typeface="Arial" pitchFamily="34" charset="0"/>
              <a:buChar char="•"/>
            </a:pPr>
            <a:r>
              <a:rPr lang="en-US" sz="2400" dirty="0" smtClean="0"/>
              <a:t> Strong environmental rating</a:t>
            </a:r>
          </a:p>
          <a:p>
            <a:pPr>
              <a:lnSpc>
                <a:spcPct val="200000"/>
              </a:lnSpc>
              <a:buFont typeface="Arial" pitchFamily="34" charset="0"/>
              <a:buChar char="•"/>
            </a:pPr>
            <a:r>
              <a:rPr lang="en-US" sz="2400" dirty="0" smtClean="0"/>
              <a:t> Storage and streaming</a:t>
            </a:r>
          </a:p>
          <a:p>
            <a:pPr>
              <a:lnSpc>
                <a:spcPct val="200000"/>
              </a:lnSpc>
              <a:buFont typeface="Arial" pitchFamily="34" charset="0"/>
              <a:buChar char="•"/>
            </a:pPr>
            <a:r>
              <a:rPr lang="en-US" sz="2400" dirty="0" smtClean="0"/>
              <a:t> Radio transmission</a:t>
            </a:r>
          </a:p>
          <a:p>
            <a:pPr>
              <a:lnSpc>
                <a:spcPct val="200000"/>
              </a:lnSpc>
              <a:buFont typeface="Arial" pitchFamily="34" charset="0"/>
              <a:buChar char="•"/>
            </a:pPr>
            <a:r>
              <a:rPr lang="en-US" sz="2400" dirty="0" smtClean="0"/>
              <a:t> Data  Security</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Factors influencing Telemetry system design</a:t>
            </a:r>
            <a:endParaRPr lang="en-IN" dirty="0"/>
          </a:p>
        </p:txBody>
      </p:sp>
      <p:sp>
        <p:nvSpPr>
          <p:cNvPr id="3" name="Content Placeholder 2"/>
          <p:cNvSpPr>
            <a:spLocks noGrp="1"/>
          </p:cNvSpPr>
          <p:nvPr>
            <p:ph sz="quarter" idx="1"/>
          </p:nvPr>
        </p:nvSpPr>
        <p:spPr>
          <a:xfrm>
            <a:off x="457200" y="1600200"/>
            <a:ext cx="7848600" cy="4873752"/>
          </a:xfrm>
        </p:spPr>
        <p:txBody>
          <a:bodyPr>
            <a:normAutofit/>
          </a:bodyPr>
          <a:lstStyle/>
          <a:p>
            <a:pPr algn="just"/>
            <a:r>
              <a:rPr lang="en-IN" dirty="0" smtClean="0"/>
              <a:t>Primary criteria for choice and design is accuracy.</a:t>
            </a:r>
          </a:p>
          <a:p>
            <a:pPr algn="just"/>
            <a:r>
              <a:rPr lang="en-IN" dirty="0" smtClean="0"/>
              <a:t>System is decided whether transmitted data is in  Analog or Digital domain.</a:t>
            </a:r>
          </a:p>
          <a:p>
            <a:pPr algn="just"/>
            <a:r>
              <a:rPr lang="en-IN" dirty="0" smtClean="0"/>
              <a:t>For digital data to be transmitted, error detection, recognition and correction capability make system accurate.</a:t>
            </a:r>
          </a:p>
          <a:p>
            <a:pPr algn="just"/>
            <a:r>
              <a:rPr lang="en-IN" dirty="0" smtClean="0"/>
              <a:t>Selection of apt. bandwidth for data channel and data link to avoid crosstalk.</a:t>
            </a:r>
          </a:p>
          <a:p>
            <a:pPr algn="just"/>
            <a:r>
              <a:rPr lang="en-IN" dirty="0" smtClean="0"/>
              <a:t>Power levels must be low to reduce noise generation.</a:t>
            </a:r>
          </a:p>
          <a:p>
            <a:pPr algn="just"/>
            <a:r>
              <a:rPr lang="en-IN" dirty="0" smtClean="0"/>
              <a:t>S/N ratio of the system must be high.</a:t>
            </a:r>
            <a:endParaRPr lang="en-IN" dirty="0"/>
          </a:p>
        </p:txBody>
      </p:sp>
      <p:sp>
        <p:nvSpPr>
          <p:cNvPr id="4" name="Slide Number Placeholder 3"/>
          <p:cNvSpPr>
            <a:spLocks noGrp="1"/>
          </p:cNvSpPr>
          <p:nvPr>
            <p:ph type="sldNum" sz="quarter" idx="15"/>
          </p:nvPr>
        </p:nvSpPr>
        <p:spPr/>
        <p:txBody>
          <a:bodyPr/>
          <a:lstStyle/>
          <a:p>
            <a:fld id="{4BD025F2-FCA3-4BD3-995A-4051FF06BFA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4"/>
          <p:cNvSpPr>
            <a:spLocks noGrp="1"/>
          </p:cNvSpPr>
          <p:nvPr>
            <p:ph type="sldNum" sz="quarter" idx="4294967295"/>
          </p:nvPr>
        </p:nvSpPr>
        <p:spPr bwMode="auto">
          <a:xfrm>
            <a:off x="7467600" y="6400800"/>
            <a:ext cx="1219200" cy="320675"/>
          </a:xfrm>
          <a:prstGeom prst="rect">
            <a:avLst/>
          </a:prstGeom>
          <a:noFill/>
          <a:ln>
            <a:miter lim="800000"/>
            <a:headEnd/>
            <a:tailEnd/>
          </a:ln>
        </p:spPr>
        <p:txBody>
          <a:bodyPr/>
          <a:lstStyle/>
          <a:p>
            <a:pPr algn="r"/>
            <a:fld id="{161DA77C-7829-4D6F-95E6-B8E086BF26D3}" type="slidenum">
              <a:rPr lang="en-US" sz="1400"/>
              <a:pPr algn="r"/>
              <a:t>6</a:t>
            </a:fld>
            <a:endParaRPr lang="en-US" sz="1400"/>
          </a:p>
        </p:txBody>
      </p:sp>
      <p:sp>
        <p:nvSpPr>
          <p:cNvPr id="7172" name="Rectangle 2"/>
          <p:cNvSpPr>
            <a:spLocks noGrp="1" noChangeArrowheads="1"/>
          </p:cNvSpPr>
          <p:nvPr>
            <p:ph type="title"/>
          </p:nvPr>
        </p:nvSpPr>
        <p:spPr>
          <a:xfrm>
            <a:off x="228600" y="0"/>
            <a:ext cx="8686800" cy="1066800"/>
          </a:xfrm>
        </p:spPr>
        <p:txBody>
          <a:bodyPr>
            <a:normAutofit/>
          </a:bodyPr>
          <a:lstStyle/>
          <a:p>
            <a:pPr>
              <a:lnSpc>
                <a:spcPct val="90000"/>
              </a:lnSpc>
            </a:pPr>
            <a:r>
              <a:rPr lang="en-US" b="1" dirty="0" smtClean="0">
                <a:solidFill>
                  <a:srgbClr val="C00000"/>
                </a:solidFill>
              </a:rPr>
              <a:t>The Concept of Multiplexing      </a:t>
            </a:r>
          </a:p>
        </p:txBody>
      </p:sp>
      <p:sp>
        <p:nvSpPr>
          <p:cNvPr id="7173" name="Rectangle 3"/>
          <p:cNvSpPr>
            <a:spLocks noGrp="1" noChangeArrowheads="1"/>
          </p:cNvSpPr>
          <p:nvPr>
            <p:ph type="body" idx="1"/>
          </p:nvPr>
        </p:nvSpPr>
        <p:spPr>
          <a:xfrm>
            <a:off x="228600" y="1143000"/>
            <a:ext cx="8686800" cy="5181600"/>
          </a:xfrm>
        </p:spPr>
        <p:txBody>
          <a:bodyPr>
            <a:normAutofit/>
          </a:bodyPr>
          <a:lstStyle/>
          <a:p>
            <a:pPr algn="just">
              <a:lnSpc>
                <a:spcPct val="150000"/>
              </a:lnSpc>
            </a:pPr>
            <a:r>
              <a:rPr lang="en-US" dirty="0" smtClean="0"/>
              <a:t> </a:t>
            </a:r>
            <a:r>
              <a:rPr lang="en-US" dirty="0" smtClean="0">
                <a:solidFill>
                  <a:srgbClr val="FF0000"/>
                </a:solidFill>
              </a:rPr>
              <a:t>Multiplexing</a:t>
            </a:r>
            <a:r>
              <a:rPr lang="en-US" dirty="0" smtClean="0"/>
              <a:t> to refer to the </a:t>
            </a:r>
            <a:r>
              <a:rPr lang="en-US" dirty="0" smtClean="0">
                <a:solidFill>
                  <a:srgbClr val="FF0000"/>
                </a:solidFill>
              </a:rPr>
              <a:t>combination</a:t>
            </a:r>
            <a:r>
              <a:rPr lang="en-US" dirty="0" smtClean="0"/>
              <a:t> of information streams from multiple sources for transmission over a </a:t>
            </a:r>
            <a:r>
              <a:rPr lang="en-US" b="1" i="1" dirty="0" smtClean="0">
                <a:solidFill>
                  <a:srgbClr val="FF0000"/>
                </a:solidFill>
              </a:rPr>
              <a:t>shared medium</a:t>
            </a:r>
            <a:endParaRPr lang="en-US" b="1" i="1" dirty="0" smtClean="0"/>
          </a:p>
          <a:p>
            <a:pPr lvl="1" algn="just">
              <a:lnSpc>
                <a:spcPct val="150000"/>
              </a:lnSpc>
            </a:pPr>
            <a:r>
              <a:rPr lang="en-US" dirty="0" smtClean="0"/>
              <a:t> </a:t>
            </a:r>
            <a:r>
              <a:rPr lang="en-US" dirty="0" smtClean="0">
                <a:solidFill>
                  <a:srgbClr val="FF0000"/>
                </a:solidFill>
              </a:rPr>
              <a:t>Multiplexer</a:t>
            </a:r>
            <a:r>
              <a:rPr lang="en-US" dirty="0" smtClean="0"/>
              <a:t> is a mechanism that implements the concept</a:t>
            </a:r>
          </a:p>
          <a:p>
            <a:pPr algn="just">
              <a:lnSpc>
                <a:spcPct val="150000"/>
              </a:lnSpc>
            </a:pPr>
            <a:r>
              <a:rPr lang="en-US" dirty="0" smtClean="0"/>
              <a:t> </a:t>
            </a:r>
            <a:r>
              <a:rPr lang="en-US" dirty="0" err="1" smtClean="0">
                <a:solidFill>
                  <a:srgbClr val="FF0000"/>
                </a:solidFill>
              </a:rPr>
              <a:t>Demultiplexing</a:t>
            </a:r>
            <a:r>
              <a:rPr lang="en-US" dirty="0" smtClean="0"/>
              <a:t> to refer to the </a:t>
            </a:r>
            <a:r>
              <a:rPr lang="en-US" dirty="0" smtClean="0">
                <a:solidFill>
                  <a:srgbClr val="FF0000"/>
                </a:solidFill>
              </a:rPr>
              <a:t>separation</a:t>
            </a:r>
            <a:r>
              <a:rPr lang="en-US" dirty="0" smtClean="0"/>
              <a:t> of a combination back into separate information streams</a:t>
            </a:r>
          </a:p>
          <a:p>
            <a:pPr lvl="1" algn="just">
              <a:lnSpc>
                <a:spcPct val="150000"/>
              </a:lnSpc>
            </a:pPr>
            <a:r>
              <a:rPr lang="en-US" dirty="0" smtClean="0"/>
              <a:t> </a:t>
            </a:r>
            <a:r>
              <a:rPr lang="en-US" dirty="0" err="1" smtClean="0">
                <a:solidFill>
                  <a:srgbClr val="FF0000"/>
                </a:solidFill>
              </a:rPr>
              <a:t>Demultiplexer</a:t>
            </a:r>
            <a:r>
              <a:rPr lang="en-US" dirty="0" smtClean="0"/>
              <a:t>  to refer to a mechanism that implements the concept</a:t>
            </a:r>
          </a:p>
          <a:p>
            <a:pPr eaLnBrk="1" hangingPunct="1">
              <a:lnSpc>
                <a:spcPct val="90000"/>
              </a:lnSpc>
              <a:buNone/>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Slide Number Placeholder 2"/>
          <p:cNvSpPr>
            <a:spLocks noGrp="1"/>
          </p:cNvSpPr>
          <p:nvPr>
            <p:ph type="sldNum" sz="quarter" idx="4294967295"/>
          </p:nvPr>
        </p:nvSpPr>
        <p:spPr bwMode="auto">
          <a:xfrm>
            <a:off x="7467600" y="6400800"/>
            <a:ext cx="1219200" cy="320675"/>
          </a:xfrm>
          <a:prstGeom prst="rect">
            <a:avLst/>
          </a:prstGeom>
          <a:noFill/>
          <a:ln>
            <a:miter lim="800000"/>
            <a:headEnd/>
            <a:tailEnd/>
          </a:ln>
        </p:spPr>
        <p:txBody>
          <a:bodyPr/>
          <a:lstStyle/>
          <a:p>
            <a:pPr algn="r"/>
            <a:fld id="{47853296-B59E-4E89-938F-B1918ADD60D1}" type="slidenum">
              <a:rPr lang="en-US" sz="1400"/>
              <a:pPr algn="r"/>
              <a:t>7</a:t>
            </a:fld>
            <a:endParaRPr lang="en-US" sz="1400"/>
          </a:p>
        </p:txBody>
      </p:sp>
      <p:sp>
        <p:nvSpPr>
          <p:cNvPr id="8198" name="Rectangle 2"/>
          <p:cNvSpPr>
            <a:spLocks noChangeArrowheads="1"/>
          </p:cNvSpPr>
          <p:nvPr/>
        </p:nvSpPr>
        <p:spPr bwMode="auto">
          <a:xfrm>
            <a:off x="228600" y="0"/>
            <a:ext cx="8686800" cy="1066800"/>
          </a:xfrm>
          <a:prstGeom prst="rect">
            <a:avLst/>
          </a:prstGeom>
          <a:noFill/>
          <a:ln w="9525">
            <a:noFill/>
            <a:miter lim="800000"/>
            <a:headEnd/>
            <a:tailEnd/>
          </a:ln>
        </p:spPr>
        <p:txBody>
          <a:bodyPr anchor="ctr"/>
          <a:lstStyle/>
          <a:p>
            <a:pPr>
              <a:lnSpc>
                <a:spcPct val="90000"/>
              </a:lnSpc>
              <a:spcBef>
                <a:spcPct val="0"/>
              </a:spcBef>
            </a:pPr>
            <a:r>
              <a:rPr lang="en-US" sz="3000" b="1" cap="small" dirty="0" smtClean="0">
                <a:solidFill>
                  <a:srgbClr val="C00000"/>
                </a:solidFill>
                <a:latin typeface="+mj-lt"/>
                <a:ea typeface="+mj-ea"/>
                <a:cs typeface="+mj-cs"/>
              </a:rPr>
              <a:t>The Concept of Multiplexing      </a:t>
            </a:r>
          </a:p>
        </p:txBody>
      </p:sp>
      <p:sp>
        <p:nvSpPr>
          <p:cNvPr id="6" name="Rectangle 5"/>
          <p:cNvSpPr/>
          <p:nvPr/>
        </p:nvSpPr>
        <p:spPr>
          <a:xfrm>
            <a:off x="381000" y="4348147"/>
            <a:ext cx="8001000" cy="2128853"/>
          </a:xfrm>
          <a:prstGeom prst="rect">
            <a:avLst/>
          </a:prstGeom>
        </p:spPr>
        <p:txBody>
          <a:bodyPr wrap="square">
            <a:spAutoFit/>
          </a:bodyPr>
          <a:lstStyle/>
          <a:p>
            <a:pPr>
              <a:lnSpc>
                <a:spcPct val="150000"/>
              </a:lnSpc>
            </a:pPr>
            <a:r>
              <a:rPr lang="en-US" dirty="0" smtClean="0"/>
              <a:t>Figure 1 illustrates the concept</a:t>
            </a:r>
          </a:p>
          <a:p>
            <a:pPr>
              <a:lnSpc>
                <a:spcPct val="150000"/>
              </a:lnSpc>
              <a:buFont typeface="Arial" pitchFamily="34" charset="0"/>
              <a:buChar char="•"/>
            </a:pPr>
            <a:r>
              <a:rPr lang="en-US" dirty="0" smtClean="0"/>
              <a:t>  each sender communicates with a single receiver</a:t>
            </a:r>
          </a:p>
          <a:p>
            <a:pPr>
              <a:lnSpc>
                <a:spcPct val="150000"/>
              </a:lnSpc>
              <a:buFont typeface="Arial" pitchFamily="34" charset="0"/>
              <a:buChar char="•"/>
            </a:pPr>
            <a:r>
              <a:rPr lang="en-US" dirty="0" smtClean="0"/>
              <a:t>  all pairs share a single transmission medium</a:t>
            </a:r>
          </a:p>
          <a:p>
            <a:pPr>
              <a:lnSpc>
                <a:spcPct val="150000"/>
              </a:lnSpc>
              <a:buFont typeface="Arial" pitchFamily="34" charset="0"/>
              <a:buChar char="•"/>
            </a:pPr>
            <a:r>
              <a:rPr lang="en-US" dirty="0" smtClean="0"/>
              <a:t>  multiplexer combines information from the senders for transmission in    such a way that the </a:t>
            </a:r>
            <a:r>
              <a:rPr lang="en-US" dirty="0" err="1" smtClean="0"/>
              <a:t>demultiplexer</a:t>
            </a:r>
            <a:r>
              <a:rPr lang="en-US" dirty="0" smtClean="0"/>
              <a:t> can separate the information for receivers</a:t>
            </a:r>
          </a:p>
        </p:txBody>
      </p:sp>
      <p:pic>
        <p:nvPicPr>
          <p:cNvPr id="59394" name="Picture 2"/>
          <p:cNvPicPr>
            <a:picLocks noChangeAspect="1" noChangeArrowheads="1"/>
          </p:cNvPicPr>
          <p:nvPr/>
        </p:nvPicPr>
        <p:blipFill>
          <a:blip r:embed="rId3"/>
          <a:srcRect/>
          <a:stretch>
            <a:fillRect/>
          </a:stretch>
        </p:blipFill>
        <p:spPr bwMode="auto">
          <a:xfrm>
            <a:off x="304800" y="1066800"/>
            <a:ext cx="8229600" cy="3352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ltLang="zh-TW" smtClean="0">
                <a:ea typeface="新細明體" charset="-120"/>
              </a:rPr>
              <a:t>Multiplexing in networks</a:t>
            </a:r>
          </a:p>
        </p:txBody>
      </p:sp>
      <p:pic>
        <p:nvPicPr>
          <p:cNvPr id="112645" name="Picture 5" descr="figure03"/>
          <p:cNvPicPr>
            <a:picLocks noChangeAspect="1" noChangeArrowheads="1"/>
          </p:cNvPicPr>
          <p:nvPr/>
        </p:nvPicPr>
        <p:blipFill>
          <a:blip r:embed="rId2"/>
          <a:srcRect/>
          <a:stretch>
            <a:fillRect/>
          </a:stretch>
        </p:blipFill>
        <p:spPr bwMode="auto">
          <a:xfrm>
            <a:off x="1295400" y="914400"/>
            <a:ext cx="6248400" cy="2962275"/>
          </a:xfrm>
          <a:prstGeom prst="rect">
            <a:avLst/>
          </a:prstGeom>
          <a:noFill/>
        </p:spPr>
      </p:pic>
      <p:pic>
        <p:nvPicPr>
          <p:cNvPr id="112647" name="Picture 7" descr="multiplex1"/>
          <p:cNvPicPr>
            <a:picLocks noChangeAspect="1" noChangeArrowheads="1"/>
          </p:cNvPicPr>
          <p:nvPr/>
        </p:nvPicPr>
        <p:blipFill>
          <a:blip r:embed="rId3"/>
          <a:srcRect/>
          <a:stretch>
            <a:fillRect/>
          </a:stretch>
        </p:blipFill>
        <p:spPr bwMode="auto">
          <a:xfrm>
            <a:off x="1143000" y="4191000"/>
            <a:ext cx="6705600" cy="2546350"/>
          </a:xfrm>
          <a:prstGeom prst="rect">
            <a:avLst/>
          </a:prstGeom>
          <a:noFill/>
        </p:spPr>
      </p:pic>
      <p:sp>
        <p:nvSpPr>
          <p:cNvPr id="112649" name="Text Box 9"/>
          <p:cNvSpPr txBox="1">
            <a:spLocks noChangeArrowheads="1"/>
          </p:cNvSpPr>
          <p:nvPr/>
        </p:nvSpPr>
        <p:spPr bwMode="auto">
          <a:xfrm>
            <a:off x="227013" y="1828800"/>
            <a:ext cx="687387" cy="3505200"/>
          </a:xfrm>
          <a:prstGeom prst="rect">
            <a:avLst/>
          </a:prstGeom>
          <a:noFill/>
          <a:ln w="9525">
            <a:noFill/>
            <a:miter lim="800000"/>
            <a:headEnd/>
            <a:tailEnd/>
          </a:ln>
          <a:effectLst/>
        </p:spPr>
        <p:txBody>
          <a:bodyPr vert="eaVert">
            <a:spAutoFit/>
          </a:bodyPr>
          <a:lstStyle/>
          <a:p>
            <a:pPr>
              <a:spcBef>
                <a:spcPct val="50000"/>
              </a:spcBef>
            </a:pPr>
            <a:r>
              <a:rPr lang="en-US">
                <a:solidFill>
                  <a:srgbClr val="3333CC"/>
                </a:solidFill>
              </a:rPr>
              <a:t>Main purpose is ?</a:t>
            </a:r>
          </a:p>
        </p:txBody>
      </p:sp>
      <p:sp>
        <p:nvSpPr>
          <p:cNvPr id="112650" name="Text Box 10"/>
          <p:cNvSpPr txBox="1">
            <a:spLocks noChangeArrowheads="1"/>
          </p:cNvSpPr>
          <p:nvPr/>
        </p:nvSpPr>
        <p:spPr bwMode="auto">
          <a:xfrm>
            <a:off x="8001000" y="2057400"/>
            <a:ext cx="687387" cy="4114800"/>
          </a:xfrm>
          <a:prstGeom prst="rect">
            <a:avLst/>
          </a:prstGeom>
          <a:noFill/>
          <a:ln w="9525">
            <a:noFill/>
            <a:miter lim="800000"/>
            <a:headEnd/>
            <a:tailEnd/>
          </a:ln>
          <a:effectLst/>
        </p:spPr>
        <p:txBody>
          <a:bodyPr vert="eaVert">
            <a:spAutoFit/>
          </a:bodyPr>
          <a:lstStyle/>
          <a:p>
            <a:pPr>
              <a:spcBef>
                <a:spcPct val="50000"/>
              </a:spcBef>
            </a:pPr>
            <a:r>
              <a:rPr lang="en-US" dirty="0">
                <a:solidFill>
                  <a:srgbClr val="3333CC"/>
                </a:solidFill>
              </a:rPr>
              <a:t>Sharing the medium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2650"/>
                                        </p:tgtEl>
                                        <p:attrNameLst>
                                          <p:attrName>style.visibility</p:attrName>
                                        </p:attrNameLst>
                                      </p:cBhvr>
                                      <p:to>
                                        <p:strVal val="visible"/>
                                      </p:to>
                                    </p:set>
                                    <p:animEffect transition="in" filter="diamond(in)">
                                      <p:cBhvr>
                                        <p:cTn id="7" dur="2000"/>
                                        <p:tgtEl>
                                          <p:spTgt spid="112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4"/>
          <p:cNvSpPr>
            <a:spLocks noGrp="1"/>
          </p:cNvSpPr>
          <p:nvPr>
            <p:ph type="sldNum" sz="quarter" idx="4294967295"/>
          </p:nvPr>
        </p:nvSpPr>
        <p:spPr bwMode="auto">
          <a:xfrm>
            <a:off x="7467600" y="6400800"/>
            <a:ext cx="1219200" cy="320675"/>
          </a:xfrm>
          <a:prstGeom prst="rect">
            <a:avLst/>
          </a:prstGeom>
          <a:noFill/>
          <a:ln>
            <a:miter lim="800000"/>
            <a:headEnd/>
            <a:tailEnd/>
          </a:ln>
        </p:spPr>
        <p:txBody>
          <a:bodyPr/>
          <a:lstStyle/>
          <a:p>
            <a:pPr algn="r"/>
            <a:fld id="{AD0D0BAD-381E-450D-BB39-A68A50BCC0F7}" type="slidenum">
              <a:rPr lang="en-US" sz="1400"/>
              <a:pPr algn="r"/>
              <a:t>9</a:t>
            </a:fld>
            <a:endParaRPr lang="en-US" sz="1400"/>
          </a:p>
        </p:txBody>
      </p:sp>
      <p:sp>
        <p:nvSpPr>
          <p:cNvPr id="9220" name="Rectangle 2"/>
          <p:cNvSpPr>
            <a:spLocks noGrp="1" noChangeArrowheads="1"/>
          </p:cNvSpPr>
          <p:nvPr>
            <p:ph type="title"/>
          </p:nvPr>
        </p:nvSpPr>
        <p:spPr>
          <a:xfrm>
            <a:off x="228600" y="0"/>
            <a:ext cx="8686800" cy="1066800"/>
          </a:xfrm>
        </p:spPr>
        <p:txBody>
          <a:bodyPr/>
          <a:lstStyle/>
          <a:p>
            <a:pPr eaLnBrk="1" hangingPunct="1">
              <a:lnSpc>
                <a:spcPct val="90000"/>
              </a:lnSpc>
            </a:pPr>
            <a:r>
              <a:rPr lang="en-US" dirty="0" smtClean="0"/>
              <a:t> </a:t>
            </a:r>
            <a:r>
              <a:rPr lang="en-US" b="1" dirty="0" smtClean="0">
                <a:solidFill>
                  <a:srgbClr val="C00000"/>
                </a:solidFill>
              </a:rPr>
              <a:t>The Basic Types of Multiplexing    </a:t>
            </a:r>
          </a:p>
        </p:txBody>
      </p:sp>
      <p:sp>
        <p:nvSpPr>
          <p:cNvPr id="8197" name="Rectangle 3"/>
          <p:cNvSpPr>
            <a:spLocks noGrp="1" noChangeArrowheads="1"/>
          </p:cNvSpPr>
          <p:nvPr>
            <p:ph type="body" idx="1"/>
          </p:nvPr>
        </p:nvSpPr>
        <p:spPr>
          <a:xfrm>
            <a:off x="228600" y="3962400"/>
            <a:ext cx="8686800" cy="2819400"/>
          </a:xfrm>
        </p:spPr>
        <p:txBody>
          <a:bodyPr>
            <a:normAutofit/>
          </a:bodyPr>
          <a:lstStyle/>
          <a:p>
            <a:pPr>
              <a:lnSpc>
                <a:spcPct val="150000"/>
              </a:lnSpc>
            </a:pPr>
            <a:endParaRPr lang="en-US" dirty="0" smtClean="0"/>
          </a:p>
          <a:p>
            <a:pPr>
              <a:lnSpc>
                <a:spcPct val="150000"/>
              </a:lnSpc>
            </a:pPr>
            <a:r>
              <a:rPr lang="en-US" dirty="0" smtClean="0"/>
              <a:t>TDM and FDM are widely used</a:t>
            </a:r>
          </a:p>
          <a:p>
            <a:pPr>
              <a:lnSpc>
                <a:spcPct val="150000"/>
              </a:lnSpc>
            </a:pPr>
            <a:r>
              <a:rPr lang="en-US" dirty="0" smtClean="0"/>
              <a:t>WDM is a form of FDM used for optical fiber</a:t>
            </a:r>
          </a:p>
          <a:p>
            <a:pPr>
              <a:lnSpc>
                <a:spcPct val="150000"/>
              </a:lnSpc>
              <a:buNone/>
            </a:pPr>
            <a:endParaRPr lang="en-US" dirty="0" smtClean="0"/>
          </a:p>
          <a:p>
            <a:pPr eaLnBrk="1" hangingPunct="1">
              <a:buNone/>
            </a:pPr>
            <a:endParaRPr lang="en-US" dirty="0" smtClean="0"/>
          </a:p>
        </p:txBody>
      </p:sp>
      <p:pic>
        <p:nvPicPr>
          <p:cNvPr id="6" name="Picture 7"/>
          <p:cNvPicPr>
            <a:picLocks noChangeAspect="1" noChangeArrowheads="1"/>
          </p:cNvPicPr>
          <p:nvPr/>
        </p:nvPicPr>
        <p:blipFill>
          <a:blip r:embed="rId3"/>
          <a:srcRect/>
          <a:stretch>
            <a:fillRect/>
          </a:stretch>
        </p:blipFill>
        <p:spPr bwMode="auto">
          <a:xfrm>
            <a:off x="304800" y="1552575"/>
            <a:ext cx="8318500" cy="2409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Slide Number Placeholder 2"/>
          <p:cNvSpPr>
            <a:spLocks noGrp="1"/>
          </p:cNvSpPr>
          <p:nvPr>
            <p:ph type="sldNum" sz="quarter" idx="4294967295"/>
          </p:nvPr>
        </p:nvSpPr>
        <p:spPr bwMode="auto">
          <a:xfrm>
            <a:off x="7467600" y="6400800"/>
            <a:ext cx="1219200" cy="320675"/>
          </a:xfrm>
          <a:prstGeom prst="rect">
            <a:avLst/>
          </a:prstGeom>
          <a:noFill/>
          <a:ln>
            <a:miter lim="800000"/>
            <a:headEnd/>
            <a:tailEnd/>
          </a:ln>
        </p:spPr>
        <p:txBody>
          <a:bodyPr/>
          <a:lstStyle/>
          <a:p>
            <a:pPr algn="r"/>
            <a:fld id="{5AFC37FE-021B-4A0B-B81F-E0A42A7DA691}" type="slidenum">
              <a:rPr lang="en-US" sz="1400"/>
              <a:pPr algn="r"/>
              <a:t>10</a:t>
            </a:fld>
            <a:endParaRPr lang="en-US" sz="1400"/>
          </a:p>
        </p:txBody>
      </p:sp>
      <p:sp>
        <p:nvSpPr>
          <p:cNvPr id="11270" name="Rectangle 2"/>
          <p:cNvSpPr>
            <a:spLocks noChangeArrowheads="1"/>
          </p:cNvSpPr>
          <p:nvPr/>
        </p:nvSpPr>
        <p:spPr bwMode="auto">
          <a:xfrm>
            <a:off x="228600" y="0"/>
            <a:ext cx="8686800" cy="990600"/>
          </a:xfrm>
          <a:prstGeom prst="rect">
            <a:avLst/>
          </a:prstGeom>
          <a:noFill/>
          <a:ln w="9525">
            <a:noFill/>
            <a:miter lim="800000"/>
            <a:headEnd/>
            <a:tailEnd/>
          </a:ln>
        </p:spPr>
        <p:txBody>
          <a:bodyPr anchor="ctr"/>
          <a:lstStyle/>
          <a:p>
            <a:pPr>
              <a:lnSpc>
                <a:spcPct val="90000"/>
              </a:lnSpc>
            </a:pPr>
            <a:r>
              <a:rPr lang="en-US" sz="3000" b="1" cap="small" dirty="0" smtClean="0">
                <a:solidFill>
                  <a:srgbClr val="C00000"/>
                </a:solidFill>
                <a:latin typeface="+mj-lt"/>
                <a:ea typeface="+mj-ea"/>
                <a:cs typeface="+mj-cs"/>
              </a:rPr>
              <a:t>Frequency Division Multiplexing</a:t>
            </a:r>
          </a:p>
        </p:txBody>
      </p:sp>
      <p:pic>
        <p:nvPicPr>
          <p:cNvPr id="60418" name="Picture 2"/>
          <p:cNvPicPr>
            <a:picLocks noChangeAspect="1" noChangeArrowheads="1"/>
          </p:cNvPicPr>
          <p:nvPr/>
        </p:nvPicPr>
        <p:blipFill>
          <a:blip r:embed="rId3"/>
          <a:srcRect/>
          <a:stretch>
            <a:fillRect/>
          </a:stretch>
        </p:blipFill>
        <p:spPr bwMode="auto">
          <a:xfrm>
            <a:off x="1295400" y="990601"/>
            <a:ext cx="6781800"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Slide Number Placeholder 2"/>
          <p:cNvSpPr>
            <a:spLocks noGrp="1"/>
          </p:cNvSpPr>
          <p:nvPr>
            <p:ph type="sldNum" sz="quarter" idx="4294967295"/>
          </p:nvPr>
        </p:nvSpPr>
        <p:spPr bwMode="auto">
          <a:xfrm>
            <a:off x="7467600" y="6400800"/>
            <a:ext cx="1219200" cy="320675"/>
          </a:xfrm>
          <a:prstGeom prst="rect">
            <a:avLst/>
          </a:prstGeom>
          <a:noFill/>
          <a:ln>
            <a:miter lim="800000"/>
            <a:headEnd/>
            <a:tailEnd/>
          </a:ln>
        </p:spPr>
        <p:txBody>
          <a:bodyPr/>
          <a:lstStyle/>
          <a:p>
            <a:pPr algn="r"/>
            <a:fld id="{5AFC37FE-021B-4A0B-B81F-E0A42A7DA691}" type="slidenum">
              <a:rPr lang="en-US" sz="1400"/>
              <a:pPr algn="r"/>
              <a:t>11</a:t>
            </a:fld>
            <a:endParaRPr lang="en-US" sz="1400"/>
          </a:p>
        </p:txBody>
      </p:sp>
      <p:sp>
        <p:nvSpPr>
          <p:cNvPr id="11270" name="Rectangle 2"/>
          <p:cNvSpPr>
            <a:spLocks noChangeArrowheads="1"/>
          </p:cNvSpPr>
          <p:nvPr/>
        </p:nvSpPr>
        <p:spPr bwMode="auto">
          <a:xfrm>
            <a:off x="228600" y="0"/>
            <a:ext cx="8686800" cy="990600"/>
          </a:xfrm>
          <a:prstGeom prst="rect">
            <a:avLst/>
          </a:prstGeom>
          <a:noFill/>
          <a:ln w="9525">
            <a:noFill/>
            <a:miter lim="800000"/>
            <a:headEnd/>
            <a:tailEnd/>
          </a:ln>
        </p:spPr>
        <p:txBody>
          <a:bodyPr anchor="ctr"/>
          <a:lstStyle/>
          <a:p>
            <a:pPr>
              <a:lnSpc>
                <a:spcPct val="90000"/>
              </a:lnSpc>
            </a:pPr>
            <a:r>
              <a:rPr lang="en-US" sz="3000" b="1" cap="small" dirty="0" smtClean="0">
                <a:solidFill>
                  <a:srgbClr val="C00000"/>
                </a:solidFill>
                <a:latin typeface="+mj-lt"/>
                <a:ea typeface="+mj-ea"/>
                <a:cs typeface="+mj-cs"/>
              </a:rPr>
              <a:t>Frequency Division Multiplexing</a:t>
            </a:r>
          </a:p>
        </p:txBody>
      </p:sp>
      <p:pic>
        <p:nvPicPr>
          <p:cNvPr id="6" name="Picture 4"/>
          <p:cNvPicPr>
            <a:picLocks noChangeAspect="1" noChangeArrowheads="1"/>
          </p:cNvPicPr>
          <p:nvPr/>
        </p:nvPicPr>
        <p:blipFill>
          <a:blip r:embed="rId3"/>
          <a:srcRect b="58864"/>
          <a:stretch>
            <a:fillRect/>
          </a:stretch>
        </p:blipFill>
        <p:spPr bwMode="auto">
          <a:xfrm>
            <a:off x="457200" y="914400"/>
            <a:ext cx="6934200" cy="4778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1028"/>
          <p:cNvPicPr>
            <a:picLocks noChangeAspect="1" noChangeArrowheads="1"/>
          </p:cNvPicPr>
          <p:nvPr/>
        </p:nvPicPr>
        <p:blipFill>
          <a:blip r:embed="rId2"/>
          <a:srcRect b="6880"/>
          <a:stretch>
            <a:fillRect/>
          </a:stretch>
        </p:blipFill>
        <p:spPr bwMode="auto">
          <a:xfrm>
            <a:off x="228600" y="838200"/>
            <a:ext cx="7924800" cy="5943600"/>
          </a:xfrm>
          <a:prstGeom prst="rect">
            <a:avLst/>
          </a:prstGeom>
          <a:noFill/>
          <a:ln w="9525">
            <a:noFill/>
            <a:miter lim="800000"/>
            <a:headEnd/>
            <a:tailEnd/>
          </a:ln>
          <a:effectLst/>
        </p:spPr>
      </p:pic>
      <p:sp>
        <p:nvSpPr>
          <p:cNvPr id="5" name="Rectangle 2"/>
          <p:cNvSpPr>
            <a:spLocks noChangeArrowheads="1"/>
          </p:cNvSpPr>
          <p:nvPr/>
        </p:nvSpPr>
        <p:spPr bwMode="auto">
          <a:xfrm>
            <a:off x="228600" y="0"/>
            <a:ext cx="8686800" cy="990600"/>
          </a:xfrm>
          <a:prstGeom prst="rect">
            <a:avLst/>
          </a:prstGeom>
          <a:noFill/>
          <a:ln w="9525">
            <a:noFill/>
            <a:miter lim="800000"/>
            <a:headEnd/>
            <a:tailEnd/>
          </a:ln>
        </p:spPr>
        <p:txBody>
          <a:bodyPr anchor="ctr"/>
          <a:lstStyle/>
          <a:p>
            <a:pPr>
              <a:lnSpc>
                <a:spcPct val="90000"/>
              </a:lnSpc>
            </a:pPr>
            <a:r>
              <a:rPr lang="en-US" sz="3000" b="1" cap="small" dirty="0" smtClean="0">
                <a:solidFill>
                  <a:srgbClr val="C00000"/>
                </a:solidFill>
                <a:latin typeface="+mj-lt"/>
                <a:ea typeface="+mj-ea"/>
                <a:cs typeface="+mj-cs"/>
              </a:rPr>
              <a:t>Frequency Division </a:t>
            </a:r>
            <a:r>
              <a:rPr lang="en-US" sz="3000" b="1" cap="small" dirty="0" err="1" smtClean="0">
                <a:solidFill>
                  <a:srgbClr val="C00000"/>
                </a:solidFill>
                <a:latin typeface="+mj-lt"/>
                <a:ea typeface="+mj-ea"/>
                <a:cs typeface="+mj-cs"/>
              </a:rPr>
              <a:t>Multiplexingq</a:t>
            </a:r>
            <a:endParaRPr lang="en-US" sz="3000" b="1" cap="small" dirty="0" smtClean="0">
              <a:solidFill>
                <a:srgbClr val="C00000"/>
              </a:solidFill>
              <a:latin typeface="+mj-lt"/>
              <a:ea typeface="+mj-ea"/>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228600" y="152400"/>
            <a:ext cx="8686800" cy="838200"/>
          </a:xfrm>
        </p:spPr>
        <p:txBody>
          <a:bodyPr>
            <a:normAutofit fontScale="90000"/>
          </a:bodyPr>
          <a:lstStyle/>
          <a:p>
            <a:r>
              <a:rPr lang="en-US" altLang="zh-TW" sz="3200" smtClean="0">
                <a:ea typeface="新細明體" charset="-120"/>
              </a:rPr>
              <a:t>Example usage of </a:t>
            </a:r>
            <a:r>
              <a:rPr lang="en-US" altLang="zh-TW" sz="3200" smtClean="0">
                <a:ea typeface="新細明體" charset="-120"/>
                <a:hlinkClick r:id="rId2"/>
              </a:rPr>
              <a:t>Multiplexing in DSSS</a:t>
            </a:r>
            <a:r>
              <a:rPr lang="en-US" altLang="zh-TW" sz="3200" smtClean="0">
                <a:ea typeface="新細明體" charset="-120"/>
              </a:rPr>
              <a:t> (</a:t>
            </a:r>
            <a:r>
              <a:rPr lang="en-US" altLang="zh-TW" sz="2400" smtClean="0">
                <a:ea typeface="新細明體" charset="-120"/>
              </a:rPr>
              <a:t>used in cell phone technology)</a:t>
            </a:r>
          </a:p>
        </p:txBody>
      </p:sp>
      <p:pic>
        <p:nvPicPr>
          <p:cNvPr id="114693" name="Picture 5" descr="32_DSSS"/>
          <p:cNvPicPr>
            <a:picLocks noChangeAspect="1" noChangeArrowheads="1"/>
          </p:cNvPicPr>
          <p:nvPr/>
        </p:nvPicPr>
        <p:blipFill>
          <a:blip r:embed="rId3"/>
          <a:srcRect/>
          <a:stretch>
            <a:fillRect/>
          </a:stretch>
        </p:blipFill>
        <p:spPr bwMode="auto">
          <a:xfrm>
            <a:off x="381000" y="1447800"/>
            <a:ext cx="7696200" cy="459581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lide Number Placeholder 4"/>
          <p:cNvSpPr>
            <a:spLocks noGrp="1"/>
          </p:cNvSpPr>
          <p:nvPr>
            <p:ph type="sldNum" sz="quarter" idx="4294967295"/>
          </p:nvPr>
        </p:nvSpPr>
        <p:spPr bwMode="auto">
          <a:xfrm>
            <a:off x="7467600" y="6400800"/>
            <a:ext cx="1219200" cy="320675"/>
          </a:xfrm>
          <a:prstGeom prst="rect">
            <a:avLst/>
          </a:prstGeom>
          <a:noFill/>
          <a:ln>
            <a:miter lim="800000"/>
            <a:headEnd/>
            <a:tailEnd/>
          </a:ln>
        </p:spPr>
        <p:txBody>
          <a:bodyPr/>
          <a:lstStyle/>
          <a:p>
            <a:pPr algn="r"/>
            <a:fld id="{30AF9B9D-D838-41CB-97C3-810E6A705CBB}" type="slidenum">
              <a:rPr lang="en-US" sz="1400"/>
              <a:pPr algn="r"/>
              <a:t>14</a:t>
            </a:fld>
            <a:endParaRPr lang="en-US" sz="1400"/>
          </a:p>
        </p:txBody>
      </p:sp>
      <p:sp>
        <p:nvSpPr>
          <p:cNvPr id="12292" name="Rectangle 2"/>
          <p:cNvSpPr>
            <a:spLocks noGrp="1" noChangeArrowheads="1"/>
          </p:cNvSpPr>
          <p:nvPr>
            <p:ph type="title"/>
          </p:nvPr>
        </p:nvSpPr>
        <p:spPr>
          <a:xfrm>
            <a:off x="228600" y="76200"/>
            <a:ext cx="8686800" cy="990600"/>
          </a:xfrm>
        </p:spPr>
        <p:txBody>
          <a:bodyPr>
            <a:normAutofit/>
          </a:bodyPr>
          <a:lstStyle/>
          <a:p>
            <a:pPr eaLnBrk="1" hangingPunct="1">
              <a:lnSpc>
                <a:spcPct val="90000"/>
              </a:lnSpc>
            </a:pPr>
            <a:r>
              <a:rPr lang="en-US" b="1" dirty="0" smtClean="0">
                <a:solidFill>
                  <a:srgbClr val="C00000"/>
                </a:solidFill>
              </a:rPr>
              <a:t>Frequency Division Multiplexing</a:t>
            </a:r>
          </a:p>
        </p:txBody>
      </p:sp>
      <p:sp>
        <p:nvSpPr>
          <p:cNvPr id="9221" name="Rectangle 3"/>
          <p:cNvSpPr>
            <a:spLocks noGrp="1" noChangeArrowheads="1"/>
          </p:cNvSpPr>
          <p:nvPr>
            <p:ph type="body" idx="1"/>
          </p:nvPr>
        </p:nvSpPr>
        <p:spPr>
          <a:xfrm>
            <a:off x="228600" y="1371600"/>
            <a:ext cx="8686800" cy="5105400"/>
          </a:xfrm>
        </p:spPr>
        <p:txBody>
          <a:bodyPr>
            <a:normAutofit lnSpcReduction="10000"/>
          </a:bodyPr>
          <a:lstStyle/>
          <a:p>
            <a:pPr lvl="1" algn="just">
              <a:lnSpc>
                <a:spcPct val="150000"/>
              </a:lnSpc>
              <a:buNone/>
            </a:pPr>
            <a:r>
              <a:rPr lang="en-US" b="1" dirty="0" smtClean="0">
                <a:solidFill>
                  <a:srgbClr val="C00000"/>
                </a:solidFill>
              </a:rPr>
              <a:t>ADVANTAGES</a:t>
            </a:r>
          </a:p>
          <a:p>
            <a:pPr lvl="1" algn="just">
              <a:lnSpc>
                <a:spcPct val="150000"/>
              </a:lnSpc>
            </a:pPr>
            <a:r>
              <a:rPr lang="en-US" dirty="0" smtClean="0"/>
              <a:t>A large number of signals can be transmitted simultaneously</a:t>
            </a:r>
          </a:p>
          <a:p>
            <a:pPr lvl="1" algn="just">
              <a:lnSpc>
                <a:spcPct val="150000"/>
              </a:lnSpc>
            </a:pPr>
            <a:r>
              <a:rPr lang="en-US" dirty="0" smtClean="0"/>
              <a:t>FDM does not need synchronization between its transmitter and receiver for proper operation</a:t>
            </a:r>
          </a:p>
          <a:p>
            <a:pPr lvl="1" algn="just">
              <a:lnSpc>
                <a:spcPct val="150000"/>
              </a:lnSpc>
            </a:pPr>
            <a:r>
              <a:rPr lang="en-US" dirty="0" smtClean="0"/>
              <a:t>Demodulation of FDM is easy</a:t>
            </a:r>
          </a:p>
          <a:p>
            <a:pPr lvl="1" algn="just">
              <a:lnSpc>
                <a:spcPct val="150000"/>
              </a:lnSpc>
              <a:buNone/>
            </a:pPr>
            <a:r>
              <a:rPr lang="en-US" b="1" dirty="0" smtClean="0">
                <a:solidFill>
                  <a:srgbClr val="C00000"/>
                </a:solidFill>
              </a:rPr>
              <a:t>DISADVANTAGES</a:t>
            </a:r>
          </a:p>
          <a:p>
            <a:pPr lvl="1" algn="just">
              <a:lnSpc>
                <a:spcPct val="150000"/>
              </a:lnSpc>
            </a:pPr>
            <a:r>
              <a:rPr lang="en-US" dirty="0" smtClean="0"/>
              <a:t>Large bandwidth</a:t>
            </a:r>
          </a:p>
          <a:p>
            <a:pPr lvl="1" algn="just">
              <a:lnSpc>
                <a:spcPct val="150000"/>
              </a:lnSpc>
            </a:pPr>
            <a:r>
              <a:rPr lang="en-US" dirty="0" err="1" smtClean="0"/>
              <a:t>Intermodulation</a:t>
            </a:r>
            <a:r>
              <a:rPr lang="en-US" dirty="0" smtClean="0"/>
              <a:t> Distortion</a:t>
            </a:r>
          </a:p>
          <a:p>
            <a:pPr lvl="1" algn="just">
              <a:lnSpc>
                <a:spcPct val="150000"/>
              </a:lnSpc>
            </a:pPr>
            <a:r>
              <a:rPr lang="en-US" dirty="0" smtClean="0"/>
              <a:t>Requirement of large number of modulators and filters</a:t>
            </a:r>
          </a:p>
          <a:p>
            <a:pPr lvl="1" algn="just">
              <a:lnSpc>
                <a:spcPct val="150000"/>
              </a:lnSpc>
            </a:pPr>
            <a:r>
              <a:rPr lang="en-US" dirty="0" smtClean="0"/>
              <a:t>Problem of crosstalk</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lide Number Placeholder 4"/>
          <p:cNvSpPr>
            <a:spLocks noGrp="1"/>
          </p:cNvSpPr>
          <p:nvPr>
            <p:ph type="sldNum" sz="quarter" idx="4294967295"/>
          </p:nvPr>
        </p:nvSpPr>
        <p:spPr bwMode="auto">
          <a:xfrm>
            <a:off x="7467600" y="6400800"/>
            <a:ext cx="1219200" cy="320675"/>
          </a:xfrm>
          <a:prstGeom prst="rect">
            <a:avLst/>
          </a:prstGeom>
          <a:noFill/>
          <a:ln>
            <a:miter lim="800000"/>
            <a:headEnd/>
            <a:tailEnd/>
          </a:ln>
        </p:spPr>
        <p:txBody>
          <a:bodyPr/>
          <a:lstStyle/>
          <a:p>
            <a:pPr algn="r"/>
            <a:fld id="{D35428CC-2ED1-4E98-93AB-A37DC3CB65CC}" type="slidenum">
              <a:rPr lang="en-US" sz="1400"/>
              <a:pPr algn="r"/>
              <a:t>15</a:t>
            </a:fld>
            <a:endParaRPr lang="en-US" sz="1400"/>
          </a:p>
        </p:txBody>
      </p:sp>
      <p:sp>
        <p:nvSpPr>
          <p:cNvPr id="18436" name="Rectangle 2"/>
          <p:cNvSpPr>
            <a:spLocks noGrp="1" noChangeArrowheads="1"/>
          </p:cNvSpPr>
          <p:nvPr>
            <p:ph type="title"/>
          </p:nvPr>
        </p:nvSpPr>
        <p:spPr>
          <a:xfrm>
            <a:off x="228600" y="0"/>
            <a:ext cx="8686800" cy="1066800"/>
          </a:xfrm>
        </p:spPr>
        <p:txBody>
          <a:bodyPr>
            <a:normAutofit/>
          </a:bodyPr>
          <a:lstStyle/>
          <a:p>
            <a:pPr eaLnBrk="1" hangingPunct="1"/>
            <a:r>
              <a:rPr lang="en-US" b="1" dirty="0" smtClean="0">
                <a:solidFill>
                  <a:srgbClr val="C00000"/>
                </a:solidFill>
              </a:rPr>
              <a:t>Hierarchical FDM    </a:t>
            </a:r>
          </a:p>
        </p:txBody>
      </p:sp>
      <p:pic>
        <p:nvPicPr>
          <p:cNvPr id="62466" name="Picture 2"/>
          <p:cNvPicPr>
            <a:picLocks noChangeAspect="1" noChangeArrowheads="1"/>
          </p:cNvPicPr>
          <p:nvPr/>
        </p:nvPicPr>
        <p:blipFill>
          <a:blip r:embed="rId3"/>
          <a:srcRect/>
          <a:stretch>
            <a:fillRect/>
          </a:stretch>
        </p:blipFill>
        <p:spPr bwMode="auto">
          <a:xfrm>
            <a:off x="381000" y="1524000"/>
            <a:ext cx="7696200" cy="4190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7467600" cy="1143000"/>
          </a:xfrm>
        </p:spPr>
        <p:txBody>
          <a:bodyPr>
            <a:normAutofit/>
          </a:bodyPr>
          <a:lstStyle/>
          <a:p>
            <a:r>
              <a:rPr lang="en-US" b="1" dirty="0" smtClean="0">
                <a:solidFill>
                  <a:srgbClr val="C00000"/>
                </a:solidFill>
              </a:rPr>
              <a:t>Time Division Multiplexing</a:t>
            </a:r>
          </a:p>
        </p:txBody>
      </p:sp>
      <p:pic>
        <p:nvPicPr>
          <p:cNvPr id="12292" name="Picture 4"/>
          <p:cNvPicPr>
            <a:picLocks noChangeAspect="1" noChangeArrowheads="1"/>
          </p:cNvPicPr>
          <p:nvPr/>
        </p:nvPicPr>
        <p:blipFill>
          <a:blip r:embed="rId2"/>
          <a:srcRect t="46677" b="11218"/>
          <a:stretch>
            <a:fillRect/>
          </a:stretch>
        </p:blipFill>
        <p:spPr bwMode="auto">
          <a:xfrm>
            <a:off x="3810000" y="1447800"/>
            <a:ext cx="4876800" cy="4114800"/>
          </a:xfrm>
          <a:prstGeom prst="rect">
            <a:avLst/>
          </a:prstGeom>
          <a:noFill/>
          <a:ln w="9525">
            <a:noFill/>
            <a:miter lim="800000"/>
            <a:headEnd/>
            <a:tailEnd/>
          </a:ln>
          <a:effectLst/>
        </p:spPr>
      </p:pic>
      <p:sp>
        <p:nvSpPr>
          <p:cNvPr id="5" name="Rectangle 8"/>
          <p:cNvSpPr>
            <a:spLocks noChangeArrowheads="1"/>
          </p:cNvSpPr>
          <p:nvPr/>
        </p:nvSpPr>
        <p:spPr bwMode="auto">
          <a:xfrm>
            <a:off x="381000" y="1447800"/>
            <a:ext cx="4191000" cy="5105400"/>
          </a:xfrm>
          <a:prstGeom prst="rect">
            <a:avLst/>
          </a:prstGeom>
          <a:noFill/>
          <a:ln w="12700">
            <a:solidFill>
              <a:schemeClr val="tx1"/>
            </a:solidFill>
            <a:miter lim="800000"/>
            <a:headEnd/>
            <a:tailEnd/>
          </a:ln>
          <a:effectLst/>
        </p:spPr>
        <p:txBody>
          <a:bodyPr/>
          <a:lstStyle/>
          <a:p>
            <a:pPr marL="990600" lvl="1" indent="-533400" algn="just">
              <a:lnSpc>
                <a:spcPct val="150000"/>
              </a:lnSpc>
              <a:spcBef>
                <a:spcPct val="20000"/>
              </a:spcBef>
            </a:pPr>
            <a:r>
              <a:rPr lang="en-US" sz="3200" dirty="0">
                <a:cs typeface="Times New Roman" charset="0"/>
              </a:rPr>
              <a:t>     </a:t>
            </a:r>
            <a:r>
              <a:rPr lang="en-US" sz="2400" dirty="0">
                <a:cs typeface="Times New Roman" charset="0"/>
              </a:rPr>
              <a:t>TDM is a technique  used for transmitting  several message signals over a single communication channel by dividing the time frame into slots, one slot for each message signal</a:t>
            </a:r>
            <a:r>
              <a:rPr lang="en-US" sz="2400" dirty="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p:cNvPicPr>
            <a:picLocks noChangeAspect="1" noChangeArrowheads="1"/>
          </p:cNvPicPr>
          <p:nvPr/>
        </p:nvPicPr>
        <p:blipFill>
          <a:blip r:embed="rId2"/>
          <a:srcRect b="8014"/>
          <a:stretch>
            <a:fillRect/>
          </a:stretch>
        </p:blipFill>
        <p:spPr bwMode="auto">
          <a:xfrm>
            <a:off x="381000" y="909638"/>
            <a:ext cx="7772400" cy="5948362"/>
          </a:xfrm>
          <a:prstGeom prst="rect">
            <a:avLst/>
          </a:prstGeom>
          <a:noFill/>
          <a:ln w="9525">
            <a:noFill/>
            <a:miter lim="800000"/>
            <a:headEnd/>
            <a:tailEnd/>
          </a:ln>
          <a:effectLst/>
        </p:spPr>
      </p:pic>
      <p:sp>
        <p:nvSpPr>
          <p:cNvPr id="5" name="Rectangle 2"/>
          <p:cNvSpPr>
            <a:spLocks noGrp="1" noChangeArrowheads="1"/>
          </p:cNvSpPr>
          <p:nvPr>
            <p:ph type="title"/>
          </p:nvPr>
        </p:nvSpPr>
        <p:spPr>
          <a:xfrm>
            <a:off x="3429000" y="-381000"/>
            <a:ext cx="7467600" cy="1143000"/>
          </a:xfrm>
        </p:spPr>
        <p:txBody>
          <a:bodyPr>
            <a:normAutofit/>
          </a:bodyPr>
          <a:lstStyle/>
          <a:p>
            <a:r>
              <a:rPr lang="en-US" b="1" dirty="0" smtClean="0">
                <a:solidFill>
                  <a:srgbClr val="C00000"/>
                </a:solidFill>
              </a:rPr>
              <a:t>TDM System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4BD025F2-FCA3-4BD3-995A-4051FF06BFAE}" type="slidenum">
              <a:rPr lang="en-US" smtClean="0"/>
              <a:pPr/>
              <a:t>18</a:t>
            </a:fld>
            <a:endParaRPr lang="en-US"/>
          </a:p>
        </p:txBody>
      </p:sp>
      <p:sp>
        <p:nvSpPr>
          <p:cNvPr id="5" name="Rectangle 6"/>
          <p:cNvSpPr txBox="1">
            <a:spLocks noChangeArrowheads="1"/>
          </p:cNvSpPr>
          <p:nvPr/>
        </p:nvSpPr>
        <p:spPr>
          <a:xfrm>
            <a:off x="457200" y="152400"/>
            <a:ext cx="6629400" cy="7620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000" b="0" i="0" u="none" strike="noStrike" kern="1200" cap="small" spc="0" normalizeH="0" baseline="0" noProof="0" dirty="0" smtClean="0">
                <a:ln>
                  <a:noFill/>
                </a:ln>
                <a:solidFill>
                  <a:srgbClr val="0000FF"/>
                </a:solidFill>
                <a:effectLst/>
                <a:uLnTx/>
                <a:uFillTx/>
                <a:latin typeface="+mj-lt"/>
                <a:ea typeface="+mj-ea"/>
                <a:cs typeface="+mj-cs"/>
              </a:rPr>
              <a:t>TDM-PAM:  Transmitter</a:t>
            </a:r>
            <a:endParaRPr kumimoji="0" lang="en-US" sz="3000" b="0" i="0" u="none" strike="noStrike" kern="1200" cap="small" spc="0" normalizeH="0" baseline="0" noProof="0" dirty="0">
              <a:ln>
                <a:noFill/>
              </a:ln>
              <a:solidFill>
                <a:srgbClr val="0000FF"/>
              </a:solidFill>
              <a:effectLst/>
              <a:uLnTx/>
              <a:uFillTx/>
              <a:latin typeface="+mj-lt"/>
              <a:ea typeface="+mj-ea"/>
              <a:cs typeface="+mj-cs"/>
            </a:endParaRPr>
          </a:p>
        </p:txBody>
      </p:sp>
      <p:pic>
        <p:nvPicPr>
          <p:cNvPr id="6" name="Picture 36"/>
          <p:cNvPicPr>
            <a:picLocks noChangeAspect="1" noChangeArrowheads="1"/>
          </p:cNvPicPr>
          <p:nvPr/>
        </p:nvPicPr>
        <p:blipFill>
          <a:blip r:embed="rId2"/>
          <a:srcRect/>
          <a:stretch>
            <a:fillRect/>
          </a:stretch>
        </p:blipFill>
        <p:spPr bwMode="auto">
          <a:xfrm>
            <a:off x="609600" y="1600200"/>
            <a:ext cx="7342188" cy="455295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4BD025F2-FCA3-4BD3-995A-4051FF06BFAE}" type="slidenum">
              <a:rPr lang="en-US" smtClean="0"/>
              <a:pPr/>
              <a:t>19</a:t>
            </a:fld>
            <a:endParaRPr lang="en-US"/>
          </a:p>
        </p:txBody>
      </p:sp>
      <p:sp>
        <p:nvSpPr>
          <p:cNvPr id="7" name="Rectangle 6"/>
          <p:cNvSpPr>
            <a:spLocks noGrp="1" noChangeArrowheads="1"/>
          </p:cNvSpPr>
          <p:nvPr>
            <p:ph type="title"/>
          </p:nvPr>
        </p:nvSpPr>
        <p:spPr>
          <a:xfrm>
            <a:off x="381000" y="-152400"/>
            <a:ext cx="7467600" cy="1143000"/>
          </a:xfrm>
        </p:spPr>
        <p:txBody>
          <a:bodyPr/>
          <a:lstStyle/>
          <a:p>
            <a:r>
              <a:rPr lang="en-US" dirty="0">
                <a:solidFill>
                  <a:srgbClr val="0000FF"/>
                </a:solidFill>
              </a:rPr>
              <a:t>TDM-PAM : Receiver</a:t>
            </a:r>
          </a:p>
        </p:txBody>
      </p:sp>
      <p:pic>
        <p:nvPicPr>
          <p:cNvPr id="8" name="Picture 9"/>
          <p:cNvPicPr>
            <a:picLocks noChangeAspect="1" noChangeArrowheads="1"/>
          </p:cNvPicPr>
          <p:nvPr/>
        </p:nvPicPr>
        <p:blipFill>
          <a:blip r:embed="rId2"/>
          <a:srcRect/>
          <a:stretch>
            <a:fillRect/>
          </a:stretch>
        </p:blipFill>
        <p:spPr bwMode="auto">
          <a:xfrm>
            <a:off x="685800" y="1676400"/>
            <a:ext cx="7239000" cy="44958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4BD025F2-FCA3-4BD3-995A-4051FF06BFAE}" type="slidenum">
              <a:rPr lang="en-US" smtClean="0"/>
              <a:pPr/>
              <a:t>20</a:t>
            </a:fld>
            <a:endParaRPr lang="en-US"/>
          </a:p>
        </p:txBody>
      </p:sp>
      <p:sp>
        <p:nvSpPr>
          <p:cNvPr id="5" name="Rectangle 6"/>
          <p:cNvSpPr txBox="1">
            <a:spLocks noChangeArrowheads="1"/>
          </p:cNvSpPr>
          <p:nvPr/>
        </p:nvSpPr>
        <p:spPr>
          <a:xfrm>
            <a:off x="457200" y="381000"/>
            <a:ext cx="6629400" cy="8382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small" spc="0" normalizeH="0" baseline="0" noProof="0" dirty="0" smtClean="0">
                <a:ln>
                  <a:noFill/>
                </a:ln>
                <a:solidFill>
                  <a:srgbClr val="0000FF"/>
                </a:solidFill>
                <a:effectLst/>
                <a:uLnTx/>
                <a:uFillTx/>
                <a:latin typeface="+mj-lt"/>
                <a:ea typeface="+mj-ea"/>
                <a:cs typeface="+mj-cs"/>
              </a:rPr>
              <a:t>Samples of Signal -1</a:t>
            </a:r>
            <a:endParaRPr kumimoji="0" lang="en-US" sz="4000" b="0" i="0" u="none" strike="noStrike" kern="1200" cap="small" spc="0" normalizeH="0" baseline="0" noProof="0" dirty="0">
              <a:ln>
                <a:noFill/>
              </a:ln>
              <a:solidFill>
                <a:srgbClr val="0000FF"/>
              </a:solidFill>
              <a:effectLst/>
              <a:uLnTx/>
              <a:uFillTx/>
              <a:latin typeface="+mj-lt"/>
              <a:ea typeface="+mj-ea"/>
              <a:cs typeface="+mj-cs"/>
            </a:endParaRPr>
          </a:p>
        </p:txBody>
      </p:sp>
      <p:graphicFrame>
        <p:nvGraphicFramePr>
          <p:cNvPr id="6" name="Object 11"/>
          <p:cNvGraphicFramePr>
            <a:graphicFrameLocks noChangeAspect="1"/>
          </p:cNvGraphicFramePr>
          <p:nvPr/>
        </p:nvGraphicFramePr>
        <p:xfrm>
          <a:off x="609600" y="1657350"/>
          <a:ext cx="7418388" cy="4057650"/>
        </p:xfrm>
        <a:graphic>
          <a:graphicData uri="http://schemas.openxmlformats.org/presentationml/2006/ole">
            <p:oleObj spid="_x0000_s64514" name="Bitmap Image" r:id="rId3" imgW="7419048" imgH="4057143" progId="Paint.Picture">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verb" presetSubtype="0" fill="hold" nodeType="clickEffect">
                                  <p:stCondLst>
                                    <p:cond delay="0"/>
                                  </p:stCondLst>
                                  <p:childTnLst>
                                    <p:cmd type="verb" cmd="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4BD025F2-FCA3-4BD3-995A-4051FF06BFAE}" type="slidenum">
              <a:rPr lang="en-US" smtClean="0"/>
              <a:pPr/>
              <a:t>21</a:t>
            </a:fld>
            <a:endParaRPr lang="en-US"/>
          </a:p>
        </p:txBody>
      </p:sp>
      <p:sp>
        <p:nvSpPr>
          <p:cNvPr id="7" name="Rectangle 1030"/>
          <p:cNvSpPr txBox="1">
            <a:spLocks noChangeArrowheads="1"/>
          </p:cNvSpPr>
          <p:nvPr/>
        </p:nvSpPr>
        <p:spPr>
          <a:xfrm>
            <a:off x="457200" y="457200"/>
            <a:ext cx="6629400" cy="8382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small" spc="0" normalizeH="0" baseline="0" noProof="0" dirty="0" smtClean="0">
                <a:ln>
                  <a:noFill/>
                </a:ln>
                <a:solidFill>
                  <a:srgbClr val="0000FF"/>
                </a:solidFill>
                <a:effectLst/>
                <a:uLnTx/>
                <a:uFillTx/>
                <a:latin typeface="+mj-lt"/>
                <a:ea typeface="+mj-ea"/>
                <a:cs typeface="+mj-cs"/>
              </a:rPr>
              <a:t>Samples of signal - 2</a:t>
            </a:r>
            <a:endParaRPr kumimoji="0" lang="en-US" sz="4000" b="0" i="0" u="none" strike="noStrike" kern="1200" cap="small" spc="0" normalizeH="0" baseline="0" noProof="0" dirty="0">
              <a:ln>
                <a:noFill/>
              </a:ln>
              <a:solidFill>
                <a:srgbClr val="0000FF"/>
              </a:solidFill>
              <a:effectLst/>
              <a:uLnTx/>
              <a:uFillTx/>
              <a:latin typeface="+mj-lt"/>
              <a:ea typeface="+mj-ea"/>
              <a:cs typeface="+mj-cs"/>
            </a:endParaRPr>
          </a:p>
        </p:txBody>
      </p:sp>
      <p:grpSp>
        <p:nvGrpSpPr>
          <p:cNvPr id="8" name="Group 1043"/>
          <p:cNvGrpSpPr>
            <a:grpSpLocks/>
          </p:cNvGrpSpPr>
          <p:nvPr/>
        </p:nvGrpSpPr>
        <p:grpSpPr bwMode="auto">
          <a:xfrm>
            <a:off x="762000" y="1727200"/>
            <a:ext cx="7085013" cy="4445000"/>
            <a:chOff x="672" y="960"/>
            <a:chExt cx="4463" cy="2800"/>
          </a:xfrm>
        </p:grpSpPr>
        <p:graphicFrame>
          <p:nvGraphicFramePr>
            <p:cNvPr id="9" name="Object 1033"/>
            <p:cNvGraphicFramePr>
              <a:graphicFrameLocks noChangeAspect="1"/>
            </p:cNvGraphicFramePr>
            <p:nvPr/>
          </p:nvGraphicFramePr>
          <p:xfrm>
            <a:off x="672" y="960"/>
            <a:ext cx="4463" cy="2394"/>
          </p:xfrm>
          <a:graphic>
            <a:graphicData uri="http://schemas.openxmlformats.org/presentationml/2006/ole">
              <p:oleObj spid="_x0000_s65539" name="Bitmap Image" r:id="rId3" imgW="7085714" imgH="3801006" progId="PBrush">
                <p:embed/>
              </p:oleObj>
            </a:graphicData>
          </a:graphic>
        </p:graphicFrame>
        <p:sp>
          <p:nvSpPr>
            <p:cNvPr id="10" name="Line 1034"/>
            <p:cNvSpPr>
              <a:spLocks noChangeShapeType="1"/>
            </p:cNvSpPr>
            <p:nvPr/>
          </p:nvSpPr>
          <p:spPr bwMode="auto">
            <a:xfrm>
              <a:off x="1202" y="3213"/>
              <a:ext cx="0" cy="144"/>
            </a:xfrm>
            <a:prstGeom prst="line">
              <a:avLst/>
            </a:prstGeom>
            <a:noFill/>
            <a:ln w="9525">
              <a:solidFill>
                <a:schemeClr val="tx1"/>
              </a:solidFill>
              <a:round/>
              <a:headEnd/>
              <a:tailEnd/>
            </a:ln>
            <a:effectLst/>
          </p:spPr>
          <p:txBody>
            <a:bodyPr/>
            <a:lstStyle/>
            <a:p>
              <a:endParaRPr lang="en-US"/>
            </a:p>
          </p:txBody>
        </p:sp>
        <p:sp>
          <p:nvSpPr>
            <p:cNvPr id="11" name="Line 1036"/>
            <p:cNvSpPr>
              <a:spLocks noChangeShapeType="1"/>
            </p:cNvSpPr>
            <p:nvPr/>
          </p:nvSpPr>
          <p:spPr bwMode="auto">
            <a:xfrm>
              <a:off x="2592" y="3264"/>
              <a:ext cx="1392"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12" name="Line 1038"/>
            <p:cNvSpPr>
              <a:spLocks noChangeShapeType="1"/>
            </p:cNvSpPr>
            <p:nvPr/>
          </p:nvSpPr>
          <p:spPr bwMode="auto">
            <a:xfrm>
              <a:off x="1200" y="3264"/>
              <a:ext cx="1344"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13" name="Line 1039"/>
            <p:cNvSpPr>
              <a:spLocks noChangeShapeType="1"/>
            </p:cNvSpPr>
            <p:nvPr/>
          </p:nvSpPr>
          <p:spPr bwMode="auto">
            <a:xfrm>
              <a:off x="2589" y="3170"/>
              <a:ext cx="0" cy="144"/>
            </a:xfrm>
            <a:prstGeom prst="line">
              <a:avLst/>
            </a:prstGeom>
            <a:noFill/>
            <a:ln w="9525">
              <a:solidFill>
                <a:schemeClr val="tx1"/>
              </a:solidFill>
              <a:round/>
              <a:headEnd/>
              <a:tailEnd/>
            </a:ln>
            <a:effectLst/>
          </p:spPr>
          <p:txBody>
            <a:bodyPr/>
            <a:lstStyle/>
            <a:p>
              <a:endParaRPr lang="en-US"/>
            </a:p>
          </p:txBody>
        </p:sp>
        <p:sp>
          <p:nvSpPr>
            <p:cNvPr id="14" name="Text Box 1040"/>
            <p:cNvSpPr txBox="1">
              <a:spLocks noChangeArrowheads="1"/>
            </p:cNvSpPr>
            <p:nvPr/>
          </p:nvSpPr>
          <p:spPr bwMode="auto">
            <a:xfrm>
              <a:off x="1814" y="3242"/>
              <a:ext cx="308" cy="518"/>
            </a:xfrm>
            <a:prstGeom prst="rect">
              <a:avLst/>
            </a:prstGeom>
            <a:noFill/>
            <a:ln w="9525">
              <a:noFill/>
              <a:miter lim="800000"/>
              <a:headEnd/>
              <a:tailEnd/>
            </a:ln>
            <a:effectLst/>
          </p:spPr>
          <p:txBody>
            <a:bodyPr wrap="none">
              <a:spAutoFit/>
            </a:bodyPr>
            <a:lstStyle/>
            <a:p>
              <a:r>
                <a:rPr lang="en-US"/>
                <a:t>Ts</a:t>
              </a:r>
            </a:p>
            <a:p>
              <a:endParaRPr lang="en-US"/>
            </a:p>
          </p:txBody>
        </p:sp>
        <p:sp>
          <p:nvSpPr>
            <p:cNvPr id="15" name="Text Box 1041"/>
            <p:cNvSpPr txBox="1">
              <a:spLocks noChangeArrowheads="1"/>
            </p:cNvSpPr>
            <p:nvPr/>
          </p:nvSpPr>
          <p:spPr bwMode="auto">
            <a:xfrm>
              <a:off x="3254" y="3194"/>
              <a:ext cx="308" cy="288"/>
            </a:xfrm>
            <a:prstGeom prst="rect">
              <a:avLst/>
            </a:prstGeom>
            <a:noFill/>
            <a:ln w="9525">
              <a:noFill/>
              <a:miter lim="800000"/>
              <a:headEnd/>
              <a:tailEnd/>
            </a:ln>
            <a:effectLst/>
          </p:spPr>
          <p:txBody>
            <a:bodyPr wrap="none">
              <a:spAutoFit/>
            </a:bodyPr>
            <a:lstStyle/>
            <a:p>
              <a:r>
                <a:rPr lang="en-US"/>
                <a:t>Ts</a:t>
              </a: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4BD025F2-FCA3-4BD3-995A-4051FF06BFAE}" type="slidenum">
              <a:rPr lang="en-US" smtClean="0"/>
              <a:pPr/>
              <a:t>22</a:t>
            </a:fld>
            <a:endParaRPr lang="en-US"/>
          </a:p>
        </p:txBody>
      </p:sp>
      <p:sp>
        <p:nvSpPr>
          <p:cNvPr id="5" name="Rectangle 6"/>
          <p:cNvSpPr txBox="1">
            <a:spLocks noChangeArrowheads="1"/>
          </p:cNvSpPr>
          <p:nvPr/>
        </p:nvSpPr>
        <p:spPr>
          <a:xfrm>
            <a:off x="457200" y="609600"/>
            <a:ext cx="6629400" cy="838200"/>
          </a:xfrm>
          <a:prstGeom prst="rect">
            <a:avLst/>
          </a:prstGeom>
        </p:spPr>
        <p:txBody>
          <a:bodyPr vert="horz" anchor="b">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small" spc="0" normalizeH="0" baseline="0" noProof="0" smtClean="0">
                <a:ln>
                  <a:noFill/>
                </a:ln>
                <a:solidFill>
                  <a:srgbClr val="0000FF"/>
                </a:solidFill>
                <a:effectLst/>
                <a:uLnTx/>
                <a:uFillTx/>
                <a:latin typeface="+mj-lt"/>
                <a:ea typeface="+mj-ea"/>
                <a:cs typeface="+mj-cs"/>
              </a:rPr>
              <a:t>Multiplexing of  TWO signals</a:t>
            </a:r>
            <a:endParaRPr kumimoji="0" lang="en-US" sz="4000" b="0" i="0" u="none" strike="noStrike" kern="1200" cap="small" spc="0" normalizeH="0" baseline="0" noProof="0" dirty="0">
              <a:ln>
                <a:noFill/>
              </a:ln>
              <a:solidFill>
                <a:srgbClr val="0000FF"/>
              </a:solidFill>
              <a:effectLst/>
              <a:uLnTx/>
              <a:uFillTx/>
              <a:latin typeface="+mj-lt"/>
              <a:ea typeface="+mj-ea"/>
              <a:cs typeface="+mj-cs"/>
            </a:endParaRPr>
          </a:p>
        </p:txBody>
      </p:sp>
      <p:graphicFrame>
        <p:nvGraphicFramePr>
          <p:cNvPr id="6" name="Object 2"/>
          <p:cNvGraphicFramePr>
            <a:graphicFrameLocks noChangeAspect="1"/>
          </p:cNvGraphicFramePr>
          <p:nvPr/>
        </p:nvGraphicFramePr>
        <p:xfrm>
          <a:off x="1035050" y="1657350"/>
          <a:ext cx="7164388" cy="3829050"/>
        </p:xfrm>
        <a:graphic>
          <a:graphicData uri="http://schemas.openxmlformats.org/presentationml/2006/ole">
            <p:oleObj spid="_x0000_s67586" name="Bitmap Image" r:id="rId3" imgW="7163800" imgH="3905795" progId="PBrush">
              <p:embed/>
            </p:oleObj>
          </a:graphicData>
        </a:graphic>
      </p:graphicFrame>
      <p:grpSp>
        <p:nvGrpSpPr>
          <p:cNvPr id="7" name="Group 20"/>
          <p:cNvGrpSpPr>
            <a:grpSpLocks/>
          </p:cNvGrpSpPr>
          <p:nvPr/>
        </p:nvGrpSpPr>
        <p:grpSpPr bwMode="auto">
          <a:xfrm>
            <a:off x="1219200" y="4800600"/>
            <a:ext cx="4984750" cy="822325"/>
            <a:chOff x="768" y="3168"/>
            <a:chExt cx="3140" cy="518"/>
          </a:xfrm>
        </p:grpSpPr>
        <p:sp>
          <p:nvSpPr>
            <p:cNvPr id="8" name="Text Box 17"/>
            <p:cNvSpPr txBox="1">
              <a:spLocks noChangeArrowheads="1"/>
            </p:cNvSpPr>
            <p:nvPr/>
          </p:nvSpPr>
          <p:spPr bwMode="auto">
            <a:xfrm>
              <a:off x="768" y="3168"/>
              <a:ext cx="212" cy="518"/>
            </a:xfrm>
            <a:prstGeom prst="rect">
              <a:avLst/>
            </a:prstGeom>
            <a:noFill/>
            <a:ln w="9525">
              <a:noFill/>
              <a:miter lim="800000"/>
              <a:headEnd/>
              <a:tailEnd/>
            </a:ln>
            <a:effectLst/>
          </p:spPr>
          <p:txBody>
            <a:bodyPr wrap="none">
              <a:spAutoFit/>
            </a:bodyPr>
            <a:lstStyle/>
            <a:p>
              <a:endParaRPr lang="en-US" dirty="0"/>
            </a:p>
            <a:p>
              <a:r>
                <a:rPr lang="en-US" dirty="0"/>
                <a:t>0</a:t>
              </a:r>
            </a:p>
          </p:txBody>
        </p:sp>
        <p:sp>
          <p:nvSpPr>
            <p:cNvPr id="9" name="Text Box 18"/>
            <p:cNvSpPr txBox="1">
              <a:spLocks noChangeArrowheads="1"/>
            </p:cNvSpPr>
            <p:nvPr/>
          </p:nvSpPr>
          <p:spPr bwMode="auto">
            <a:xfrm>
              <a:off x="2112" y="3168"/>
              <a:ext cx="308" cy="518"/>
            </a:xfrm>
            <a:prstGeom prst="rect">
              <a:avLst/>
            </a:prstGeom>
            <a:noFill/>
            <a:ln w="9525">
              <a:noFill/>
              <a:miter lim="800000"/>
              <a:headEnd/>
              <a:tailEnd/>
            </a:ln>
            <a:effectLst/>
          </p:spPr>
          <p:txBody>
            <a:bodyPr wrap="none">
              <a:spAutoFit/>
            </a:bodyPr>
            <a:lstStyle/>
            <a:p>
              <a:endParaRPr lang="en-US"/>
            </a:p>
            <a:p>
              <a:r>
                <a:rPr lang="en-US"/>
                <a:t>Ts</a:t>
              </a:r>
            </a:p>
          </p:txBody>
        </p:sp>
        <p:sp>
          <p:nvSpPr>
            <p:cNvPr id="10" name="Text Box 19"/>
            <p:cNvSpPr txBox="1">
              <a:spLocks noChangeArrowheads="1"/>
            </p:cNvSpPr>
            <p:nvPr/>
          </p:nvSpPr>
          <p:spPr bwMode="auto">
            <a:xfrm>
              <a:off x="3504" y="3168"/>
              <a:ext cx="404" cy="518"/>
            </a:xfrm>
            <a:prstGeom prst="rect">
              <a:avLst/>
            </a:prstGeom>
            <a:noFill/>
            <a:ln w="9525">
              <a:noFill/>
              <a:miter lim="800000"/>
              <a:headEnd/>
              <a:tailEnd/>
            </a:ln>
            <a:effectLst/>
          </p:spPr>
          <p:txBody>
            <a:bodyPr wrap="none">
              <a:spAutoFit/>
            </a:bodyPr>
            <a:lstStyle/>
            <a:p>
              <a:endParaRPr lang="en-US"/>
            </a:p>
            <a:p>
              <a:r>
                <a:rPr lang="en-US"/>
                <a:t>2Ts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verb" presetSubtype="0" fill="hold" nodeType="clickEffect">
                                  <p:stCondLst>
                                    <p:cond delay="0"/>
                                  </p:stCondLst>
                                  <p:childTnLst>
                                    <p:cmd type="verb" cmd="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lide Number Placeholder 4"/>
          <p:cNvSpPr>
            <a:spLocks noGrp="1"/>
          </p:cNvSpPr>
          <p:nvPr>
            <p:ph type="sldNum" sz="quarter" idx="4294967295"/>
          </p:nvPr>
        </p:nvSpPr>
        <p:spPr bwMode="auto">
          <a:xfrm>
            <a:off x="7467600" y="6400800"/>
            <a:ext cx="1219200" cy="320675"/>
          </a:xfrm>
          <a:prstGeom prst="rect">
            <a:avLst/>
          </a:prstGeom>
          <a:noFill/>
          <a:ln>
            <a:miter lim="800000"/>
            <a:headEnd/>
            <a:tailEnd/>
          </a:ln>
        </p:spPr>
        <p:txBody>
          <a:bodyPr/>
          <a:lstStyle/>
          <a:p>
            <a:pPr algn="r"/>
            <a:fld id="{30AF9B9D-D838-41CB-97C3-810E6A705CBB}" type="slidenum">
              <a:rPr lang="en-US" sz="1400"/>
              <a:pPr algn="r"/>
              <a:t>23</a:t>
            </a:fld>
            <a:endParaRPr lang="en-US" sz="1400"/>
          </a:p>
        </p:txBody>
      </p:sp>
      <p:sp>
        <p:nvSpPr>
          <p:cNvPr id="12292" name="Rectangle 2"/>
          <p:cNvSpPr>
            <a:spLocks noGrp="1" noChangeArrowheads="1"/>
          </p:cNvSpPr>
          <p:nvPr>
            <p:ph type="title"/>
          </p:nvPr>
        </p:nvSpPr>
        <p:spPr>
          <a:xfrm>
            <a:off x="228600" y="76200"/>
            <a:ext cx="8686800" cy="990600"/>
          </a:xfrm>
        </p:spPr>
        <p:txBody>
          <a:bodyPr>
            <a:normAutofit/>
          </a:bodyPr>
          <a:lstStyle/>
          <a:p>
            <a:pPr eaLnBrk="1" hangingPunct="1">
              <a:lnSpc>
                <a:spcPct val="90000"/>
              </a:lnSpc>
            </a:pPr>
            <a:r>
              <a:rPr lang="en-US" b="1" dirty="0" smtClean="0">
                <a:solidFill>
                  <a:srgbClr val="C00000"/>
                </a:solidFill>
              </a:rPr>
              <a:t>Time Division Multiplexing</a:t>
            </a:r>
          </a:p>
        </p:txBody>
      </p:sp>
      <p:sp>
        <p:nvSpPr>
          <p:cNvPr id="9221" name="Rectangle 3"/>
          <p:cNvSpPr>
            <a:spLocks noGrp="1" noChangeArrowheads="1"/>
          </p:cNvSpPr>
          <p:nvPr>
            <p:ph type="body" idx="1"/>
          </p:nvPr>
        </p:nvSpPr>
        <p:spPr>
          <a:xfrm>
            <a:off x="152400" y="1371600"/>
            <a:ext cx="8686800" cy="5105400"/>
          </a:xfrm>
        </p:spPr>
        <p:txBody>
          <a:bodyPr>
            <a:normAutofit/>
          </a:bodyPr>
          <a:lstStyle/>
          <a:p>
            <a:pPr lvl="1" algn="just">
              <a:lnSpc>
                <a:spcPct val="150000"/>
              </a:lnSpc>
              <a:buNone/>
            </a:pPr>
            <a:r>
              <a:rPr lang="en-US" b="1" dirty="0" smtClean="0">
                <a:solidFill>
                  <a:srgbClr val="C00000"/>
                </a:solidFill>
              </a:rPr>
              <a:t>ADVANTAGES</a:t>
            </a:r>
          </a:p>
          <a:p>
            <a:pPr lvl="1" algn="just">
              <a:lnSpc>
                <a:spcPct val="150000"/>
              </a:lnSpc>
            </a:pPr>
            <a:r>
              <a:rPr lang="en-US" dirty="0" smtClean="0"/>
              <a:t>Full available channel bandwidth can be utilized for each channel</a:t>
            </a:r>
          </a:p>
          <a:p>
            <a:pPr lvl="1" algn="just">
              <a:lnSpc>
                <a:spcPct val="150000"/>
              </a:lnSpc>
            </a:pPr>
            <a:r>
              <a:rPr lang="en-US" dirty="0" err="1" smtClean="0"/>
              <a:t>Intermodulation</a:t>
            </a:r>
            <a:r>
              <a:rPr lang="en-US" dirty="0" smtClean="0"/>
              <a:t> distortion is absent</a:t>
            </a:r>
          </a:p>
          <a:p>
            <a:pPr lvl="1" algn="just">
              <a:lnSpc>
                <a:spcPct val="150000"/>
              </a:lnSpc>
            </a:pPr>
            <a:r>
              <a:rPr lang="en-US" dirty="0" smtClean="0"/>
              <a:t>TDM circuitry is not very complex</a:t>
            </a:r>
          </a:p>
          <a:p>
            <a:pPr lvl="1" algn="just">
              <a:lnSpc>
                <a:spcPct val="150000"/>
              </a:lnSpc>
            </a:pPr>
            <a:r>
              <a:rPr lang="en-US" dirty="0" smtClean="0"/>
              <a:t>The problem of crosstalk is not very severe</a:t>
            </a:r>
          </a:p>
          <a:p>
            <a:pPr lvl="1" algn="just">
              <a:lnSpc>
                <a:spcPct val="150000"/>
              </a:lnSpc>
              <a:buNone/>
            </a:pPr>
            <a:r>
              <a:rPr lang="en-US" b="1" dirty="0" smtClean="0">
                <a:solidFill>
                  <a:srgbClr val="C00000"/>
                </a:solidFill>
              </a:rPr>
              <a:t>DISADVANTAGES</a:t>
            </a:r>
          </a:p>
          <a:p>
            <a:pPr lvl="1" algn="just">
              <a:lnSpc>
                <a:spcPct val="150000"/>
              </a:lnSpc>
            </a:pPr>
            <a:r>
              <a:rPr lang="en-US" dirty="0" err="1" smtClean="0"/>
              <a:t>Synchronisation</a:t>
            </a:r>
            <a:r>
              <a:rPr lang="en-US" dirty="0" smtClean="0"/>
              <a:t> is essential for proper operation</a:t>
            </a:r>
          </a:p>
          <a:p>
            <a:pPr lvl="1" algn="just">
              <a:lnSpc>
                <a:spcPct val="150000"/>
              </a:lnSpc>
            </a:pPr>
            <a:r>
              <a:rPr lang="en-US" dirty="0" smtClean="0"/>
              <a:t>Due to slow narrowband fading, all the TDM channels may get wiped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1143000"/>
          </a:xfrm>
        </p:spPr>
        <p:txBody>
          <a:bodyPr/>
          <a:lstStyle/>
          <a:p>
            <a:r>
              <a:rPr lang="en-US" b="1" dirty="0" smtClean="0">
                <a:solidFill>
                  <a:srgbClr val="C00000"/>
                </a:solidFill>
              </a:rPr>
              <a:t>Types of telemetry systems</a:t>
            </a:r>
            <a:endParaRPr lang="en-IN" dirty="0"/>
          </a:p>
        </p:txBody>
      </p:sp>
      <p:sp>
        <p:nvSpPr>
          <p:cNvPr id="3" name="Content Placeholder 2"/>
          <p:cNvSpPr>
            <a:spLocks noGrp="1"/>
          </p:cNvSpPr>
          <p:nvPr>
            <p:ph sz="quarter" idx="1"/>
          </p:nvPr>
        </p:nvSpPr>
        <p:spPr>
          <a:xfrm>
            <a:off x="304800" y="1143000"/>
            <a:ext cx="8382000" cy="5330952"/>
          </a:xfrm>
        </p:spPr>
        <p:txBody>
          <a:bodyPr>
            <a:normAutofit/>
          </a:bodyPr>
          <a:lstStyle/>
          <a:p>
            <a:pPr>
              <a:buNone/>
            </a:pPr>
            <a:endParaRPr lang="en-IN" sz="2200" dirty="0" smtClean="0">
              <a:latin typeface="+mj-lt"/>
            </a:endParaRPr>
          </a:p>
          <a:p>
            <a:pPr algn="just"/>
            <a:r>
              <a:rPr lang="en-IN" dirty="0" smtClean="0">
                <a:latin typeface="+mj-lt"/>
              </a:rPr>
              <a:t>Landline Telemetry System: Power Lines, Telephone Lines and Electrical Wires. Distance ranges from 50m to 1 km e.g., labs, industries. </a:t>
            </a:r>
          </a:p>
          <a:p>
            <a:pPr algn="just">
              <a:buNone/>
            </a:pPr>
            <a:r>
              <a:rPr lang="en-IN" dirty="0" smtClean="0">
                <a:latin typeface="+mj-lt"/>
              </a:rPr>
              <a:t>	Types: Current, Voltage &amp; position.</a:t>
            </a:r>
          </a:p>
          <a:p>
            <a:pPr algn="just"/>
            <a:endParaRPr lang="en-IN" dirty="0" smtClean="0">
              <a:latin typeface="+mj-lt"/>
            </a:endParaRPr>
          </a:p>
          <a:p>
            <a:pPr algn="just"/>
            <a:endParaRPr lang="en-IN" dirty="0" smtClean="0">
              <a:latin typeface="+mj-lt"/>
            </a:endParaRPr>
          </a:p>
          <a:p>
            <a:pPr algn="just"/>
            <a:r>
              <a:rPr lang="en-IN" dirty="0" smtClean="0">
                <a:latin typeface="+mj-lt"/>
              </a:rPr>
              <a:t>Radio-Frequency System: Radio links from1 km to 50 km at 4MHz. For distance </a:t>
            </a:r>
            <a:r>
              <a:rPr lang="en-IN" dirty="0" smtClean="0">
                <a:solidFill>
                  <a:prstClr val="black"/>
                </a:solidFill>
                <a:latin typeface="Lucida Sans"/>
              </a:rPr>
              <a:t>&gt;50 Km</a:t>
            </a:r>
            <a:r>
              <a:rPr lang="en-IN" dirty="0" smtClean="0">
                <a:latin typeface="+mj-lt"/>
              </a:rPr>
              <a:t> Microwave links are used 890 MHz to 30GHz</a:t>
            </a:r>
            <a:r>
              <a:rPr lang="en-IN" sz="2200" dirty="0" smtClean="0">
                <a:latin typeface="+mj-lt"/>
              </a:rPr>
              <a:t>. </a:t>
            </a:r>
            <a:r>
              <a:rPr lang="en-IN" dirty="0" smtClean="0">
                <a:latin typeface="+mj-lt"/>
              </a:rPr>
              <a:t>Repeaters are installed after every 30 to 60 km for long distance transmission.</a:t>
            </a:r>
          </a:p>
          <a:p>
            <a:pPr>
              <a:buNone/>
            </a:pPr>
            <a:endParaRPr lang="en-IN" sz="2200" dirty="0" smtClean="0">
              <a:latin typeface="+mj-lt"/>
            </a:endParaRPr>
          </a:p>
          <a:p>
            <a:pPr>
              <a:buNone/>
            </a:pPr>
            <a:endParaRPr lang="en-IN" dirty="0" smtClean="0"/>
          </a:p>
          <a:p>
            <a:pPr>
              <a:buNone/>
            </a:pPr>
            <a:endParaRPr lang="en-IN" sz="2200" dirty="0" smtClean="0">
              <a:latin typeface="+mj-lt"/>
            </a:endParaRPr>
          </a:p>
          <a:p>
            <a:pPr>
              <a:buNone/>
            </a:pPr>
            <a:endParaRPr lang="en-IN" sz="2200" dirty="0" smtClean="0">
              <a:latin typeface="+mj-lt"/>
            </a:endParaRPr>
          </a:p>
        </p:txBody>
      </p:sp>
      <p:sp>
        <p:nvSpPr>
          <p:cNvPr id="4" name="Slide Number Placeholder 3"/>
          <p:cNvSpPr>
            <a:spLocks noGrp="1"/>
          </p:cNvSpPr>
          <p:nvPr>
            <p:ph type="sldNum" sz="quarter" idx="15"/>
          </p:nvPr>
        </p:nvSpPr>
        <p:spPr/>
        <p:txBody>
          <a:bodyPr/>
          <a:lstStyle/>
          <a:p>
            <a:fld id="{4BD025F2-FCA3-4BD3-995A-4051FF06BFA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7467600" cy="2286000"/>
          </a:xfrm>
        </p:spPr>
        <p:txBody>
          <a:bodyPr>
            <a:normAutofit/>
          </a:bodyPr>
          <a:lstStyle/>
          <a:p>
            <a:pPr algn="ctr"/>
            <a:r>
              <a:rPr lang="en-US" b="1" dirty="0" smtClean="0">
                <a:solidFill>
                  <a:srgbClr val="C00000"/>
                </a:solidFill>
              </a:rPr>
              <a:t> </a:t>
            </a:r>
            <a:r>
              <a:rPr lang="en-US" sz="5400" b="1" dirty="0" smtClean="0">
                <a:solidFill>
                  <a:srgbClr val="C00000"/>
                </a:solidFill>
              </a:rPr>
              <a:t>LANDLINE TELEMETRY SYSTEM</a:t>
            </a:r>
            <a:endParaRPr lang="en-IN" sz="5400" dirty="0"/>
          </a:p>
        </p:txBody>
      </p:sp>
      <p:sp>
        <p:nvSpPr>
          <p:cNvPr id="3" name="Slide Number Placeholder 2"/>
          <p:cNvSpPr>
            <a:spLocks noGrp="1"/>
          </p:cNvSpPr>
          <p:nvPr>
            <p:ph type="sldNum" sz="quarter" idx="11"/>
          </p:nvPr>
        </p:nvSpPr>
        <p:spPr/>
        <p:txBody>
          <a:bodyPr/>
          <a:lstStyle/>
          <a:p>
            <a:fld id="{4BD025F2-FCA3-4BD3-995A-4051FF06BFAE}"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467600" cy="655638"/>
          </a:xfrm>
        </p:spPr>
        <p:txBody>
          <a:bodyPr/>
          <a:lstStyle/>
          <a:p>
            <a:r>
              <a:rPr lang="en-US" b="1" dirty="0" smtClean="0">
                <a:solidFill>
                  <a:srgbClr val="C00000"/>
                </a:solidFill>
              </a:rPr>
              <a:t>Voltage telemetry system</a:t>
            </a:r>
            <a:endParaRPr lang="en-IN" dirty="0"/>
          </a:p>
        </p:txBody>
      </p:sp>
      <p:sp>
        <p:nvSpPr>
          <p:cNvPr id="3" name="Content Placeholder 2"/>
          <p:cNvSpPr>
            <a:spLocks noGrp="1"/>
          </p:cNvSpPr>
          <p:nvPr>
            <p:ph sz="quarter" idx="1"/>
          </p:nvPr>
        </p:nvSpPr>
        <p:spPr>
          <a:xfrm>
            <a:off x="457200" y="990600"/>
            <a:ext cx="8305800" cy="5483352"/>
          </a:xfrm>
        </p:spPr>
        <p:txBody>
          <a:bodyPr>
            <a:normAutofit/>
          </a:bodyPr>
          <a:lstStyle/>
          <a:p>
            <a:pPr algn="just"/>
            <a:r>
              <a:rPr lang="en-IN" sz="2000" dirty="0" smtClean="0"/>
              <a:t>Measured Variable is transmitted in form of voltage</a:t>
            </a:r>
          </a:p>
          <a:p>
            <a:pPr algn="just"/>
            <a:r>
              <a:rPr lang="en-IN" sz="2000" dirty="0" smtClean="0"/>
              <a:t>At transmitting end, Slide wire is connected in series with battery.</a:t>
            </a:r>
          </a:p>
          <a:p>
            <a:pPr algn="just"/>
            <a:r>
              <a:rPr lang="en-IN" sz="2000" dirty="0" smtClean="0"/>
              <a:t>Slide wire is further connected to Bourdon tube for pressure measurement. </a:t>
            </a:r>
          </a:p>
          <a:p>
            <a:pPr algn="just"/>
            <a:r>
              <a:rPr lang="en-IN" sz="2000" dirty="0" smtClean="0"/>
              <a:t>When pressure changes, slider actuates the slider of potentiometer</a:t>
            </a:r>
          </a:p>
          <a:p>
            <a:r>
              <a:rPr lang="en-IN" sz="2000" dirty="0" smtClean="0"/>
              <a:t>change in Voltage is transmitted at the receiver end.</a:t>
            </a:r>
            <a:endParaRPr lang="en-IN" sz="2000" dirty="0"/>
          </a:p>
        </p:txBody>
      </p:sp>
      <p:sp>
        <p:nvSpPr>
          <p:cNvPr id="4" name="Slide Number Placeholder 3"/>
          <p:cNvSpPr>
            <a:spLocks noGrp="1"/>
          </p:cNvSpPr>
          <p:nvPr>
            <p:ph type="sldNum" sz="quarter" idx="15"/>
          </p:nvPr>
        </p:nvSpPr>
        <p:spPr/>
        <p:txBody>
          <a:bodyPr/>
          <a:lstStyle/>
          <a:p>
            <a:fld id="{4BD025F2-FCA3-4BD3-995A-4051FF06BFAE}" type="slidenum">
              <a:rPr lang="en-US" smtClean="0"/>
              <a:pPr/>
              <a:t>26</a:t>
            </a:fld>
            <a:endParaRPr lang="en-US"/>
          </a:p>
        </p:txBody>
      </p:sp>
      <p:pic>
        <p:nvPicPr>
          <p:cNvPr id="5" name="Content Placeholder 5" descr="New Picture1.bmp"/>
          <p:cNvPicPr>
            <a:picLocks noChangeAspect="1"/>
          </p:cNvPicPr>
          <p:nvPr/>
        </p:nvPicPr>
        <p:blipFill>
          <a:blip r:embed="rId2" cstate="print"/>
          <a:stretch>
            <a:fillRect/>
          </a:stretch>
        </p:blipFill>
        <p:spPr>
          <a:xfrm>
            <a:off x="381000" y="3505200"/>
            <a:ext cx="7428581" cy="2362199"/>
          </a:xfrm>
          <a:prstGeom prst="rect">
            <a:avLst/>
          </a:prstGeom>
        </p:spPr>
      </p:pic>
      <p:sp>
        <p:nvSpPr>
          <p:cNvPr id="6" name="TextBox 5"/>
          <p:cNvSpPr txBox="1"/>
          <p:nvPr/>
        </p:nvSpPr>
        <p:spPr>
          <a:xfrm>
            <a:off x="1066800" y="5867400"/>
            <a:ext cx="6324600" cy="369332"/>
          </a:xfrm>
          <a:prstGeom prst="rect">
            <a:avLst/>
          </a:prstGeom>
          <a:noFill/>
        </p:spPr>
        <p:txBody>
          <a:bodyPr wrap="square" rtlCol="0">
            <a:spAutoFit/>
          </a:bodyPr>
          <a:lstStyle/>
          <a:p>
            <a:r>
              <a:rPr lang="en-IN" dirty="0" smtClean="0"/>
              <a:t> Circuit of Voltage Telemetry System</a:t>
            </a:r>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5638800" cy="1189038"/>
          </a:xfrm>
        </p:spPr>
        <p:txBody>
          <a:bodyPr/>
          <a:lstStyle/>
          <a:p>
            <a:r>
              <a:rPr lang="en-US" b="1" dirty="0" smtClean="0">
                <a:solidFill>
                  <a:srgbClr val="C00000"/>
                </a:solidFill>
              </a:rPr>
              <a:t>Current  telemetry system</a:t>
            </a:r>
            <a:endParaRPr lang="en-US" b="1" dirty="0">
              <a:solidFill>
                <a:srgbClr val="C00000"/>
              </a:solidFill>
            </a:endParaRPr>
          </a:p>
        </p:txBody>
      </p:sp>
      <p:sp>
        <p:nvSpPr>
          <p:cNvPr id="4" name="Slide Number Placeholder 3"/>
          <p:cNvSpPr>
            <a:spLocks noGrp="1"/>
          </p:cNvSpPr>
          <p:nvPr>
            <p:ph type="sldNum" sz="quarter" idx="15"/>
          </p:nvPr>
        </p:nvSpPr>
        <p:spPr/>
        <p:txBody>
          <a:bodyPr/>
          <a:lstStyle/>
          <a:p>
            <a:fld id="{4BD025F2-FCA3-4BD3-995A-4051FF06BFAE}" type="slidenum">
              <a:rPr lang="en-US" smtClean="0"/>
              <a:pPr/>
              <a:t>27</a:t>
            </a:fld>
            <a:endParaRPr lang="en-US"/>
          </a:p>
        </p:txBody>
      </p:sp>
      <p:pic>
        <p:nvPicPr>
          <p:cNvPr id="5122" name="Picture 2"/>
          <p:cNvPicPr>
            <a:picLocks noChangeAspect="1" noChangeArrowheads="1"/>
          </p:cNvPicPr>
          <p:nvPr/>
        </p:nvPicPr>
        <p:blipFill>
          <a:blip r:embed="rId2" cstate="print"/>
          <a:srcRect/>
          <a:stretch>
            <a:fillRect/>
          </a:stretch>
        </p:blipFill>
        <p:spPr bwMode="auto">
          <a:xfrm>
            <a:off x="381000" y="4114800"/>
            <a:ext cx="7389813" cy="1809750"/>
          </a:xfrm>
          <a:prstGeom prst="rect">
            <a:avLst/>
          </a:prstGeom>
          <a:noFill/>
          <a:ln w="9525">
            <a:noFill/>
            <a:miter lim="800000"/>
            <a:headEnd/>
            <a:tailEnd/>
          </a:ln>
          <a:effectLst/>
        </p:spPr>
      </p:pic>
      <p:sp>
        <p:nvSpPr>
          <p:cNvPr id="10" name="TextBox 9"/>
          <p:cNvSpPr txBox="1"/>
          <p:nvPr/>
        </p:nvSpPr>
        <p:spPr>
          <a:xfrm>
            <a:off x="1447800" y="5943600"/>
            <a:ext cx="5029200" cy="369332"/>
          </a:xfrm>
          <a:prstGeom prst="rect">
            <a:avLst/>
          </a:prstGeom>
          <a:noFill/>
        </p:spPr>
        <p:txBody>
          <a:bodyPr wrap="square" rtlCol="0">
            <a:spAutoFit/>
          </a:bodyPr>
          <a:lstStyle/>
          <a:p>
            <a:r>
              <a:rPr lang="en-IN" dirty="0" smtClean="0"/>
              <a:t> Circuit of Current Telemetry System</a:t>
            </a:r>
            <a:endParaRPr lang="en-IN" dirty="0"/>
          </a:p>
        </p:txBody>
      </p:sp>
      <p:sp>
        <p:nvSpPr>
          <p:cNvPr id="12" name="Content Placeholder 11"/>
          <p:cNvSpPr>
            <a:spLocks noGrp="1"/>
          </p:cNvSpPr>
          <p:nvPr>
            <p:ph sz="quarter" idx="1"/>
          </p:nvPr>
        </p:nvSpPr>
        <p:spPr>
          <a:xfrm>
            <a:off x="457200" y="1600200"/>
            <a:ext cx="8229600" cy="2514600"/>
          </a:xfrm>
        </p:spPr>
        <p:txBody>
          <a:bodyPr/>
          <a:lstStyle/>
          <a:p>
            <a:pPr algn="just"/>
            <a:r>
              <a:rPr lang="en-IN" dirty="0" smtClean="0"/>
              <a:t>Working is almost same as of Voltage telemetry system</a:t>
            </a:r>
          </a:p>
          <a:p>
            <a:pPr algn="just"/>
            <a:r>
              <a:rPr lang="en-IN" dirty="0" smtClean="0"/>
              <a:t>When pressure changes Borden tube moves sliding contact thereby value of current changes </a:t>
            </a:r>
          </a:p>
          <a:p>
            <a:pPr algn="just"/>
            <a:r>
              <a:rPr lang="en-IN" dirty="0" smtClean="0"/>
              <a:t>This current passes through pair of wires and measured by </a:t>
            </a:r>
            <a:r>
              <a:rPr lang="en-IN" dirty="0" err="1" smtClean="0"/>
              <a:t>milliammeter</a:t>
            </a:r>
            <a:r>
              <a:rPr lang="en-IN" dirty="0" smtClean="0"/>
              <a:t>.</a:t>
            </a:r>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5638800" cy="1189038"/>
          </a:xfrm>
        </p:spPr>
        <p:txBody>
          <a:bodyPr/>
          <a:lstStyle/>
          <a:p>
            <a:r>
              <a:rPr lang="en-US" b="1" dirty="0" smtClean="0">
                <a:solidFill>
                  <a:srgbClr val="C00000"/>
                </a:solidFill>
              </a:rPr>
              <a:t>Current  telemetry system</a:t>
            </a:r>
            <a:endParaRPr lang="en-US" b="1" dirty="0">
              <a:solidFill>
                <a:srgbClr val="C00000"/>
              </a:solidFill>
            </a:endParaRPr>
          </a:p>
        </p:txBody>
      </p:sp>
      <p:sp>
        <p:nvSpPr>
          <p:cNvPr id="4" name="Slide Number Placeholder 3"/>
          <p:cNvSpPr>
            <a:spLocks noGrp="1"/>
          </p:cNvSpPr>
          <p:nvPr>
            <p:ph type="sldNum" sz="quarter" idx="15"/>
          </p:nvPr>
        </p:nvSpPr>
        <p:spPr/>
        <p:txBody>
          <a:bodyPr/>
          <a:lstStyle/>
          <a:p>
            <a:fld id="{4BD025F2-FCA3-4BD3-995A-4051FF06BFAE}" type="slidenum">
              <a:rPr lang="en-US" smtClean="0"/>
              <a:pPr/>
              <a:t>28</a:t>
            </a:fld>
            <a:endParaRPr lang="en-US"/>
          </a:p>
        </p:txBody>
      </p:sp>
      <p:sp>
        <p:nvSpPr>
          <p:cNvPr id="12" name="Content Placeholder 11"/>
          <p:cNvSpPr>
            <a:spLocks noGrp="1"/>
          </p:cNvSpPr>
          <p:nvPr>
            <p:ph sz="quarter" idx="1"/>
          </p:nvPr>
        </p:nvSpPr>
        <p:spPr>
          <a:xfrm>
            <a:off x="304800" y="1447800"/>
            <a:ext cx="8229600" cy="2514600"/>
          </a:xfrm>
        </p:spPr>
        <p:txBody>
          <a:bodyPr/>
          <a:lstStyle/>
          <a:p>
            <a:r>
              <a:rPr lang="en-US" b="1" dirty="0" smtClean="0"/>
              <a:t>In a Motion Balance System  </a:t>
            </a:r>
            <a:r>
              <a:rPr lang="en-US" dirty="0" smtClean="0"/>
              <a:t>the </a:t>
            </a:r>
            <a:r>
              <a:rPr lang="en-US" dirty="0" err="1" smtClean="0"/>
              <a:t>slidewire</a:t>
            </a:r>
            <a:r>
              <a:rPr lang="en-US" dirty="0" smtClean="0"/>
              <a:t> is replaced by a position detector like an LVDT.</a:t>
            </a:r>
          </a:p>
          <a:p>
            <a:endParaRPr lang="en-US" dirty="0" smtClean="0"/>
          </a:p>
        </p:txBody>
      </p:sp>
      <p:pic>
        <p:nvPicPr>
          <p:cNvPr id="117762" name="Picture 2"/>
          <p:cNvPicPr>
            <a:picLocks noChangeAspect="1" noChangeArrowheads="1"/>
          </p:cNvPicPr>
          <p:nvPr/>
        </p:nvPicPr>
        <p:blipFill>
          <a:blip r:embed="rId2"/>
          <a:srcRect/>
          <a:stretch>
            <a:fillRect/>
          </a:stretch>
        </p:blipFill>
        <p:spPr bwMode="auto">
          <a:xfrm>
            <a:off x="381000" y="2590800"/>
            <a:ext cx="8153400" cy="2895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5638800" cy="1189038"/>
          </a:xfrm>
        </p:spPr>
        <p:txBody>
          <a:bodyPr/>
          <a:lstStyle/>
          <a:p>
            <a:r>
              <a:rPr lang="en-US" b="1" dirty="0" smtClean="0">
                <a:solidFill>
                  <a:srgbClr val="C00000"/>
                </a:solidFill>
              </a:rPr>
              <a:t>Current  telemetry system</a:t>
            </a:r>
            <a:endParaRPr lang="en-US" b="1" dirty="0">
              <a:solidFill>
                <a:srgbClr val="C00000"/>
              </a:solidFill>
            </a:endParaRPr>
          </a:p>
        </p:txBody>
      </p:sp>
      <p:sp>
        <p:nvSpPr>
          <p:cNvPr id="4" name="Slide Number Placeholder 3"/>
          <p:cNvSpPr>
            <a:spLocks noGrp="1"/>
          </p:cNvSpPr>
          <p:nvPr>
            <p:ph type="sldNum" sz="quarter" idx="15"/>
          </p:nvPr>
        </p:nvSpPr>
        <p:spPr/>
        <p:txBody>
          <a:bodyPr/>
          <a:lstStyle/>
          <a:p>
            <a:fld id="{4BD025F2-FCA3-4BD3-995A-4051FF06BFAE}" type="slidenum">
              <a:rPr lang="en-US" smtClean="0"/>
              <a:pPr/>
              <a:t>29</a:t>
            </a:fld>
            <a:endParaRPr lang="en-US"/>
          </a:p>
        </p:txBody>
      </p:sp>
      <p:sp>
        <p:nvSpPr>
          <p:cNvPr id="12" name="Content Placeholder 11"/>
          <p:cNvSpPr>
            <a:spLocks noGrp="1"/>
          </p:cNvSpPr>
          <p:nvPr>
            <p:ph sz="quarter" idx="1"/>
          </p:nvPr>
        </p:nvSpPr>
        <p:spPr>
          <a:xfrm>
            <a:off x="304800" y="1447800"/>
            <a:ext cx="8229600" cy="2514600"/>
          </a:xfrm>
        </p:spPr>
        <p:txBody>
          <a:bodyPr/>
          <a:lstStyle/>
          <a:p>
            <a:r>
              <a:rPr lang="en-US" b="1" dirty="0" smtClean="0"/>
              <a:t>In Force Balance system  </a:t>
            </a:r>
            <a:r>
              <a:rPr lang="en-US" dirty="0" smtClean="0"/>
              <a:t>, bourdon tube connected to force coil. Pressure changes, bourdon tube displaces and rotates the force. Results in change in flux. A part of the current output is </a:t>
            </a:r>
            <a:r>
              <a:rPr lang="en-US" dirty="0" err="1" smtClean="0"/>
              <a:t>fedback</a:t>
            </a:r>
            <a:r>
              <a:rPr lang="en-US" dirty="0" smtClean="0"/>
              <a:t> to force coil which produces force opposing the bourdon tube  input</a:t>
            </a:r>
          </a:p>
        </p:txBody>
      </p:sp>
      <p:pic>
        <p:nvPicPr>
          <p:cNvPr id="118786" name="Picture 2"/>
          <p:cNvPicPr>
            <a:picLocks noChangeAspect="1" noChangeArrowheads="1"/>
          </p:cNvPicPr>
          <p:nvPr/>
        </p:nvPicPr>
        <p:blipFill>
          <a:blip r:embed="rId2"/>
          <a:srcRect/>
          <a:stretch>
            <a:fillRect/>
          </a:stretch>
        </p:blipFill>
        <p:spPr bwMode="auto">
          <a:xfrm>
            <a:off x="381000" y="3533775"/>
            <a:ext cx="8258175" cy="30956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lstStyle/>
          <a:p>
            <a:r>
              <a:rPr lang="en-US" b="1" dirty="0" smtClean="0">
                <a:solidFill>
                  <a:srgbClr val="C00000"/>
                </a:solidFill>
              </a:rPr>
              <a:t>Demerits and merits</a:t>
            </a:r>
            <a:endParaRPr lang="en-IN" dirty="0"/>
          </a:p>
        </p:txBody>
      </p:sp>
      <p:sp>
        <p:nvSpPr>
          <p:cNvPr id="3" name="Content Placeholder 2"/>
          <p:cNvSpPr>
            <a:spLocks noGrp="1"/>
          </p:cNvSpPr>
          <p:nvPr>
            <p:ph sz="quarter" idx="1"/>
          </p:nvPr>
        </p:nvSpPr>
        <p:spPr>
          <a:xfrm>
            <a:off x="457200" y="1219200"/>
            <a:ext cx="8305800" cy="5638800"/>
          </a:xfrm>
        </p:spPr>
        <p:txBody>
          <a:bodyPr>
            <a:normAutofit/>
          </a:bodyPr>
          <a:lstStyle/>
          <a:p>
            <a:pPr>
              <a:buNone/>
            </a:pPr>
            <a:r>
              <a:rPr lang="en-IN" dirty="0" smtClean="0"/>
              <a:t>Merits:</a:t>
            </a:r>
          </a:p>
          <a:p>
            <a:pPr algn="just"/>
            <a:r>
              <a:rPr lang="en-IN" dirty="0" smtClean="0"/>
              <a:t>Effective for short distance measurement</a:t>
            </a:r>
          </a:p>
          <a:p>
            <a:pPr algn="just"/>
            <a:r>
              <a:rPr lang="en-IN" dirty="0" smtClean="0"/>
              <a:t>V and I can be easily transmitted</a:t>
            </a:r>
          </a:p>
          <a:p>
            <a:pPr algn="just"/>
            <a:r>
              <a:rPr lang="en-IN" dirty="0" smtClean="0"/>
              <a:t>Circuitry required is simple </a:t>
            </a:r>
          </a:p>
          <a:p>
            <a:pPr algn="just"/>
            <a:r>
              <a:rPr lang="en-IN" dirty="0" smtClean="0"/>
              <a:t>Wide variety of primary sensing elements are available to measure reqd. variable.</a:t>
            </a:r>
          </a:p>
          <a:p>
            <a:pPr algn="just">
              <a:buNone/>
            </a:pPr>
            <a:r>
              <a:rPr lang="en-IN" dirty="0" smtClean="0"/>
              <a:t>Demerits:</a:t>
            </a:r>
          </a:p>
          <a:p>
            <a:pPr algn="just"/>
            <a:r>
              <a:rPr lang="en-IN" dirty="0" smtClean="0"/>
              <a:t>Demands high S/N ratio that is difficult to calibrate.</a:t>
            </a:r>
          </a:p>
          <a:p>
            <a:pPr algn="just"/>
            <a:r>
              <a:rPr lang="en-IN" dirty="0" smtClean="0"/>
              <a:t>Need to be protected from EMI, noises and distortions in the channel. </a:t>
            </a:r>
          </a:p>
          <a:p>
            <a:pPr algn="just"/>
            <a:r>
              <a:rPr lang="en-IN" dirty="0" smtClean="0"/>
              <a:t>Multiplexing is difficult </a:t>
            </a:r>
          </a:p>
          <a:p>
            <a:pPr algn="just"/>
            <a:r>
              <a:rPr lang="en-IN" dirty="0" smtClean="0"/>
              <a:t>Limited frequency response</a:t>
            </a:r>
            <a:endParaRPr lang="en-IN" dirty="0"/>
          </a:p>
        </p:txBody>
      </p:sp>
      <p:sp>
        <p:nvSpPr>
          <p:cNvPr id="4" name="Slide Number Placeholder 3"/>
          <p:cNvSpPr>
            <a:spLocks noGrp="1"/>
          </p:cNvSpPr>
          <p:nvPr>
            <p:ph type="sldNum" sz="quarter" idx="15"/>
          </p:nvPr>
        </p:nvSpPr>
        <p:spPr/>
        <p:txBody>
          <a:bodyPr/>
          <a:lstStyle/>
          <a:p>
            <a:fld id="{4BD025F2-FCA3-4BD3-995A-4051FF06BFAE}"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7467600" cy="2362200"/>
          </a:xfrm>
        </p:spPr>
        <p:txBody>
          <a:bodyPr>
            <a:normAutofit/>
          </a:bodyPr>
          <a:lstStyle/>
          <a:p>
            <a:pPr algn="ctr"/>
            <a:r>
              <a:rPr lang="en-US" sz="5400" b="1" dirty="0" smtClean="0">
                <a:solidFill>
                  <a:srgbClr val="C00000"/>
                </a:solidFill>
              </a:rPr>
              <a:t>R.F. TELEMETRY SYSTEM</a:t>
            </a:r>
            <a:endParaRPr lang="en-IN" sz="5400" dirty="0"/>
          </a:p>
        </p:txBody>
      </p:sp>
      <p:sp>
        <p:nvSpPr>
          <p:cNvPr id="3" name="Slide Number Placeholder 2"/>
          <p:cNvSpPr>
            <a:spLocks noGrp="1"/>
          </p:cNvSpPr>
          <p:nvPr>
            <p:ph type="sldNum" sz="quarter" idx="11"/>
          </p:nvPr>
        </p:nvSpPr>
        <p:spPr/>
        <p:txBody>
          <a:bodyPr/>
          <a:lstStyle/>
          <a:p>
            <a:fld id="{4BD025F2-FCA3-4BD3-995A-4051FF06BFAE}"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R.F. TELEMETRY SYSTEM</a:t>
            </a:r>
            <a:endParaRPr lang="en-IN" dirty="0"/>
          </a:p>
        </p:txBody>
      </p:sp>
      <p:sp>
        <p:nvSpPr>
          <p:cNvPr id="3" name="Content Placeholder 2"/>
          <p:cNvSpPr>
            <a:spLocks noGrp="1"/>
          </p:cNvSpPr>
          <p:nvPr>
            <p:ph sz="quarter" idx="1"/>
          </p:nvPr>
        </p:nvSpPr>
        <p:spPr/>
        <p:txBody>
          <a:bodyPr>
            <a:normAutofit/>
          </a:bodyPr>
          <a:lstStyle/>
          <a:p>
            <a:pPr algn="just"/>
            <a:r>
              <a:rPr lang="en-IN" dirty="0" smtClean="0"/>
              <a:t>No physical link between telemeter transmitter and receiver.</a:t>
            </a:r>
          </a:p>
          <a:p>
            <a:pPr algn="just"/>
            <a:endParaRPr lang="en-IN" dirty="0" smtClean="0"/>
          </a:p>
          <a:p>
            <a:pPr algn="just"/>
            <a:r>
              <a:rPr lang="en-IN" dirty="0" smtClean="0"/>
              <a:t>Link is established through radio links.</a:t>
            </a:r>
          </a:p>
          <a:p>
            <a:pPr algn="just"/>
            <a:endParaRPr lang="en-IN" dirty="0" smtClean="0"/>
          </a:p>
          <a:p>
            <a:pPr algn="just"/>
            <a:r>
              <a:rPr lang="en-IN" dirty="0" smtClean="0"/>
              <a:t> Examples : in  spacecrafts, rockets and  missiles corrective actions can be taken from stations with help of  R.F. Links</a:t>
            </a:r>
          </a:p>
          <a:p>
            <a:pPr algn="just">
              <a:buNone/>
            </a:pPr>
            <a:endParaRPr lang="en-IN" dirty="0" smtClean="0"/>
          </a:p>
          <a:p>
            <a:pPr algn="just"/>
            <a:r>
              <a:rPr lang="en-IN" dirty="0" smtClean="0"/>
              <a:t>In instrumentation the o/p of transducer is </a:t>
            </a:r>
          </a:p>
          <a:p>
            <a:pPr algn="just">
              <a:buNone/>
            </a:pPr>
            <a:r>
              <a:rPr lang="en-IN" dirty="0" smtClean="0"/>
              <a:t>considered as modulating signal. </a:t>
            </a:r>
          </a:p>
          <a:p>
            <a:pPr>
              <a:buNone/>
            </a:pPr>
            <a:endParaRPr lang="en-IN" dirty="0" smtClean="0"/>
          </a:p>
          <a:p>
            <a:pPr>
              <a:buNone/>
            </a:pPr>
            <a:endParaRPr lang="en-IN" dirty="0" smtClean="0"/>
          </a:p>
          <a:p>
            <a:endParaRPr lang="en-IN" dirty="0" smtClean="0"/>
          </a:p>
          <a:p>
            <a:endParaRPr lang="en-IN" dirty="0"/>
          </a:p>
        </p:txBody>
      </p:sp>
      <p:sp>
        <p:nvSpPr>
          <p:cNvPr id="4" name="Slide Number Placeholder 3"/>
          <p:cNvSpPr>
            <a:spLocks noGrp="1"/>
          </p:cNvSpPr>
          <p:nvPr>
            <p:ph type="sldNum" sz="quarter" idx="15"/>
          </p:nvPr>
        </p:nvSpPr>
        <p:spPr/>
        <p:txBody>
          <a:bodyPr/>
          <a:lstStyle/>
          <a:p>
            <a:fld id="{4BD025F2-FCA3-4BD3-995A-4051FF06BFAE}"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808038"/>
          </a:xfrm>
        </p:spPr>
        <p:txBody>
          <a:bodyPr/>
          <a:lstStyle/>
          <a:p>
            <a:r>
              <a:rPr lang="en-US" b="1" dirty="0" smtClean="0">
                <a:solidFill>
                  <a:srgbClr val="C00000"/>
                </a:solidFill>
              </a:rPr>
              <a:t>R.F. TELEMETRY SYSTEM</a:t>
            </a:r>
            <a:endParaRPr lang="en-IN" dirty="0"/>
          </a:p>
        </p:txBody>
      </p:sp>
      <p:sp>
        <p:nvSpPr>
          <p:cNvPr id="4" name="Slide Number Placeholder 3"/>
          <p:cNvSpPr>
            <a:spLocks noGrp="1"/>
          </p:cNvSpPr>
          <p:nvPr>
            <p:ph type="sldNum" sz="quarter" idx="15"/>
          </p:nvPr>
        </p:nvSpPr>
        <p:spPr/>
        <p:txBody>
          <a:bodyPr/>
          <a:lstStyle/>
          <a:p>
            <a:fld id="{4BD025F2-FCA3-4BD3-995A-4051FF06BFAE}" type="slidenum">
              <a:rPr lang="en-US" smtClean="0"/>
              <a:pPr/>
              <a:t>33</a:t>
            </a:fld>
            <a:endParaRPr lang="en-US" dirty="0"/>
          </a:p>
        </p:txBody>
      </p:sp>
      <p:sp>
        <p:nvSpPr>
          <p:cNvPr id="6" name="Content Placeholder 5"/>
          <p:cNvSpPr>
            <a:spLocks noGrp="1"/>
          </p:cNvSpPr>
          <p:nvPr>
            <p:ph sz="quarter" idx="1"/>
          </p:nvPr>
        </p:nvSpPr>
        <p:spPr>
          <a:xfrm>
            <a:off x="152400" y="914400"/>
            <a:ext cx="7772400" cy="5791200"/>
          </a:xfrm>
        </p:spPr>
        <p:txBody>
          <a:bodyPr>
            <a:normAutofit/>
          </a:bodyPr>
          <a:lstStyle/>
          <a:p>
            <a:pPr algn="just">
              <a:buNone/>
            </a:pPr>
            <a:r>
              <a:rPr lang="en-IN" dirty="0" smtClean="0"/>
              <a:t>Modulation  schemes:</a:t>
            </a:r>
          </a:p>
          <a:p>
            <a:pPr algn="just">
              <a:buNone/>
            </a:pPr>
            <a:r>
              <a:rPr lang="en-IN" dirty="0" smtClean="0"/>
              <a:t>When signal is in continuous form:</a:t>
            </a:r>
          </a:p>
          <a:p>
            <a:pPr algn="just">
              <a:buNone/>
            </a:pPr>
            <a:r>
              <a:rPr lang="en-IN" dirty="0" smtClean="0"/>
              <a:t>Amplitude Modulation</a:t>
            </a:r>
          </a:p>
          <a:p>
            <a:pPr algn="just">
              <a:buNone/>
            </a:pPr>
            <a:r>
              <a:rPr lang="en-IN" dirty="0" smtClean="0"/>
              <a:t>Angle Modulation</a:t>
            </a:r>
          </a:p>
          <a:p>
            <a:pPr algn="just">
              <a:buNone/>
            </a:pPr>
            <a:r>
              <a:rPr lang="en-IN" dirty="0" smtClean="0"/>
              <a:t>When signal is in form of pulses:</a:t>
            </a:r>
          </a:p>
          <a:p>
            <a:pPr algn="just">
              <a:buNone/>
            </a:pPr>
            <a:r>
              <a:rPr lang="en-IN" dirty="0" smtClean="0"/>
              <a:t> Pulse modulation</a:t>
            </a:r>
          </a:p>
          <a:p>
            <a:pPr algn="just">
              <a:buNone/>
            </a:pPr>
            <a:endParaRPr lang="en-US" dirty="0" smtClean="0"/>
          </a:p>
          <a:p>
            <a:pPr algn="just">
              <a:buNone/>
            </a:pPr>
            <a:r>
              <a:rPr lang="en-US" dirty="0" smtClean="0"/>
              <a:t>AM : amp. of high-carrier signal is varied acc. to </a:t>
            </a:r>
          </a:p>
          <a:p>
            <a:pPr algn="just">
              <a:buNone/>
            </a:pPr>
            <a:r>
              <a:rPr lang="en-US" dirty="0" smtClean="0"/>
              <a:t>instantaneous value of modulating message signal m(t)</a:t>
            </a:r>
            <a:endParaRPr lang="en-IN" dirty="0" smtClean="0"/>
          </a:p>
          <a:p>
            <a:pPr>
              <a:buNone/>
            </a:pPr>
            <a:endParaRPr lang="en-IN" dirty="0" smtClean="0"/>
          </a:p>
        </p:txBody>
      </p:sp>
      <p:sp>
        <p:nvSpPr>
          <p:cNvPr id="81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819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819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0"/>
            <a:ext cx="85725" cy="190500"/>
          </a:xfrm>
          <a:prstGeom prst="rect">
            <a:avLst/>
          </a:prstGeom>
          <a:noFill/>
        </p:spPr>
      </p:pic>
      <p:pic>
        <p:nvPicPr>
          <p:cNvPr id="14" name="Picture 13" descr="Untitledgu.png"/>
          <p:cNvPicPr>
            <a:picLocks noChangeAspect="1"/>
          </p:cNvPicPr>
          <p:nvPr/>
        </p:nvPicPr>
        <p:blipFill>
          <a:blip r:embed="rId3" cstate="print"/>
          <a:stretch>
            <a:fillRect/>
          </a:stretch>
        </p:blipFill>
        <p:spPr>
          <a:xfrm>
            <a:off x="152400" y="4953000"/>
            <a:ext cx="8078328" cy="1524213"/>
          </a:xfrm>
          <a:prstGeom prst="rect">
            <a:avLst/>
          </a:prstGeom>
        </p:spPr>
      </p:pic>
      <p:sp>
        <p:nvSpPr>
          <p:cNvPr id="32771" name="Text Box 3"/>
          <p:cNvSpPr txBox="1">
            <a:spLocks noChangeArrowheads="1"/>
          </p:cNvSpPr>
          <p:nvPr/>
        </p:nvSpPr>
        <p:spPr bwMode="auto">
          <a:xfrm>
            <a:off x="1905000" y="4953000"/>
            <a:ext cx="409575" cy="5937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2000" b="1" i="1" u="none" strike="noStrike" cap="none" normalizeH="0" baseline="0" dirty="0" smtClean="0">
                <a:ln>
                  <a:noFill/>
                </a:ln>
                <a:solidFill>
                  <a:schemeClr val="tx1"/>
                </a:solidFill>
                <a:effectLst/>
                <a:latin typeface="Calibri" pitchFamily="34" charset="0"/>
                <a:cs typeface="Arial" pitchFamily="34" charset="0"/>
              </a:rPr>
              <a:t>A</a:t>
            </a:r>
            <a:r>
              <a:rPr kumimoji="0" lang="en-IN" sz="2000" b="1" i="1" u="none" strike="noStrike" cap="none" normalizeH="0" baseline="-25000" dirty="0" smtClean="0">
                <a:ln>
                  <a:noFill/>
                </a:ln>
                <a:solidFill>
                  <a:schemeClr val="tx1"/>
                </a:solidFill>
                <a:effectLst/>
                <a:latin typeface="Calibri" pitchFamily="34" charset="0"/>
                <a:cs typeface="Arial" pitchFamily="34" charset="0"/>
              </a:rPr>
              <a:t>c</a:t>
            </a:r>
            <a:endParaRPr kumimoji="0" lang="en-US" sz="2000" b="1" i="1"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7086600" cy="1295400"/>
          </a:xfrm>
        </p:spPr>
        <p:txBody>
          <a:bodyPr>
            <a:normAutofit/>
          </a:bodyPr>
          <a:lstStyle/>
          <a:p>
            <a:r>
              <a:rPr lang="en-US" b="1" dirty="0" smtClean="0">
                <a:solidFill>
                  <a:srgbClr val="C00000"/>
                </a:solidFill>
              </a:rPr>
              <a:t>Frequency telemetry system block diagram: </a:t>
            </a:r>
            <a:endParaRPr lang="en-IN" dirty="0"/>
          </a:p>
        </p:txBody>
      </p:sp>
      <p:sp>
        <p:nvSpPr>
          <p:cNvPr id="4" name="Slide Number Placeholder 3"/>
          <p:cNvSpPr>
            <a:spLocks noGrp="1"/>
          </p:cNvSpPr>
          <p:nvPr>
            <p:ph type="sldNum" sz="quarter" idx="15"/>
          </p:nvPr>
        </p:nvSpPr>
        <p:spPr/>
        <p:txBody>
          <a:bodyPr/>
          <a:lstStyle/>
          <a:p>
            <a:fld id="{4BD025F2-FCA3-4BD3-995A-4051FF06BFAE}" type="slidenum">
              <a:rPr lang="en-US" smtClean="0"/>
              <a:pPr/>
              <a:t>34</a:t>
            </a:fld>
            <a:endParaRPr lang="en-US"/>
          </a:p>
        </p:txBody>
      </p:sp>
      <p:pic>
        <p:nvPicPr>
          <p:cNvPr id="2051" name="Picture 3"/>
          <p:cNvPicPr>
            <a:picLocks noGrp="1" noChangeAspect="1" noChangeArrowheads="1"/>
          </p:cNvPicPr>
          <p:nvPr>
            <p:ph sz="quarter" idx="1"/>
          </p:nvPr>
        </p:nvPicPr>
        <p:blipFill>
          <a:blip r:embed="rId2" cstate="print"/>
          <a:srcRect/>
          <a:stretch>
            <a:fillRect/>
          </a:stretch>
        </p:blipFill>
        <p:spPr bwMode="auto">
          <a:xfrm>
            <a:off x="152400" y="1371600"/>
            <a:ext cx="8458200" cy="4343400"/>
          </a:xfrm>
          <a:prstGeom prst="rect">
            <a:avLst/>
          </a:prstGeom>
          <a:noFill/>
          <a:ln w="9525">
            <a:noFill/>
            <a:miter lim="800000"/>
            <a:headEnd/>
            <a:tailEnd/>
          </a:ln>
          <a:effectLst/>
        </p:spPr>
      </p:pic>
      <p:sp>
        <p:nvSpPr>
          <p:cNvPr id="6" name="Title 1"/>
          <p:cNvSpPr txBox="1">
            <a:spLocks/>
          </p:cNvSpPr>
          <p:nvPr/>
        </p:nvSpPr>
        <p:spPr>
          <a:xfrm>
            <a:off x="304800" y="5562600"/>
            <a:ext cx="7467600" cy="12954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000" cap="small" dirty="0" smtClean="0">
                <a:latin typeface="+mj-lt"/>
                <a:ea typeface="+mj-ea"/>
                <a:cs typeface="+mj-cs"/>
              </a:rPr>
              <a:t>The disadvantage of fm telemetry system is capacity of channels offered is less</a:t>
            </a:r>
            <a:r>
              <a:rPr kumimoji="0" lang="en-US" sz="3000" i="0" u="none" strike="noStrike" kern="1200" cap="small" spc="0" normalizeH="0" baseline="0" noProof="0" dirty="0" smtClean="0">
                <a:ln>
                  <a:noFill/>
                </a:ln>
                <a:effectLst/>
                <a:uLnTx/>
                <a:uFillTx/>
                <a:latin typeface="+mj-lt"/>
                <a:ea typeface="+mj-ea"/>
                <a:cs typeface="+mj-cs"/>
              </a:rPr>
              <a:t> </a:t>
            </a:r>
            <a:endParaRPr kumimoji="0" lang="en-IN" sz="3000" i="0" u="none" strike="noStrike" kern="1200" cap="small"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7467600" cy="731838"/>
          </a:xfrm>
        </p:spPr>
        <p:txBody>
          <a:bodyPr/>
          <a:lstStyle/>
          <a:p>
            <a:r>
              <a:rPr lang="en-US" b="1" dirty="0" smtClean="0">
                <a:solidFill>
                  <a:srgbClr val="C00000"/>
                </a:solidFill>
              </a:rPr>
              <a:t>Pulse telemetry system</a:t>
            </a:r>
            <a:endParaRPr lang="en-IN" dirty="0"/>
          </a:p>
        </p:txBody>
      </p:sp>
      <p:sp>
        <p:nvSpPr>
          <p:cNvPr id="4" name="Slide Number Placeholder 3"/>
          <p:cNvSpPr>
            <a:spLocks noGrp="1"/>
          </p:cNvSpPr>
          <p:nvPr>
            <p:ph type="sldNum" sz="quarter" idx="15"/>
          </p:nvPr>
        </p:nvSpPr>
        <p:spPr/>
        <p:txBody>
          <a:bodyPr/>
          <a:lstStyle/>
          <a:p>
            <a:fld id="{4BD025F2-FCA3-4BD3-995A-4051FF06BFAE}" type="slidenum">
              <a:rPr lang="en-US" smtClean="0"/>
              <a:pPr/>
              <a:t>35</a:t>
            </a:fld>
            <a:endParaRPr lang="en-US"/>
          </a:p>
        </p:txBody>
      </p:sp>
      <p:pic>
        <p:nvPicPr>
          <p:cNvPr id="3075" name="Picture 3"/>
          <p:cNvPicPr>
            <a:picLocks noGrp="1" noChangeAspect="1" noChangeArrowheads="1"/>
          </p:cNvPicPr>
          <p:nvPr>
            <p:ph sz="quarter" idx="1"/>
          </p:nvPr>
        </p:nvPicPr>
        <p:blipFill>
          <a:blip r:embed="rId2" cstate="print"/>
          <a:srcRect/>
          <a:stretch>
            <a:fillRect/>
          </a:stretch>
        </p:blipFill>
        <p:spPr bwMode="auto">
          <a:xfrm>
            <a:off x="228600" y="1524000"/>
            <a:ext cx="8610600" cy="3810000"/>
          </a:xfrm>
          <a:prstGeom prst="rect">
            <a:avLst/>
          </a:prstGeom>
          <a:noFill/>
          <a:ln w="9525">
            <a:noFill/>
            <a:miter lim="800000"/>
            <a:headEnd/>
            <a:tailEnd/>
          </a:ln>
          <a:effectLst/>
        </p:spPr>
      </p:pic>
      <p:sp>
        <p:nvSpPr>
          <p:cNvPr id="10" name="TextBox 9"/>
          <p:cNvSpPr txBox="1"/>
          <p:nvPr/>
        </p:nvSpPr>
        <p:spPr>
          <a:xfrm>
            <a:off x="990600" y="5715000"/>
            <a:ext cx="6324600" cy="892552"/>
          </a:xfrm>
          <a:prstGeom prst="rect">
            <a:avLst/>
          </a:prstGeom>
          <a:noFill/>
        </p:spPr>
        <p:txBody>
          <a:bodyPr wrap="square" rtlCol="0">
            <a:spAutoFit/>
          </a:bodyPr>
          <a:lstStyle/>
          <a:p>
            <a:r>
              <a:rPr lang="en-IN" sz="2600" dirty="0" smtClean="0"/>
              <a:t>Pam  telemetry system: Employs TDM technique</a:t>
            </a:r>
            <a:endParaRPr lang="en-IN" sz="2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7696200" cy="914400"/>
          </a:xfrm>
        </p:spPr>
        <p:txBody>
          <a:bodyPr/>
          <a:lstStyle/>
          <a:p>
            <a:r>
              <a:rPr lang="en-US" b="1" dirty="0" smtClean="0">
                <a:solidFill>
                  <a:srgbClr val="C00000"/>
                </a:solidFill>
              </a:rPr>
              <a:t>TYPES OF PULSE MODULATION</a:t>
            </a:r>
            <a:endParaRPr lang="en-IN" dirty="0"/>
          </a:p>
        </p:txBody>
      </p:sp>
      <p:sp>
        <p:nvSpPr>
          <p:cNvPr id="4" name="Slide Number Placeholder 3"/>
          <p:cNvSpPr>
            <a:spLocks noGrp="1"/>
          </p:cNvSpPr>
          <p:nvPr>
            <p:ph type="sldNum" sz="quarter" idx="15"/>
          </p:nvPr>
        </p:nvSpPr>
        <p:spPr/>
        <p:txBody>
          <a:bodyPr/>
          <a:lstStyle/>
          <a:p>
            <a:fld id="{4BD025F2-FCA3-4BD3-995A-4051FF06BFAE}" type="slidenum">
              <a:rPr lang="en-US" smtClean="0"/>
              <a:pPr/>
              <a:t>36</a:t>
            </a:fld>
            <a:endParaRPr lang="en-US"/>
          </a:p>
        </p:txBody>
      </p:sp>
      <p:sp>
        <p:nvSpPr>
          <p:cNvPr id="9" name="TextBox 8"/>
          <p:cNvSpPr txBox="1"/>
          <p:nvPr/>
        </p:nvSpPr>
        <p:spPr>
          <a:xfrm>
            <a:off x="4800600" y="2209799"/>
            <a:ext cx="3657600" cy="769441"/>
          </a:xfrm>
          <a:prstGeom prst="rect">
            <a:avLst/>
          </a:prstGeom>
          <a:noFill/>
        </p:spPr>
        <p:txBody>
          <a:bodyPr wrap="square" rtlCol="0">
            <a:spAutoFit/>
          </a:bodyPr>
          <a:lstStyle/>
          <a:p>
            <a:r>
              <a:rPr lang="en-IN" sz="2200" dirty="0" smtClean="0"/>
              <a:t>PWM: </a:t>
            </a:r>
            <a:r>
              <a:rPr lang="en-IN" sz="2200" dirty="0" err="1" smtClean="0"/>
              <a:t>Monostable</a:t>
            </a:r>
            <a:r>
              <a:rPr lang="en-IN" sz="2200" dirty="0" smtClean="0"/>
              <a:t> </a:t>
            </a:r>
            <a:r>
              <a:rPr lang="en-IN" sz="2200" dirty="0" err="1" smtClean="0"/>
              <a:t>multivibrator</a:t>
            </a:r>
            <a:endParaRPr lang="en-IN" sz="2200" dirty="0"/>
          </a:p>
        </p:txBody>
      </p:sp>
      <p:sp>
        <p:nvSpPr>
          <p:cNvPr id="10" name="TextBox 9"/>
          <p:cNvSpPr txBox="1"/>
          <p:nvPr/>
        </p:nvSpPr>
        <p:spPr>
          <a:xfrm>
            <a:off x="990600" y="2362199"/>
            <a:ext cx="1066800" cy="430887"/>
          </a:xfrm>
          <a:prstGeom prst="rect">
            <a:avLst/>
          </a:prstGeom>
          <a:noFill/>
        </p:spPr>
        <p:txBody>
          <a:bodyPr wrap="square" rtlCol="0">
            <a:spAutoFit/>
          </a:bodyPr>
          <a:lstStyle/>
          <a:p>
            <a:r>
              <a:rPr lang="en-IN" sz="2200" dirty="0" smtClean="0"/>
              <a:t>PAM</a:t>
            </a:r>
            <a:endParaRPr lang="en-IN" sz="2200" dirty="0"/>
          </a:p>
        </p:txBody>
      </p:sp>
      <p:pic>
        <p:nvPicPr>
          <p:cNvPr id="1027" name="Picture 3"/>
          <p:cNvPicPr>
            <a:picLocks noChangeAspect="1" noChangeArrowheads="1"/>
          </p:cNvPicPr>
          <p:nvPr/>
        </p:nvPicPr>
        <p:blipFill>
          <a:blip r:embed="rId2" cstate="print"/>
          <a:srcRect/>
          <a:stretch>
            <a:fillRect/>
          </a:stretch>
        </p:blipFill>
        <p:spPr bwMode="auto">
          <a:xfrm>
            <a:off x="288925" y="2743200"/>
            <a:ext cx="4206875" cy="2438400"/>
          </a:xfrm>
          <a:prstGeom prst="rect">
            <a:avLst/>
          </a:prstGeom>
          <a:noFill/>
          <a:ln w="9525">
            <a:noFill/>
            <a:miter lim="800000"/>
            <a:headEnd/>
            <a:tailEnd/>
          </a:ln>
          <a:effectLst/>
        </p:spPr>
      </p:pic>
      <p:pic>
        <p:nvPicPr>
          <p:cNvPr id="1028" name="Picture 4"/>
          <p:cNvPicPr>
            <a:picLocks noGrp="1" noChangeAspect="1" noChangeArrowheads="1"/>
          </p:cNvPicPr>
          <p:nvPr>
            <p:ph sz="quarter" idx="1"/>
          </p:nvPr>
        </p:nvPicPr>
        <p:blipFill>
          <a:blip r:embed="rId3" cstate="print"/>
          <a:srcRect/>
          <a:stretch>
            <a:fillRect/>
          </a:stretch>
        </p:blipFill>
        <p:spPr bwMode="auto">
          <a:xfrm>
            <a:off x="4732746" y="2895599"/>
            <a:ext cx="3115854" cy="214634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696200" cy="914400"/>
          </a:xfrm>
        </p:spPr>
        <p:txBody>
          <a:bodyPr/>
          <a:lstStyle/>
          <a:p>
            <a:r>
              <a:rPr lang="en-US" b="1" dirty="0" smtClean="0">
                <a:solidFill>
                  <a:srgbClr val="C00000"/>
                </a:solidFill>
              </a:rPr>
              <a:t>PULSE CODE MODULATION</a:t>
            </a:r>
            <a:endParaRPr lang="en-IN" dirty="0"/>
          </a:p>
        </p:txBody>
      </p:sp>
      <p:sp>
        <p:nvSpPr>
          <p:cNvPr id="4" name="Slide Number Placeholder 3"/>
          <p:cNvSpPr>
            <a:spLocks noGrp="1"/>
          </p:cNvSpPr>
          <p:nvPr>
            <p:ph type="sldNum" sz="quarter" idx="15"/>
          </p:nvPr>
        </p:nvSpPr>
        <p:spPr/>
        <p:txBody>
          <a:bodyPr/>
          <a:lstStyle/>
          <a:p>
            <a:fld id="{4BD025F2-FCA3-4BD3-995A-4051FF06BFAE}" type="slidenum">
              <a:rPr lang="en-US" smtClean="0"/>
              <a:pPr/>
              <a:t>37</a:t>
            </a:fld>
            <a:endParaRPr lang="en-US"/>
          </a:p>
        </p:txBody>
      </p:sp>
      <p:pic>
        <p:nvPicPr>
          <p:cNvPr id="119810" name="Picture 2"/>
          <p:cNvPicPr>
            <a:picLocks noChangeAspect="1" noChangeArrowheads="1"/>
          </p:cNvPicPr>
          <p:nvPr/>
        </p:nvPicPr>
        <p:blipFill>
          <a:blip r:embed="rId2"/>
          <a:srcRect/>
          <a:stretch>
            <a:fillRect/>
          </a:stretch>
        </p:blipFill>
        <p:spPr bwMode="auto">
          <a:xfrm>
            <a:off x="838200" y="1990725"/>
            <a:ext cx="7239000" cy="3648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7"/>
          <p:cNvSpPr>
            <a:spLocks noGrp="1" noChangeArrowheads="1"/>
          </p:cNvSpPr>
          <p:nvPr>
            <p:ph type="ctrTitle"/>
          </p:nvPr>
        </p:nvSpPr>
        <p:spPr>
          <a:xfrm>
            <a:off x="2057400" y="2644775"/>
            <a:ext cx="6781800" cy="1470025"/>
          </a:xfrm>
        </p:spPr>
        <p:txBody>
          <a:bodyPr anchor="ctr"/>
          <a:lstStyle/>
          <a:p>
            <a:pPr algn="ctr" eaLnBrk="1" hangingPunct="1"/>
            <a:r>
              <a:rPr lang="en-US" altLang="en-US" sz="2800" dirty="0" smtClean="0">
                <a:solidFill>
                  <a:srgbClr val="663300"/>
                </a:solidFill>
              </a:rPr>
              <a:t>Digital Data Acquisition System &amp; control</a:t>
            </a:r>
          </a:p>
        </p:txBody>
      </p:sp>
    </p:spTree>
  </p:cSld>
  <p:clrMapOvr>
    <a:masterClrMapping/>
  </p:clrMapOvr>
  <p:transition advTm="2554"/>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228600"/>
            <a:ext cx="8077200" cy="609600"/>
          </a:xfrm>
          <a:noFill/>
        </p:spPr>
        <p:txBody>
          <a:bodyPr lIns="90488" tIns="44450" rIns="90488" bIns="44450" anchor="b">
            <a:normAutofit/>
          </a:bodyPr>
          <a:lstStyle/>
          <a:p>
            <a:pPr eaLnBrk="1" hangingPunct="1"/>
            <a:r>
              <a:rPr lang="en-US" altLang="en-US" sz="2800" b="1" dirty="0" smtClean="0">
                <a:solidFill>
                  <a:srgbClr val="C00000"/>
                </a:solidFill>
              </a:rPr>
              <a:t> Introduction </a:t>
            </a:r>
          </a:p>
        </p:txBody>
      </p:sp>
      <p:sp>
        <p:nvSpPr>
          <p:cNvPr id="5123" name="Rectangle 3"/>
          <p:cNvSpPr>
            <a:spLocks noGrp="1" noChangeArrowheads="1"/>
          </p:cNvSpPr>
          <p:nvPr>
            <p:ph type="body" idx="1"/>
          </p:nvPr>
        </p:nvSpPr>
        <p:spPr>
          <a:xfrm>
            <a:off x="304800" y="1524000"/>
            <a:ext cx="8382000" cy="52578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buFontTx/>
              <a:buNone/>
              <a:defRPr/>
            </a:pPr>
            <a:r>
              <a:rPr lang="en-US" altLang="en-US" dirty="0" smtClean="0"/>
              <a:t> </a:t>
            </a:r>
            <a:r>
              <a:rPr lang="en-US" altLang="en-US" sz="2000" b="0" dirty="0" smtClean="0"/>
              <a:t>● A data acquisition system consists of many components that are integrated to:</a:t>
            </a:r>
          </a:p>
          <a:p>
            <a:pPr eaLnBrk="1" hangingPunct="1">
              <a:buFontTx/>
              <a:buNone/>
              <a:defRPr/>
            </a:pPr>
            <a:endParaRPr lang="en-US" altLang="en-US" sz="2000" b="0" dirty="0" smtClean="0"/>
          </a:p>
          <a:p>
            <a:pPr marL="0" indent="0" eaLnBrk="1" hangingPunct="1">
              <a:buFontTx/>
              <a:buNone/>
              <a:defRPr/>
            </a:pPr>
            <a:r>
              <a:rPr lang="en-US" altLang="en-US" sz="2000" b="0" dirty="0" smtClean="0"/>
              <a:t>● Sense physical variables (use of transducers).</a:t>
            </a:r>
          </a:p>
          <a:p>
            <a:pPr marL="0" indent="0" eaLnBrk="1" hangingPunct="1">
              <a:buFontTx/>
              <a:buNone/>
              <a:defRPr/>
            </a:pPr>
            <a:endParaRPr lang="en-US" altLang="en-US" sz="2000" b="0" dirty="0" smtClean="0"/>
          </a:p>
          <a:p>
            <a:pPr marL="0" indent="0" eaLnBrk="1" hangingPunct="1">
              <a:buFontTx/>
              <a:buNone/>
              <a:defRPr/>
            </a:pPr>
            <a:r>
              <a:rPr lang="en-US" altLang="en-US" sz="2000" b="0" dirty="0" smtClean="0"/>
              <a:t>● Condition the electrical signal to make it readable by an A/D board.</a:t>
            </a:r>
          </a:p>
          <a:p>
            <a:pPr eaLnBrk="1" hangingPunct="1">
              <a:defRPr/>
            </a:pPr>
            <a:endParaRPr lang="en-US" altLang="en-US" sz="2000" b="0" dirty="0" smtClean="0"/>
          </a:p>
          <a:p>
            <a:pPr marL="0" indent="0" eaLnBrk="1" hangingPunct="1">
              <a:buFontTx/>
              <a:buNone/>
              <a:defRPr/>
            </a:pPr>
            <a:r>
              <a:rPr lang="en-US" altLang="en-US" sz="2000" b="0" dirty="0" smtClean="0"/>
              <a:t>● Convert the signal into a digital format acceptable by a computer.</a:t>
            </a:r>
          </a:p>
          <a:p>
            <a:pPr eaLnBrk="1" hangingPunct="1">
              <a:defRPr/>
            </a:pPr>
            <a:endParaRPr lang="en-US" altLang="en-US" sz="2000" b="0" dirty="0" smtClean="0"/>
          </a:p>
          <a:p>
            <a:pPr marL="0" indent="0" eaLnBrk="1" hangingPunct="1">
              <a:buFontTx/>
              <a:buNone/>
              <a:defRPr/>
            </a:pPr>
            <a:r>
              <a:rPr lang="en-US" altLang="en-US" sz="2000" b="0" dirty="0" smtClean="0"/>
              <a:t>● Process, analyze, store, and display the acquired data with the help of software .</a:t>
            </a:r>
          </a:p>
          <a:p>
            <a:pPr marL="0" indent="0" eaLnBrk="1" hangingPunct="1">
              <a:buFontTx/>
              <a:buNone/>
              <a:defRPr/>
            </a:pPr>
            <a:endParaRPr lang="en-US" altLang="en-US" sz="2000" b="0" dirty="0" smtClean="0"/>
          </a:p>
          <a:p>
            <a:pPr eaLnBrk="1" hangingPunct="1">
              <a:defRPr/>
            </a:pPr>
            <a:endParaRPr lang="en-US" altLang="en-US" sz="2000" b="0" dirty="0" smtClean="0"/>
          </a:p>
        </p:txBody>
      </p:sp>
    </p:spTree>
  </p:cSld>
  <p:clrMapOvr>
    <a:masterClrMapping/>
  </p:clrMapOvr>
  <p:transition advTm="18348"/>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533400" y="228600"/>
            <a:ext cx="7772400" cy="457200"/>
          </a:xfrm>
        </p:spPr>
        <p:txBody>
          <a:bodyPr>
            <a:normAutofit fontScale="90000"/>
          </a:bodyPr>
          <a:lstStyle/>
          <a:p>
            <a:pPr eaLnBrk="1" hangingPunct="1"/>
            <a:r>
              <a:rPr lang="en-US" altLang="en-US" b="1" smtClean="0">
                <a:solidFill>
                  <a:srgbClr val="C00000"/>
                </a:solidFill>
              </a:rPr>
              <a:t>Need of DAS</a:t>
            </a:r>
          </a:p>
        </p:txBody>
      </p:sp>
      <p:sp>
        <p:nvSpPr>
          <p:cNvPr id="3" name="Content Placeholder 2"/>
          <p:cNvSpPr>
            <a:spLocks noGrp="1"/>
          </p:cNvSpPr>
          <p:nvPr>
            <p:ph idx="1"/>
          </p:nvPr>
        </p:nvSpPr>
        <p:spPr>
          <a:xfrm>
            <a:off x="152400" y="838200"/>
            <a:ext cx="8001000" cy="5943600"/>
          </a:xfrm>
        </p:spPr>
        <p:txBody>
          <a:bodyPr>
            <a:normAutofit/>
          </a:bodyPr>
          <a:lstStyle/>
          <a:p>
            <a:pPr marL="0" indent="0" algn="just" eaLnBrk="1" hangingPunct="1">
              <a:buFontTx/>
              <a:buNone/>
              <a:defRPr/>
            </a:pPr>
            <a:r>
              <a:rPr lang="en-US" altLang="en-US" sz="2000" b="0" dirty="0" smtClean="0"/>
              <a:t>● </a:t>
            </a:r>
            <a:r>
              <a:rPr lang="en-US" sz="2000" b="0" dirty="0" smtClean="0"/>
              <a:t>Data acquisition systems interface between the real world of physical parameters, which are analog, and the artificial world of digital computation and control. </a:t>
            </a:r>
          </a:p>
          <a:p>
            <a:pPr algn="just" eaLnBrk="1" hangingPunct="1">
              <a:defRPr/>
            </a:pPr>
            <a:endParaRPr lang="en-US" sz="2000" b="0" dirty="0" smtClean="0"/>
          </a:p>
          <a:p>
            <a:pPr marL="0" indent="0" algn="just" eaLnBrk="1" hangingPunct="1">
              <a:buFontTx/>
              <a:buNone/>
              <a:defRPr/>
            </a:pPr>
            <a:r>
              <a:rPr lang="en-US" altLang="en-US" sz="2000" b="0" dirty="0" smtClean="0"/>
              <a:t>●</a:t>
            </a:r>
            <a:r>
              <a:rPr lang="en-US" sz="2000" b="0" dirty="0" smtClean="0"/>
              <a:t> DAQ are used widely because they are low cost, accurate, and relatively simple to implement.</a:t>
            </a:r>
          </a:p>
          <a:p>
            <a:pPr algn="just" eaLnBrk="1" hangingPunct="1">
              <a:defRPr/>
            </a:pPr>
            <a:endParaRPr lang="en-US" sz="2000" b="0" dirty="0" smtClean="0"/>
          </a:p>
          <a:p>
            <a:pPr marL="0" indent="0" algn="just" eaLnBrk="1" hangingPunct="1">
              <a:buFontTx/>
              <a:buNone/>
              <a:defRPr/>
            </a:pPr>
            <a:r>
              <a:rPr lang="en-US" altLang="en-US" sz="2000" b="0" dirty="0" smtClean="0"/>
              <a:t>●</a:t>
            </a:r>
            <a:r>
              <a:rPr lang="en-US" altLang="en-US" sz="2000" dirty="0" smtClean="0"/>
              <a:t> </a:t>
            </a:r>
            <a:r>
              <a:rPr lang="en-US" sz="2000" b="0" dirty="0" smtClean="0"/>
              <a:t>Data </a:t>
            </a:r>
            <a:r>
              <a:rPr lang="en-US" sz="2000" b="0" dirty="0" smtClean="0"/>
              <a:t>acquisition systems are capable of measuring hundreds of variables simultaneously. </a:t>
            </a:r>
            <a:endParaRPr lang="en-US" sz="2000" b="0" dirty="0" smtClean="0"/>
          </a:p>
          <a:p>
            <a:pPr algn="just" eaLnBrk="1" hangingPunct="1">
              <a:defRPr/>
            </a:pPr>
            <a:endParaRPr lang="en-US" sz="2000" b="0" dirty="0" smtClean="0"/>
          </a:p>
          <a:p>
            <a:pPr marL="0" indent="0" algn="just" eaLnBrk="1" hangingPunct="1">
              <a:buFontTx/>
              <a:buNone/>
              <a:defRPr/>
            </a:pPr>
            <a:r>
              <a:rPr lang="en-US" altLang="en-US" sz="2000" b="0" dirty="0" smtClean="0"/>
              <a:t>● </a:t>
            </a:r>
            <a:r>
              <a:rPr lang="en-US" sz="2000" b="0" dirty="0" smtClean="0"/>
              <a:t>They are now used by most engineers and scientists for laboratory research, industrial control, test, and measurement of input and output data to and from a computer. </a:t>
            </a:r>
          </a:p>
          <a:p>
            <a:pPr algn="just" eaLnBrk="1" hangingPunct="1">
              <a:defRPr/>
            </a:pPr>
            <a:endParaRPr lang="en-US" sz="2000" b="0" dirty="0" smtClean="0"/>
          </a:p>
          <a:p>
            <a:pPr marL="0" indent="0" algn="just" eaLnBrk="1" hangingPunct="1">
              <a:buFontTx/>
              <a:buNone/>
              <a:defRPr/>
            </a:pPr>
            <a:r>
              <a:rPr lang="en-US" altLang="en-US" sz="2000" b="0" dirty="0" smtClean="0"/>
              <a:t>● </a:t>
            </a:r>
            <a:r>
              <a:rPr lang="en-US" sz="2000" b="0" dirty="0" smtClean="0"/>
              <a:t>Industries that presently employ such automatic systems include steel making, food processing, paper production, oil refining, chemical manufacturing, textile production, cement</a:t>
            </a:r>
            <a:endParaRPr lang="en-US" sz="20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85800" y="533400"/>
            <a:ext cx="7772400" cy="457200"/>
          </a:xfrm>
        </p:spPr>
        <p:txBody>
          <a:bodyPr>
            <a:normAutofit fontScale="90000"/>
          </a:bodyPr>
          <a:lstStyle/>
          <a:p>
            <a:pPr eaLnBrk="1" hangingPunct="1"/>
            <a:r>
              <a:rPr lang="en-US" altLang="en-US" b="1" dirty="0" smtClean="0">
                <a:solidFill>
                  <a:srgbClr val="C00000"/>
                </a:solidFill>
              </a:rPr>
              <a:t/>
            </a:r>
            <a:br>
              <a:rPr lang="en-US" altLang="en-US" b="1" dirty="0" smtClean="0">
                <a:solidFill>
                  <a:srgbClr val="C00000"/>
                </a:solidFill>
              </a:rPr>
            </a:br>
            <a:r>
              <a:rPr lang="en-US" altLang="en-US" b="1" dirty="0" smtClean="0">
                <a:solidFill>
                  <a:srgbClr val="C00000"/>
                </a:solidFill>
              </a:rPr>
              <a:t/>
            </a:r>
            <a:br>
              <a:rPr lang="en-US" altLang="en-US" b="1" dirty="0" smtClean="0">
                <a:solidFill>
                  <a:srgbClr val="C00000"/>
                </a:solidFill>
              </a:rPr>
            </a:br>
            <a:r>
              <a:rPr lang="en-US" altLang="en-US" b="1" dirty="0" smtClean="0">
                <a:solidFill>
                  <a:srgbClr val="C00000"/>
                </a:solidFill>
              </a:rPr>
              <a:t/>
            </a:r>
            <a:br>
              <a:rPr lang="en-US" altLang="en-US" b="1" dirty="0" smtClean="0">
                <a:solidFill>
                  <a:srgbClr val="C00000"/>
                </a:solidFill>
              </a:rPr>
            </a:br>
            <a:r>
              <a:rPr lang="en-US" altLang="en-US" b="1" dirty="0" smtClean="0">
                <a:solidFill>
                  <a:srgbClr val="C00000"/>
                </a:solidFill>
              </a:rPr>
              <a:t/>
            </a:r>
            <a:br>
              <a:rPr lang="en-US" altLang="en-US" b="1" dirty="0" smtClean="0">
                <a:solidFill>
                  <a:srgbClr val="C00000"/>
                </a:solidFill>
              </a:rPr>
            </a:br>
            <a:r>
              <a:rPr lang="en-US" altLang="en-US" b="1" dirty="0" smtClean="0">
                <a:solidFill>
                  <a:srgbClr val="C00000"/>
                </a:solidFill>
              </a:rPr>
              <a:t/>
            </a:r>
            <a:br>
              <a:rPr lang="en-US" altLang="en-US" b="1" dirty="0" smtClean="0">
                <a:solidFill>
                  <a:srgbClr val="C00000"/>
                </a:solidFill>
              </a:rPr>
            </a:br>
            <a:r>
              <a:rPr lang="en-US" altLang="en-US" b="1" dirty="0" smtClean="0">
                <a:solidFill>
                  <a:srgbClr val="C00000"/>
                </a:solidFill>
              </a:rPr>
              <a:t>Objective </a:t>
            </a:r>
            <a:r>
              <a:rPr lang="en-US" altLang="en-US" b="1" dirty="0" smtClean="0">
                <a:solidFill>
                  <a:srgbClr val="C00000"/>
                </a:solidFill>
              </a:rPr>
              <a:t>of Data Acquisition System</a:t>
            </a:r>
            <a:r>
              <a:rPr lang="en-US" altLang="en-US" b="0" dirty="0" smtClean="0">
                <a:solidFill>
                  <a:srgbClr val="663300"/>
                </a:solidFill>
              </a:rPr>
              <a:t/>
            </a:r>
            <a:br>
              <a:rPr lang="en-US" altLang="en-US" b="0" dirty="0" smtClean="0">
                <a:solidFill>
                  <a:srgbClr val="663300"/>
                </a:solidFill>
              </a:rPr>
            </a:br>
            <a:endParaRPr lang="en-US" altLang="en-US" dirty="0" smtClean="0">
              <a:solidFill>
                <a:srgbClr val="663300"/>
              </a:solidFill>
            </a:endParaRPr>
          </a:p>
        </p:txBody>
      </p:sp>
      <p:sp>
        <p:nvSpPr>
          <p:cNvPr id="21507" name="Content Placeholder 2"/>
          <p:cNvSpPr>
            <a:spLocks noGrp="1"/>
          </p:cNvSpPr>
          <p:nvPr>
            <p:ph idx="1"/>
          </p:nvPr>
        </p:nvSpPr>
        <p:spPr>
          <a:xfrm>
            <a:off x="228600" y="990600"/>
            <a:ext cx="8534400" cy="5486400"/>
          </a:xfrm>
        </p:spPr>
        <p:txBody>
          <a:bodyPr>
            <a:normAutofit/>
          </a:bodyPr>
          <a:lstStyle/>
          <a:p>
            <a:pPr marL="0" indent="0" eaLnBrk="1" hangingPunct="1">
              <a:buFontTx/>
              <a:buNone/>
            </a:pPr>
            <a:r>
              <a:rPr lang="en-US" altLang="en-US" sz="2000" dirty="0" smtClean="0">
                <a:latin typeface="Century Gothic" pitchFamily="34" charset="0"/>
              </a:rPr>
              <a:t>● </a:t>
            </a:r>
            <a:r>
              <a:rPr lang="en-US" altLang="en-US" sz="2000" b="0" dirty="0" smtClean="0"/>
              <a:t>The data acquisition system must acquire the necessary data at correct speed &amp; at the correct time.</a:t>
            </a:r>
          </a:p>
          <a:p>
            <a:pPr marL="0" indent="0" eaLnBrk="1" hangingPunct="1">
              <a:buFontTx/>
              <a:buNone/>
            </a:pPr>
            <a:endParaRPr lang="en-US" altLang="en-US" sz="2000" b="0" dirty="0" smtClean="0"/>
          </a:p>
          <a:p>
            <a:pPr marL="0" indent="0" eaLnBrk="1" hangingPunct="1">
              <a:buFontTx/>
              <a:buNone/>
            </a:pPr>
            <a:r>
              <a:rPr lang="en-US" altLang="en-US" sz="2000" dirty="0" smtClean="0">
                <a:latin typeface="Century Gothic" pitchFamily="34" charset="0"/>
              </a:rPr>
              <a:t>● </a:t>
            </a:r>
            <a:r>
              <a:rPr lang="en-US" altLang="en-US" sz="2000" b="0" dirty="0" smtClean="0"/>
              <a:t>It must use all the data efficiently to inform the operator about the state of the plant.</a:t>
            </a:r>
          </a:p>
          <a:p>
            <a:pPr marL="0" indent="0" eaLnBrk="1" hangingPunct="1">
              <a:buFontTx/>
              <a:buNone/>
            </a:pPr>
            <a:endParaRPr lang="en-US" altLang="en-US" sz="2000" b="0" dirty="0" smtClean="0"/>
          </a:p>
          <a:p>
            <a:pPr marL="0" indent="0" eaLnBrk="1" hangingPunct="1">
              <a:buFontTx/>
              <a:buNone/>
            </a:pPr>
            <a:r>
              <a:rPr lang="en-US" altLang="en-US" sz="2000" dirty="0" smtClean="0">
                <a:latin typeface="Century Gothic" pitchFamily="34" charset="0"/>
              </a:rPr>
              <a:t>● </a:t>
            </a:r>
            <a:r>
              <a:rPr lang="en-US" altLang="en-US" sz="2000" b="0" dirty="0" smtClean="0"/>
              <a:t>It must monitor the operation of complete plant .</a:t>
            </a:r>
          </a:p>
          <a:p>
            <a:pPr marL="0" indent="0" eaLnBrk="1" hangingPunct="1">
              <a:buFontTx/>
              <a:buNone/>
            </a:pPr>
            <a:endParaRPr lang="en-US" altLang="en-US" sz="2000" b="0" dirty="0" smtClean="0"/>
          </a:p>
          <a:p>
            <a:pPr marL="0" indent="0" eaLnBrk="1" hangingPunct="1">
              <a:buFontTx/>
              <a:buNone/>
            </a:pPr>
            <a:r>
              <a:rPr lang="en-US" altLang="en-US" sz="2000" dirty="0" smtClean="0">
                <a:latin typeface="Century Gothic" pitchFamily="34" charset="0"/>
              </a:rPr>
              <a:t>● </a:t>
            </a:r>
            <a:r>
              <a:rPr lang="en-US" altLang="en-US" sz="2000" b="0" dirty="0" smtClean="0"/>
              <a:t>It must provide effective human communication system which helps in identifying the problem areas.</a:t>
            </a:r>
          </a:p>
          <a:p>
            <a:pPr marL="0" indent="0" eaLnBrk="1" hangingPunct="1">
              <a:buFontTx/>
              <a:buNone/>
            </a:pPr>
            <a:endParaRPr lang="en-US" altLang="en-US" sz="2000" b="0" dirty="0" smtClean="0"/>
          </a:p>
          <a:p>
            <a:pPr marL="0" indent="0" eaLnBrk="1" hangingPunct="1">
              <a:buFontTx/>
              <a:buNone/>
            </a:pPr>
            <a:r>
              <a:rPr lang="en-US" altLang="en-US" sz="2000" dirty="0" smtClean="0">
                <a:latin typeface="Century Gothic" pitchFamily="34" charset="0"/>
              </a:rPr>
              <a:t>● </a:t>
            </a:r>
            <a:r>
              <a:rPr lang="en-US" altLang="en-US" sz="2000" b="0" dirty="0" smtClean="0"/>
              <a:t>It must be able to </a:t>
            </a:r>
            <a:r>
              <a:rPr lang="en-US" altLang="en-US" sz="2000" b="0" dirty="0" smtClean="0"/>
              <a:t>collect &amp; </a:t>
            </a:r>
            <a:r>
              <a:rPr lang="en-US" altLang="en-US" sz="2000" b="0" dirty="0" smtClean="0"/>
              <a:t>store data properly for diagnosis.</a:t>
            </a:r>
          </a:p>
          <a:p>
            <a:pPr marL="0" indent="0" eaLnBrk="1" hangingPunct="1">
              <a:buFontTx/>
              <a:buNone/>
            </a:pPr>
            <a:endParaRPr lang="en-US" altLang="en-US" sz="2000" b="0"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7"/>
          <p:cNvSpPr>
            <a:spLocks noGrp="1" noChangeArrowheads="1"/>
          </p:cNvSpPr>
          <p:nvPr>
            <p:ph type="title"/>
          </p:nvPr>
        </p:nvSpPr>
        <p:spPr>
          <a:xfrm>
            <a:off x="533400" y="762000"/>
            <a:ext cx="7772400" cy="457200"/>
          </a:xfrm>
        </p:spPr>
        <p:txBody>
          <a:bodyPr>
            <a:normAutofit fontScale="90000"/>
          </a:bodyPr>
          <a:lstStyle/>
          <a:p>
            <a:pPr eaLnBrk="1" hangingPunct="1"/>
            <a:r>
              <a:rPr lang="en-US" altLang="en-US" b="1" dirty="0" smtClean="0">
                <a:solidFill>
                  <a:srgbClr val="C00000"/>
                </a:solidFill>
              </a:rPr>
              <a:t>Data Acquisition </a:t>
            </a:r>
            <a:r>
              <a:rPr lang="en-US" altLang="en-US" b="1" dirty="0" smtClean="0">
                <a:solidFill>
                  <a:srgbClr val="C00000"/>
                </a:solidFill>
              </a:rPr>
              <a:t>System</a:t>
            </a:r>
            <a:br>
              <a:rPr lang="en-US" altLang="en-US" b="1" dirty="0" smtClean="0">
                <a:solidFill>
                  <a:srgbClr val="C00000"/>
                </a:solidFill>
              </a:rPr>
            </a:br>
            <a:r>
              <a:rPr lang="en-US" altLang="en-US" b="1" dirty="0" smtClean="0">
                <a:solidFill>
                  <a:srgbClr val="C00000"/>
                </a:solidFill>
              </a:rPr>
              <a:t>Block </a:t>
            </a:r>
            <a:r>
              <a:rPr lang="en-US" altLang="en-US" b="1" dirty="0" smtClean="0">
                <a:solidFill>
                  <a:srgbClr val="C00000"/>
                </a:solidFill>
              </a:rPr>
              <a:t>Diagram</a:t>
            </a:r>
          </a:p>
        </p:txBody>
      </p:sp>
      <p:pic>
        <p:nvPicPr>
          <p:cNvPr id="22532" name="Picture 8"/>
          <p:cNvPicPr>
            <a:picLocks noChangeAspect="1" noChangeArrowheads="1"/>
          </p:cNvPicPr>
          <p:nvPr>
            <p:ph idx="1"/>
          </p:nvPr>
        </p:nvPicPr>
        <p:blipFill>
          <a:blip r:embed="rId3"/>
          <a:srcRect/>
          <a:stretch>
            <a:fillRect/>
          </a:stretch>
        </p:blipFill>
        <p:spPr>
          <a:xfrm>
            <a:off x="228599" y="1600200"/>
            <a:ext cx="8534401" cy="4030663"/>
          </a:xfrm>
          <a:noFill/>
        </p:spPr>
      </p:pic>
    </p:spTree>
  </p:cSld>
  <p:clrMapOvr>
    <a:masterClrMapping/>
  </p:clrMapOvr>
  <p:transition advTm="19615"/>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44463" y="0"/>
            <a:ext cx="8550275" cy="457200"/>
          </a:xfrm>
        </p:spPr>
        <p:txBody>
          <a:bodyPr>
            <a:normAutofit fontScale="90000"/>
          </a:bodyPr>
          <a:lstStyle/>
          <a:p>
            <a:pPr eaLnBrk="1" hangingPunct="1"/>
            <a:r>
              <a:rPr lang="en-US" altLang="en-US" b="1" dirty="0" smtClean="0">
                <a:solidFill>
                  <a:srgbClr val="C00000"/>
                </a:solidFill>
              </a:rPr>
              <a:t>Flow  Of  Information DAS</a:t>
            </a:r>
          </a:p>
        </p:txBody>
      </p:sp>
      <p:sp>
        <p:nvSpPr>
          <p:cNvPr id="3" name="Content Placeholder 2"/>
          <p:cNvSpPr>
            <a:spLocks noGrp="1"/>
          </p:cNvSpPr>
          <p:nvPr>
            <p:ph idx="1"/>
          </p:nvPr>
        </p:nvSpPr>
        <p:spPr>
          <a:xfrm>
            <a:off x="266700" y="569913"/>
            <a:ext cx="8610600" cy="6364287"/>
          </a:xfrm>
        </p:spPr>
        <p:txBody>
          <a:bodyPr>
            <a:normAutofit lnSpcReduction="10000"/>
          </a:bodyPr>
          <a:lstStyle/>
          <a:p>
            <a:pPr marL="0" indent="0" algn="just" eaLnBrk="1" hangingPunct="1">
              <a:buFontTx/>
              <a:buNone/>
              <a:defRPr/>
            </a:pPr>
            <a:r>
              <a:rPr lang="en-US" sz="2000" b="0" dirty="0" smtClean="0"/>
              <a:t>1. The input transducers measure some property of the environment. </a:t>
            </a:r>
          </a:p>
          <a:p>
            <a:pPr algn="just" eaLnBrk="1" hangingPunct="1">
              <a:defRPr/>
            </a:pPr>
            <a:endParaRPr lang="en-US" sz="2000" b="0" dirty="0" smtClean="0"/>
          </a:p>
          <a:p>
            <a:pPr marL="0" indent="0" algn="just" eaLnBrk="1" hangingPunct="1">
              <a:buFontTx/>
              <a:buNone/>
              <a:defRPr/>
            </a:pPr>
            <a:r>
              <a:rPr lang="en-US" sz="2000" b="0" dirty="0" smtClean="0"/>
              <a:t>2. The output from the transducers is conditioned (amplified, filtered..) </a:t>
            </a:r>
          </a:p>
          <a:p>
            <a:pPr algn="just" eaLnBrk="1" hangingPunct="1">
              <a:defRPr/>
            </a:pPr>
            <a:endParaRPr lang="en-US" sz="2000" b="0" dirty="0" smtClean="0"/>
          </a:p>
          <a:p>
            <a:pPr marL="0" indent="0" algn="just" eaLnBrk="1" hangingPunct="1">
              <a:buFontTx/>
              <a:buNone/>
              <a:defRPr/>
            </a:pPr>
            <a:r>
              <a:rPr lang="en-US" sz="2000" b="0" dirty="0" smtClean="0"/>
              <a:t>3. The conditioned analog signal is digitized using an analog-to-digital  converter (ADC). </a:t>
            </a:r>
          </a:p>
          <a:p>
            <a:pPr algn="just" eaLnBrk="1" hangingPunct="1">
              <a:defRPr/>
            </a:pPr>
            <a:endParaRPr lang="en-US" sz="2000" b="0" dirty="0" smtClean="0"/>
          </a:p>
          <a:p>
            <a:pPr marL="0" indent="0" algn="just" eaLnBrk="1" hangingPunct="1">
              <a:buFontTx/>
              <a:buNone/>
              <a:defRPr/>
            </a:pPr>
            <a:r>
              <a:rPr lang="en-US" sz="2000" b="0" dirty="0" smtClean="0"/>
              <a:t>4. The digital information is acquired, processed and recorded by the computer.</a:t>
            </a:r>
          </a:p>
          <a:p>
            <a:pPr algn="just" eaLnBrk="1" hangingPunct="1">
              <a:defRPr/>
            </a:pPr>
            <a:endParaRPr lang="en-US" sz="2000" b="0" dirty="0" smtClean="0"/>
          </a:p>
          <a:p>
            <a:pPr marL="0" indent="0" algn="just" eaLnBrk="1" hangingPunct="1">
              <a:buFontTx/>
              <a:buNone/>
              <a:defRPr/>
            </a:pPr>
            <a:r>
              <a:rPr lang="en-US" sz="2000" b="0" dirty="0" smtClean="0"/>
              <a:t> 5. The computer may then modify the environment by outputting control signals. The digital control signals are converted to analog signals using a digital-to-analog converter (DAC). </a:t>
            </a:r>
          </a:p>
          <a:p>
            <a:pPr algn="just" eaLnBrk="1" hangingPunct="1">
              <a:defRPr/>
            </a:pPr>
            <a:endParaRPr lang="en-US" sz="2000" b="0" dirty="0" smtClean="0"/>
          </a:p>
          <a:p>
            <a:pPr marL="0" indent="0" algn="just" eaLnBrk="1" hangingPunct="1">
              <a:buFontTx/>
              <a:buNone/>
              <a:defRPr/>
            </a:pPr>
            <a:r>
              <a:rPr lang="en-US" sz="2000" b="0" dirty="0" smtClean="0"/>
              <a:t>6. The analog signals are conditioned (e.g. amplified and filtered) appropriately for an output transducer.</a:t>
            </a:r>
          </a:p>
          <a:p>
            <a:pPr algn="just" eaLnBrk="1" hangingPunct="1">
              <a:defRPr/>
            </a:pPr>
            <a:endParaRPr lang="en-US" sz="2000" b="0" dirty="0" smtClean="0"/>
          </a:p>
          <a:p>
            <a:pPr marL="0" indent="0" algn="just" eaLnBrk="1" hangingPunct="1">
              <a:buFontTx/>
              <a:buNone/>
              <a:defRPr/>
            </a:pPr>
            <a:r>
              <a:rPr lang="en-US" sz="2000" b="0" dirty="0" smtClean="0"/>
              <a:t> 7. The output transducer interacts with the environment</a:t>
            </a:r>
            <a:r>
              <a:rPr lang="en-US" dirty="0" smtClean="0"/>
              <a: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1"/>
          <p:cNvSpPr>
            <a:spLocks noGrp="1" noChangeArrowheads="1"/>
          </p:cNvSpPr>
          <p:nvPr>
            <p:ph type="title"/>
          </p:nvPr>
        </p:nvSpPr>
        <p:spPr>
          <a:xfrm>
            <a:off x="685800" y="236538"/>
            <a:ext cx="7772400" cy="457200"/>
          </a:xfrm>
        </p:spPr>
        <p:txBody>
          <a:bodyPr/>
          <a:lstStyle/>
          <a:p>
            <a:pPr eaLnBrk="1" hangingPunct="1"/>
            <a:r>
              <a:rPr lang="en-US" altLang="en-US" sz="2400" b="1" dirty="0" smtClean="0">
                <a:solidFill>
                  <a:srgbClr val="C00000"/>
                </a:solidFill>
              </a:rPr>
              <a:t>Transducers</a:t>
            </a:r>
          </a:p>
        </p:txBody>
      </p:sp>
      <p:sp>
        <p:nvSpPr>
          <p:cNvPr id="8204" name="Rectangle 12"/>
          <p:cNvSpPr>
            <a:spLocks noGrp="1" noChangeArrowheads="1"/>
          </p:cNvSpPr>
          <p:nvPr>
            <p:ph type="body" sz="half" idx="1"/>
          </p:nvPr>
        </p:nvSpPr>
        <p:spPr>
          <a:xfrm>
            <a:off x="152400" y="914400"/>
            <a:ext cx="8686800" cy="5029200"/>
          </a:xfrm>
        </p:spPr>
        <p:txBody>
          <a:bodyPr/>
          <a:lstStyle/>
          <a:p>
            <a:pPr eaLnBrk="1" hangingPunct="1">
              <a:buFontTx/>
              <a:buNone/>
              <a:defRPr/>
            </a:pPr>
            <a:r>
              <a:rPr lang="en-US" altLang="en-US" sz="2000" dirty="0" smtClean="0">
                <a:latin typeface="Century Gothic" panose="020B0502020202020204" pitchFamily="34" charset="0"/>
              </a:rPr>
              <a:t>●</a:t>
            </a:r>
            <a:r>
              <a:rPr lang="en-US" altLang="en-US" sz="2000" b="0" dirty="0" smtClean="0"/>
              <a:t>Transducer is used to convert the physical quantity into an electrical signal.</a:t>
            </a:r>
          </a:p>
          <a:p>
            <a:pPr eaLnBrk="1" hangingPunct="1">
              <a:buFontTx/>
              <a:buNone/>
              <a:defRPr/>
            </a:pPr>
            <a:endParaRPr lang="en-US" altLang="en-US" sz="2000" b="0" dirty="0" smtClean="0"/>
          </a:p>
          <a:p>
            <a:pPr eaLnBrk="1" hangingPunct="1">
              <a:buFontTx/>
              <a:buNone/>
              <a:defRPr/>
            </a:pPr>
            <a:r>
              <a:rPr lang="en-US" altLang="en-US" sz="2000" b="0" dirty="0" smtClean="0"/>
              <a:t>Examples:</a:t>
            </a:r>
          </a:p>
          <a:p>
            <a:pPr eaLnBrk="1" hangingPunct="1">
              <a:buFontTx/>
              <a:buNone/>
              <a:defRPr/>
            </a:pPr>
            <a:endParaRPr lang="en-US" altLang="en-US" sz="2000" b="0" dirty="0" smtClean="0"/>
          </a:p>
          <a:p>
            <a:pPr marL="0" indent="0" eaLnBrk="1" hangingPunct="1">
              <a:buFontTx/>
              <a:buNone/>
              <a:defRPr/>
            </a:pPr>
            <a:r>
              <a:rPr lang="en-US" altLang="en-US" sz="2000" dirty="0" smtClean="0">
                <a:latin typeface="Century Gothic" panose="020B0502020202020204" pitchFamily="34" charset="0"/>
              </a:rPr>
              <a:t>● </a:t>
            </a:r>
            <a:r>
              <a:rPr lang="en-US" altLang="en-US" sz="2000" b="0" dirty="0" smtClean="0"/>
              <a:t>Strain gauge </a:t>
            </a:r>
          </a:p>
          <a:p>
            <a:pPr marL="0" indent="0" eaLnBrk="1" hangingPunct="1">
              <a:buFontTx/>
              <a:buNone/>
              <a:defRPr/>
            </a:pPr>
            <a:r>
              <a:rPr lang="en-US" altLang="en-US" sz="2000" dirty="0" smtClean="0">
                <a:latin typeface="Century Gothic" panose="020B0502020202020204" pitchFamily="34" charset="0"/>
              </a:rPr>
              <a:t>● </a:t>
            </a:r>
            <a:r>
              <a:rPr lang="en-US" altLang="en-US" sz="2000" b="0" dirty="0" smtClean="0"/>
              <a:t>Thermocouple</a:t>
            </a:r>
          </a:p>
          <a:p>
            <a:pPr marL="0" indent="0" eaLnBrk="1" hangingPunct="1">
              <a:buFontTx/>
              <a:buNone/>
              <a:defRPr/>
            </a:pPr>
            <a:r>
              <a:rPr lang="en-US" altLang="en-US" sz="2000" dirty="0" smtClean="0">
                <a:latin typeface="Century Gothic" panose="020B0502020202020204" pitchFamily="34" charset="0"/>
              </a:rPr>
              <a:t>● </a:t>
            </a:r>
            <a:r>
              <a:rPr lang="en-US" altLang="en-US" sz="2000" b="0" dirty="0" smtClean="0"/>
              <a:t>Piezoelectric device</a:t>
            </a:r>
          </a:p>
          <a:p>
            <a:pPr marL="0" indent="0" eaLnBrk="1" hangingPunct="1">
              <a:buFontTx/>
              <a:buNone/>
              <a:defRPr/>
            </a:pPr>
            <a:endParaRPr lang="en-US" altLang="en-US" sz="2000" b="0" dirty="0" smtClean="0"/>
          </a:p>
          <a:p>
            <a:pPr marL="0" indent="0" eaLnBrk="1" hangingPunct="1">
              <a:buFontTx/>
              <a:buNone/>
              <a:defRPr/>
            </a:pPr>
            <a:r>
              <a:rPr lang="en-US" altLang="en-US" sz="2000" b="0" dirty="0" smtClean="0"/>
              <a:t>● The transducer generate a voltage proportional to physical quantity being measured.</a:t>
            </a:r>
          </a:p>
          <a:p>
            <a:pPr marL="0" indent="0" eaLnBrk="1" hangingPunct="1">
              <a:buFontTx/>
              <a:buNone/>
              <a:defRPr/>
            </a:pPr>
            <a:r>
              <a:rPr lang="en-US" altLang="en-US" sz="2000" b="0" dirty="0" smtClean="0"/>
              <a:t> </a:t>
            </a:r>
          </a:p>
          <a:p>
            <a:pPr marL="0" indent="0" eaLnBrk="1" hangingPunct="1">
              <a:buFontTx/>
              <a:buNone/>
              <a:defRPr/>
            </a:pPr>
            <a:r>
              <a:rPr lang="en-US" altLang="en-US" sz="2000" b="0" dirty="0" smtClean="0"/>
              <a:t>● This voltage is applied to data acquisition system as a input.</a:t>
            </a:r>
          </a:p>
        </p:txBody>
      </p:sp>
      <p:sp>
        <p:nvSpPr>
          <p:cNvPr id="3" name="Slide Number Placeholder 2"/>
          <p:cNvSpPr>
            <a:spLocks noGrp="1"/>
          </p:cNvSpPr>
          <p:nvPr>
            <p:ph type="sldNum"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P. </a:t>
            </a:r>
            <a:fld id="{E90A34A7-7A7C-4E73-A1F7-C3DADD9450B4}" type="slidenum">
              <a:rPr lang="en-US" altLang="en-US"/>
              <a:pPr/>
              <a:t>44</a:t>
            </a:fld>
            <a:endParaRPr lang="en-US" altLang="en-US"/>
          </a:p>
        </p:txBody>
      </p:sp>
      <p:pic>
        <p:nvPicPr>
          <p:cNvPr id="26629" name="Picture 4"/>
          <p:cNvPicPr>
            <a:picLocks noChangeAspect="1"/>
          </p:cNvPicPr>
          <p:nvPr/>
        </p:nvPicPr>
        <p:blipFill>
          <a:blip r:embed="rId3"/>
          <a:srcRect/>
          <a:stretch>
            <a:fillRect/>
          </a:stretch>
        </p:blipFill>
        <p:spPr bwMode="auto">
          <a:xfrm>
            <a:off x="3657600" y="1752600"/>
            <a:ext cx="4924425" cy="1962150"/>
          </a:xfrm>
          <a:prstGeom prst="rect">
            <a:avLst/>
          </a:prstGeom>
          <a:noFill/>
          <a:ln w="9525">
            <a:noFill/>
            <a:miter lim="800000"/>
            <a:headEnd/>
            <a:tailEnd/>
          </a:ln>
        </p:spPr>
      </p:pic>
    </p:spTree>
  </p:cSld>
  <p:clrMapOvr>
    <a:masterClrMapping/>
  </p:clrMapOvr>
  <p:transition advTm="23207"/>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4"/>
          <p:cNvSpPr>
            <a:spLocks noGrp="1" noChangeArrowheads="1"/>
          </p:cNvSpPr>
          <p:nvPr>
            <p:ph type="title"/>
          </p:nvPr>
        </p:nvSpPr>
        <p:spPr>
          <a:xfrm>
            <a:off x="688975" y="304800"/>
            <a:ext cx="7772400" cy="457200"/>
          </a:xfrm>
        </p:spPr>
        <p:txBody>
          <a:bodyPr/>
          <a:lstStyle/>
          <a:p>
            <a:pPr eaLnBrk="1" hangingPunct="1"/>
            <a:r>
              <a:rPr lang="en-US" altLang="en-US" sz="2400" b="1" dirty="0" smtClean="0">
                <a:solidFill>
                  <a:srgbClr val="C00000"/>
                </a:solidFill>
              </a:rPr>
              <a:t>Signal Conditioning</a:t>
            </a:r>
          </a:p>
        </p:txBody>
      </p:sp>
      <p:sp>
        <p:nvSpPr>
          <p:cNvPr id="28675" name="Rectangle 15"/>
          <p:cNvSpPr>
            <a:spLocks noGrp="1" noChangeArrowheads="1"/>
          </p:cNvSpPr>
          <p:nvPr>
            <p:ph type="body" idx="1"/>
          </p:nvPr>
        </p:nvSpPr>
        <p:spPr>
          <a:xfrm>
            <a:off x="381000" y="990600"/>
            <a:ext cx="8382000" cy="5638800"/>
          </a:xfrm>
        </p:spPr>
        <p:txBody>
          <a:bodyPr/>
          <a:lstStyle/>
          <a:p>
            <a:pPr eaLnBrk="1" hangingPunct="1">
              <a:buFontTx/>
              <a:buNone/>
            </a:pPr>
            <a:r>
              <a:rPr lang="en-US" altLang="en-US" sz="2000" b="0" dirty="0" smtClean="0"/>
              <a:t>● The output of transducer is a representation of physical signal, which we have to measure.</a:t>
            </a:r>
          </a:p>
          <a:p>
            <a:pPr eaLnBrk="1" hangingPunct="1">
              <a:buFontTx/>
              <a:buNone/>
            </a:pPr>
            <a:endParaRPr lang="en-US" altLang="en-US" sz="2000" b="0" dirty="0" smtClean="0"/>
          </a:p>
          <a:p>
            <a:pPr eaLnBrk="1" hangingPunct="1">
              <a:buFontTx/>
              <a:buNone/>
            </a:pPr>
            <a:r>
              <a:rPr lang="en-US" altLang="en-US" sz="2000" b="0" dirty="0" smtClean="0"/>
              <a:t>● This signal has to be modified before it becomes usable &amp; satisfactory to drive the signal presentation stage.</a:t>
            </a:r>
          </a:p>
          <a:p>
            <a:pPr eaLnBrk="1" hangingPunct="1">
              <a:buFontTx/>
              <a:buNone/>
            </a:pPr>
            <a:endParaRPr lang="en-US" altLang="en-US" sz="2000" b="0" dirty="0" smtClean="0"/>
          </a:p>
          <a:p>
            <a:pPr eaLnBrk="1" hangingPunct="1">
              <a:buFontTx/>
              <a:buNone/>
            </a:pPr>
            <a:r>
              <a:rPr lang="en-US" altLang="en-US" sz="2000" b="0" dirty="0" smtClean="0"/>
              <a:t>●The proper representation of analog or digital signal obtained from the signal conditioning stage.</a:t>
            </a:r>
          </a:p>
          <a:p>
            <a:pPr eaLnBrk="1" hangingPunct="1">
              <a:buFontTx/>
              <a:buNone/>
            </a:pPr>
            <a:endParaRPr lang="en-US" altLang="en-US" sz="2000" b="0" dirty="0" smtClean="0"/>
          </a:p>
          <a:p>
            <a:pPr eaLnBrk="1" hangingPunct="1">
              <a:buFontTx/>
              <a:buNone/>
            </a:pPr>
            <a:r>
              <a:rPr lang="en-US" altLang="en-US" sz="2000" b="0" dirty="0" smtClean="0"/>
              <a:t>● The conditioning equipment required for process like </a:t>
            </a:r>
          </a:p>
          <a:p>
            <a:pPr marL="457200" lvl="1" indent="0" eaLnBrk="1" hangingPunct="1">
              <a:buFontTx/>
              <a:buNone/>
            </a:pPr>
            <a:r>
              <a:rPr lang="en-US" altLang="en-US" sz="2000" b="0" dirty="0" smtClean="0"/>
              <a:t>● Amplification</a:t>
            </a:r>
          </a:p>
          <a:p>
            <a:pPr marL="457200" lvl="1" indent="0" eaLnBrk="1" hangingPunct="1">
              <a:buFontTx/>
              <a:buNone/>
            </a:pPr>
            <a:r>
              <a:rPr lang="en-US" altLang="en-US" sz="2000" b="0" dirty="0" smtClean="0"/>
              <a:t>● Attenuation</a:t>
            </a:r>
          </a:p>
          <a:p>
            <a:pPr marL="457200" lvl="1" indent="0" eaLnBrk="1" hangingPunct="1">
              <a:buFontTx/>
              <a:buNone/>
            </a:pPr>
            <a:r>
              <a:rPr lang="en-US" altLang="en-US" sz="2000" b="0" dirty="0" smtClean="0"/>
              <a:t>● Integration</a:t>
            </a:r>
          </a:p>
          <a:p>
            <a:pPr marL="457200" lvl="1" indent="0" eaLnBrk="1" hangingPunct="1">
              <a:buFontTx/>
              <a:buNone/>
            </a:pPr>
            <a:r>
              <a:rPr lang="en-US" altLang="en-US" sz="2000" b="0" dirty="0" smtClean="0"/>
              <a:t>● Differentiation</a:t>
            </a:r>
          </a:p>
          <a:p>
            <a:pPr marL="457200" lvl="1" indent="0" eaLnBrk="1" hangingPunct="1">
              <a:buFontTx/>
              <a:buNone/>
            </a:pPr>
            <a:r>
              <a:rPr lang="en-US" altLang="en-US" sz="2000" dirty="0" smtClean="0"/>
              <a:t>● </a:t>
            </a:r>
            <a:r>
              <a:rPr lang="en-US" altLang="en-US" sz="2000" b="0" dirty="0" smtClean="0"/>
              <a:t>Subtraction</a:t>
            </a:r>
          </a:p>
        </p:txBody>
      </p:sp>
      <p:pic>
        <p:nvPicPr>
          <p:cNvPr id="28677" name="Picture 6"/>
          <p:cNvPicPr>
            <a:picLocks noChangeAspect="1"/>
          </p:cNvPicPr>
          <p:nvPr/>
        </p:nvPicPr>
        <p:blipFill>
          <a:blip r:embed="rId3"/>
          <a:srcRect/>
          <a:stretch>
            <a:fillRect/>
          </a:stretch>
        </p:blipFill>
        <p:spPr bwMode="auto">
          <a:xfrm>
            <a:off x="3886200" y="4552950"/>
            <a:ext cx="4360863" cy="1847850"/>
          </a:xfrm>
          <a:prstGeom prst="rect">
            <a:avLst/>
          </a:prstGeom>
          <a:noFill/>
          <a:ln w="9525">
            <a:noFill/>
            <a:miter lim="800000"/>
            <a:headEnd/>
            <a:tailEnd/>
          </a:ln>
        </p:spPr>
      </p:pic>
    </p:spTree>
  </p:cSld>
  <p:clrMapOvr>
    <a:masterClrMapping/>
  </p:clrMapOvr>
  <p:transition advTm="34482"/>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0" y="304800"/>
            <a:ext cx="7772400" cy="457200"/>
          </a:xfrm>
        </p:spPr>
        <p:txBody>
          <a:bodyPr/>
          <a:lstStyle/>
          <a:p>
            <a:pPr eaLnBrk="1" hangingPunct="1"/>
            <a:r>
              <a:rPr lang="en-US" altLang="en-US" sz="2400" b="1" dirty="0" smtClean="0">
                <a:solidFill>
                  <a:srgbClr val="C00000"/>
                </a:solidFill>
              </a:rPr>
              <a:t>Multiplexers</a:t>
            </a:r>
          </a:p>
        </p:txBody>
      </p:sp>
      <p:sp>
        <p:nvSpPr>
          <p:cNvPr id="3" name="Content Placeholder 2"/>
          <p:cNvSpPr>
            <a:spLocks noGrp="1"/>
          </p:cNvSpPr>
          <p:nvPr>
            <p:ph idx="1"/>
          </p:nvPr>
        </p:nvSpPr>
        <p:spPr>
          <a:xfrm>
            <a:off x="304800" y="914400"/>
            <a:ext cx="8305800" cy="5257800"/>
          </a:xfrm>
        </p:spPr>
        <p:txBody>
          <a:bodyPr/>
          <a:lstStyle/>
          <a:p>
            <a:pPr marL="0" indent="0" eaLnBrk="1" hangingPunct="1">
              <a:buFontTx/>
              <a:buNone/>
              <a:defRPr/>
            </a:pPr>
            <a:r>
              <a:rPr lang="en-US" altLang="en-US" sz="2000" b="0" dirty="0" smtClean="0"/>
              <a:t>● </a:t>
            </a:r>
            <a:r>
              <a:rPr lang="en-US" sz="2000" b="0" dirty="0" smtClean="0"/>
              <a:t>It allows a single channel to share it with more than one input quantity. It accept multiple analog input.</a:t>
            </a:r>
          </a:p>
          <a:p>
            <a:pPr eaLnBrk="1" hangingPunct="1">
              <a:defRPr/>
            </a:pPr>
            <a:endParaRPr lang="en-US" sz="2000" b="0" dirty="0" smtClean="0"/>
          </a:p>
          <a:p>
            <a:pPr marL="0" indent="0" eaLnBrk="1" hangingPunct="1">
              <a:buFontTx/>
              <a:buNone/>
              <a:defRPr/>
            </a:pPr>
            <a:r>
              <a:rPr lang="en-US" altLang="en-US" sz="2000" b="0" dirty="0" smtClean="0"/>
              <a:t>● </a:t>
            </a:r>
            <a:r>
              <a:rPr lang="en-US" sz="2000" b="0" dirty="0" smtClean="0"/>
              <a:t>With the help of multiplexer we can transmit more than one quantity using same channel.</a:t>
            </a:r>
          </a:p>
          <a:p>
            <a:pPr eaLnBrk="1" hangingPunct="1">
              <a:defRPr/>
            </a:pPr>
            <a:endParaRPr lang="en-US" sz="2000" b="0" dirty="0" smtClean="0"/>
          </a:p>
          <a:p>
            <a:pPr marL="0" indent="0" eaLnBrk="1" hangingPunct="1">
              <a:buFontTx/>
              <a:buNone/>
              <a:defRPr/>
            </a:pPr>
            <a:r>
              <a:rPr lang="en-US" altLang="en-US" sz="2000" b="0" dirty="0" smtClean="0"/>
              <a:t>● </a:t>
            </a:r>
            <a:r>
              <a:rPr lang="en-US" sz="2000" b="0" dirty="0" smtClean="0"/>
              <a:t>The multiplexers are mostly used when many quantities are to be transmitted.</a:t>
            </a:r>
          </a:p>
          <a:p>
            <a:pPr eaLnBrk="1" hangingPunct="1">
              <a:defRPr/>
            </a:pPr>
            <a:endParaRPr lang="en-US" sz="2000" b="0" dirty="0" smtClean="0"/>
          </a:p>
          <a:p>
            <a:pPr marL="0" indent="0" eaLnBrk="1" hangingPunct="1">
              <a:buFontTx/>
              <a:buNone/>
              <a:defRPr/>
            </a:pPr>
            <a:r>
              <a:rPr lang="en-US" altLang="en-US" sz="2000" b="0" dirty="0" smtClean="0"/>
              <a:t>● </a:t>
            </a:r>
            <a:r>
              <a:rPr lang="en-US" sz="2000" b="0" dirty="0" smtClean="0"/>
              <a:t>Also when the distance between the source &amp; distance is more multiplexers are used.</a:t>
            </a:r>
          </a:p>
          <a:p>
            <a:pPr eaLnBrk="1" hangingPunct="1">
              <a:defRPr/>
            </a:pPr>
            <a:endParaRPr lang="en-US" sz="2000" b="0" dirty="0" smtClean="0"/>
          </a:p>
          <a:p>
            <a:pPr marL="0" indent="0" eaLnBrk="1" hangingPunct="1">
              <a:buFontTx/>
              <a:buNone/>
              <a:defRPr/>
            </a:pPr>
            <a:r>
              <a:rPr lang="en-US" altLang="en-US" sz="2000" b="0" dirty="0" smtClean="0"/>
              <a:t>● </a:t>
            </a:r>
            <a:r>
              <a:rPr lang="en-US" sz="2000" b="0" dirty="0" smtClean="0"/>
              <a:t>Multiplexers reduce the cost of installation, maintenance &amp; periodic replacement of channels if those are used for separate i/p signal.</a:t>
            </a:r>
          </a:p>
          <a:p>
            <a:pPr eaLnBrk="1" hangingPunct="1">
              <a:defRPr/>
            </a:pPr>
            <a:endParaRPr lang="en-US" sz="2000" b="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descr="Rectangle: Click to edit Master text styles&#10;Second level&#10;Third level&#10;Fourth level&#10;Fifth level"/>
          <p:cNvSpPr>
            <a:spLocks noGrp="1" noChangeArrowheads="1"/>
          </p:cNvSpPr>
          <p:nvPr>
            <p:ph sz="quarter" idx="1"/>
          </p:nvPr>
        </p:nvSpPr>
        <p:spPr>
          <a:xfrm>
            <a:off x="304800" y="1905000"/>
            <a:ext cx="8305800" cy="1447800"/>
          </a:xfrm>
        </p:spPr>
        <p:txBody>
          <a:bodyPr/>
          <a:lstStyle/>
          <a:p>
            <a:pPr algn="just" eaLnBrk="1" hangingPunct="1">
              <a:lnSpc>
                <a:spcPct val="90000"/>
              </a:lnSpc>
              <a:buFont typeface="Wingdings" pitchFamily="2" charset="2"/>
              <a:buChar char="q"/>
            </a:pPr>
            <a:r>
              <a:rPr lang="en-US" dirty="0" smtClean="0">
                <a:latin typeface="Calisto MT" pitchFamily="18" charset="0"/>
              </a:rPr>
              <a:t>Analog to digital (A/D) conversion changes analog voltage or current</a:t>
            </a:r>
            <a:r>
              <a:rPr lang="nb-NO" dirty="0" smtClean="0">
                <a:latin typeface="Calisto MT" pitchFamily="18" charset="0"/>
              </a:rPr>
              <a:t> </a:t>
            </a:r>
            <a:r>
              <a:rPr lang="en-US" dirty="0" smtClean="0">
                <a:latin typeface="Calisto MT" pitchFamily="18" charset="0"/>
              </a:rPr>
              <a:t>levels into digital information. The conversion is necessary to enable</a:t>
            </a:r>
            <a:r>
              <a:rPr lang="nb-NO" dirty="0" smtClean="0">
                <a:latin typeface="Calisto MT" pitchFamily="18" charset="0"/>
              </a:rPr>
              <a:t> </a:t>
            </a:r>
            <a:r>
              <a:rPr lang="en-US" dirty="0" smtClean="0">
                <a:latin typeface="Calisto MT" pitchFamily="18" charset="0"/>
              </a:rPr>
              <a:t>the computer to process or store the signals.</a:t>
            </a:r>
          </a:p>
          <a:p>
            <a:pPr algn="just" eaLnBrk="1" hangingPunct="1">
              <a:lnSpc>
                <a:spcPct val="90000"/>
              </a:lnSpc>
              <a:buFont typeface="Wingdings" pitchFamily="2" charset="2"/>
              <a:buChar char="q"/>
            </a:pPr>
            <a:endParaRPr lang="en-US" dirty="0" smtClean="0">
              <a:latin typeface="Calisto MT" pitchFamily="18" charset="0"/>
            </a:endParaRPr>
          </a:p>
        </p:txBody>
      </p:sp>
      <p:pic>
        <p:nvPicPr>
          <p:cNvPr id="20484" name="Picture 4"/>
          <p:cNvPicPr>
            <a:picLocks noChangeAspect="1" noChangeArrowheads="1"/>
          </p:cNvPicPr>
          <p:nvPr/>
        </p:nvPicPr>
        <p:blipFill>
          <a:blip r:embed="rId2"/>
          <a:srcRect/>
          <a:stretch>
            <a:fillRect/>
          </a:stretch>
        </p:blipFill>
        <p:spPr bwMode="auto">
          <a:xfrm>
            <a:off x="2286000" y="3554413"/>
            <a:ext cx="4419600" cy="2236787"/>
          </a:xfrm>
          <a:prstGeom prst="rect">
            <a:avLst/>
          </a:prstGeom>
          <a:noFill/>
          <a:ln w="9525">
            <a:noFill/>
            <a:miter lim="800000"/>
            <a:headEnd/>
            <a:tailEnd/>
          </a:ln>
        </p:spPr>
      </p:pic>
      <p:sp>
        <p:nvSpPr>
          <p:cNvPr id="6" name="Rectangle 2"/>
          <p:cNvSpPr txBox="1">
            <a:spLocks noChangeArrowheads="1"/>
          </p:cNvSpPr>
          <p:nvPr/>
        </p:nvSpPr>
        <p:spPr>
          <a:xfrm>
            <a:off x="457200" y="425450"/>
            <a:ext cx="6629400" cy="1003300"/>
          </a:xfrm>
          <a:prstGeom prst="rect">
            <a:avLst/>
          </a:prstGeom>
        </p:spPr>
        <p:txBody>
          <a:bodyPr lIns="90488" tIns="44450" rIns="90488" bIns="44450" anchor="b"/>
          <a:lstStyle/>
          <a:p>
            <a:pPr fontAlgn="auto">
              <a:spcBef>
                <a:spcPct val="0"/>
              </a:spcBef>
              <a:spcAft>
                <a:spcPts val="0"/>
              </a:spcAft>
              <a:defRPr/>
            </a:pPr>
            <a:r>
              <a:rPr lang="en-US" altLang="en-US" sz="2400" b="1" cap="small" dirty="0">
                <a:solidFill>
                  <a:srgbClr val="C00000"/>
                </a:solidFill>
                <a:latin typeface="+mj-lt"/>
                <a:ea typeface="+mj-ea"/>
                <a:cs typeface="+mj-cs"/>
              </a:rPr>
              <a:t>ANALOG DIGITAL(A/D) CONVERTER</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09600" y="304800"/>
            <a:ext cx="7772400" cy="457200"/>
          </a:xfrm>
        </p:spPr>
        <p:txBody>
          <a:bodyPr>
            <a:normAutofit fontScale="90000"/>
          </a:bodyPr>
          <a:lstStyle/>
          <a:p>
            <a:pPr eaLnBrk="1" hangingPunct="1"/>
            <a:r>
              <a:rPr lang="en-US" altLang="en-US" b="1" smtClean="0">
                <a:solidFill>
                  <a:srgbClr val="C00000"/>
                </a:solidFill>
              </a:rPr>
              <a:t>Single channel DAS</a:t>
            </a:r>
          </a:p>
        </p:txBody>
      </p:sp>
      <p:sp>
        <p:nvSpPr>
          <p:cNvPr id="4" name="Slide Number Placeholder 3"/>
          <p:cNvSpPr>
            <a:spLocks noGrp="1"/>
          </p:cNvSpPr>
          <p:nvPr>
            <p:ph type="sldNum" sz="quarter" idx="4294967295"/>
          </p:nvPr>
        </p:nvSpPr>
        <p:spPr>
          <a:xfrm>
            <a:off x="6553200" y="6172200"/>
            <a:ext cx="22098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P. </a:t>
            </a:r>
            <a:fld id="{328B0433-8457-42B0-9174-D917BAF64B2F}" type="slidenum">
              <a:rPr lang="en-US" altLang="en-US"/>
              <a:pPr/>
              <a:t>48</a:t>
            </a:fld>
            <a:endParaRPr lang="en-US" altLang="en-US"/>
          </a:p>
        </p:txBody>
      </p:sp>
      <p:pic>
        <p:nvPicPr>
          <p:cNvPr id="33796" name="Content Placeholder 6"/>
          <p:cNvPicPr>
            <a:picLocks noGrp="1" noChangeAspect="1"/>
          </p:cNvPicPr>
          <p:nvPr>
            <p:ph idx="1"/>
          </p:nvPr>
        </p:nvPicPr>
        <p:blipFill>
          <a:blip r:embed="rId2"/>
          <a:srcRect/>
          <a:stretch>
            <a:fillRect/>
          </a:stretch>
        </p:blipFill>
        <p:spPr>
          <a:xfrm>
            <a:off x="838200" y="1219200"/>
            <a:ext cx="7467600" cy="2362200"/>
          </a:xfrm>
        </p:spPr>
      </p:pic>
      <p:sp>
        <p:nvSpPr>
          <p:cNvPr id="8" name="TextBox 7"/>
          <p:cNvSpPr txBox="1"/>
          <p:nvPr/>
        </p:nvSpPr>
        <p:spPr>
          <a:xfrm>
            <a:off x="533400" y="4267200"/>
            <a:ext cx="8229600" cy="708025"/>
          </a:xfrm>
          <a:prstGeom prst="rect">
            <a:avLst/>
          </a:prstGeom>
          <a:noFill/>
        </p:spPr>
        <p:txBody>
          <a:bodyPr>
            <a:spAutoFit/>
          </a:bodyPr>
          <a:lstStyle/>
          <a:p>
            <a:pPr eaLnBrk="1" hangingPunct="1">
              <a:defRPr/>
            </a:pPr>
            <a:r>
              <a:rPr lang="en-US" altLang="en-US" sz="2000" dirty="0"/>
              <a:t>● </a:t>
            </a:r>
            <a:r>
              <a:rPr lang="en-US" sz="2000" dirty="0">
                <a:latin typeface="+mn-lt"/>
              </a:rPr>
              <a:t>It’s basically working as the common analog DAS. Same components are used for it.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85800" y="228600"/>
            <a:ext cx="7772400" cy="457200"/>
          </a:xfrm>
        </p:spPr>
        <p:txBody>
          <a:bodyPr>
            <a:normAutofit fontScale="90000"/>
          </a:bodyPr>
          <a:lstStyle/>
          <a:p>
            <a:pPr eaLnBrk="1" hangingPunct="1"/>
            <a:r>
              <a:rPr lang="en-US" altLang="en-US" b="1" dirty="0" smtClean="0">
                <a:solidFill>
                  <a:srgbClr val="C00000"/>
                </a:solidFill>
              </a:rPr>
              <a:t>Multichannel DAS</a:t>
            </a:r>
          </a:p>
        </p:txBody>
      </p:sp>
      <p:pic>
        <p:nvPicPr>
          <p:cNvPr id="34820" name="Content Placeholder 8"/>
          <p:cNvPicPr>
            <a:picLocks noGrp="1" noChangeAspect="1"/>
          </p:cNvPicPr>
          <p:nvPr>
            <p:ph idx="1"/>
          </p:nvPr>
        </p:nvPicPr>
        <p:blipFill>
          <a:blip r:embed="rId2"/>
          <a:srcRect/>
          <a:stretch>
            <a:fillRect/>
          </a:stretch>
        </p:blipFill>
        <p:spPr>
          <a:xfrm>
            <a:off x="914400" y="838200"/>
            <a:ext cx="6724650" cy="3543300"/>
          </a:xfrm>
        </p:spPr>
      </p:pic>
      <p:sp>
        <p:nvSpPr>
          <p:cNvPr id="11" name="TextBox 10"/>
          <p:cNvSpPr txBox="1"/>
          <p:nvPr/>
        </p:nvSpPr>
        <p:spPr>
          <a:xfrm>
            <a:off x="304800" y="4572000"/>
            <a:ext cx="8458200" cy="1631950"/>
          </a:xfrm>
          <a:prstGeom prst="rect">
            <a:avLst/>
          </a:prstGeom>
          <a:noFill/>
        </p:spPr>
        <p:txBody>
          <a:bodyPr>
            <a:spAutoFit/>
          </a:bodyPr>
          <a:lstStyle/>
          <a:p>
            <a:pPr eaLnBrk="1" hangingPunct="1">
              <a:defRPr/>
            </a:pPr>
            <a:r>
              <a:rPr lang="en-US" altLang="en-US" sz="2000" dirty="0"/>
              <a:t>● </a:t>
            </a:r>
            <a:r>
              <a:rPr lang="en-US" sz="2000" dirty="0">
                <a:latin typeface="+mn-lt"/>
              </a:rPr>
              <a:t>The individual analog signal are applied to signal conditioning circuit. These signal are then multiplexed. Sample &amp; Hold is used to store the previous data. This signal is then digitized. When conversion is complete the status line form converter cause the S/H to return to sample mode &amp; acquires the signal of the next channel.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85800" y="304800"/>
            <a:ext cx="7772400" cy="457200"/>
          </a:xfrm>
        </p:spPr>
        <p:txBody>
          <a:bodyPr/>
          <a:lstStyle/>
          <a:p>
            <a:pPr eaLnBrk="1" hangingPunct="1"/>
            <a:r>
              <a:rPr lang="en-US" altLang="en-US" sz="2400" b="1" dirty="0" smtClean="0">
                <a:solidFill>
                  <a:srgbClr val="C00000"/>
                </a:solidFill>
              </a:rPr>
              <a:t>Sample &amp; Hold circuit</a:t>
            </a:r>
          </a:p>
        </p:txBody>
      </p:sp>
      <p:sp>
        <p:nvSpPr>
          <p:cNvPr id="3" name="Content Placeholder 2"/>
          <p:cNvSpPr>
            <a:spLocks noGrp="1"/>
          </p:cNvSpPr>
          <p:nvPr>
            <p:ph idx="1"/>
          </p:nvPr>
        </p:nvSpPr>
        <p:spPr>
          <a:xfrm>
            <a:off x="457200" y="990600"/>
            <a:ext cx="8229600" cy="5029200"/>
          </a:xfrm>
        </p:spPr>
        <p:txBody>
          <a:bodyPr/>
          <a:lstStyle/>
          <a:p>
            <a:pPr marL="0" indent="0" eaLnBrk="1" hangingPunct="1">
              <a:buFontTx/>
              <a:buNone/>
              <a:defRPr/>
            </a:pPr>
            <a:r>
              <a:rPr lang="en-US" altLang="en-US" sz="2000" b="0" dirty="0" smtClean="0"/>
              <a:t>● </a:t>
            </a:r>
            <a:r>
              <a:rPr lang="en-US" sz="2000" b="0" dirty="0" smtClean="0"/>
              <a:t>Sample and hold circuits are used in linear systems. In some kinds of analog-to-digital converters, the input is compared to a voltage generated internally from a digital-to-analog converter (DAC).</a:t>
            </a:r>
          </a:p>
          <a:p>
            <a:pPr marL="0" indent="0" eaLnBrk="1" hangingPunct="1">
              <a:buFontTx/>
              <a:buNone/>
              <a:defRPr/>
            </a:pPr>
            <a:endParaRPr lang="en-US" sz="2000" b="0" dirty="0" smtClean="0"/>
          </a:p>
          <a:p>
            <a:pPr marL="0" indent="0" eaLnBrk="1" hangingPunct="1">
              <a:buFontTx/>
              <a:buNone/>
              <a:defRPr/>
            </a:pPr>
            <a:r>
              <a:rPr lang="en-US" altLang="en-US" sz="2000" b="0" dirty="0" smtClean="0"/>
              <a:t>●</a:t>
            </a:r>
            <a:r>
              <a:rPr lang="en-US" sz="2000" b="0" dirty="0" smtClean="0"/>
              <a:t> The circuit tries a series of values and stops converting once the voltages are equal, within some defined error margin. If the input value was permitted to change during this comparison process, the resulting conversion would be inaccurate and possibly unrelated to the true input value.</a:t>
            </a:r>
          </a:p>
          <a:p>
            <a:pPr eaLnBrk="1" hangingPunct="1">
              <a:defRPr/>
            </a:pPr>
            <a:endParaRPr lang="en-US" sz="2000" b="0" dirty="0" smtClean="0"/>
          </a:p>
          <a:p>
            <a:pPr marL="0" indent="0" eaLnBrk="1" hangingPunct="1">
              <a:buFontTx/>
              <a:buNone/>
              <a:defRPr/>
            </a:pPr>
            <a:r>
              <a:rPr lang="en-US" altLang="en-US" sz="2000" b="0" dirty="0" smtClean="0"/>
              <a:t>●</a:t>
            </a:r>
            <a:r>
              <a:rPr lang="en-US" sz="2000" b="0" dirty="0" smtClean="0"/>
              <a:t> Such successive approximation converters will often incorporate internal sample and hold circuitry. In addition, sample and hold circuits are often used when multiple samples need to be measured at the same time. Each value is sampled and held, using a common sample clock.</a:t>
            </a:r>
          </a:p>
        </p:txBody>
      </p:sp>
      <p:sp>
        <p:nvSpPr>
          <p:cNvPr id="4" name="Slide Number Placeholder 3"/>
          <p:cNvSpPr>
            <a:spLocks noGrp="1"/>
          </p:cNvSpPr>
          <p:nvPr>
            <p:ph type="sldNum" sz="quarter" idx="4294967295"/>
          </p:nvPr>
        </p:nvSpPr>
        <p:spPr>
          <a:xfrm>
            <a:off x="6553200" y="6172200"/>
            <a:ext cx="2133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a:t>
            </a:r>
          </a:p>
          <a:p>
            <a:r>
              <a:rPr lang="en-US" altLang="en-US"/>
              <a:t>P. </a:t>
            </a:r>
            <a:fld id="{F16742B5-86BA-452B-B07A-304B1DDD7887}" type="slidenum">
              <a:rPr lang="en-US" altLang="en-US"/>
              <a:pPr/>
              <a:t>50</a:t>
            </a:fld>
            <a:endParaRPr lang="en-US" alt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723900" y="100013"/>
            <a:ext cx="7772400" cy="685800"/>
          </a:xfrm>
        </p:spPr>
        <p:txBody>
          <a:bodyPr/>
          <a:lstStyle/>
          <a:p>
            <a:pPr eaLnBrk="1" hangingPunct="1"/>
            <a:r>
              <a:rPr lang="en-US" altLang="en-US" sz="2400" b="1" dirty="0" smtClean="0">
                <a:solidFill>
                  <a:srgbClr val="C00000"/>
                </a:solidFill>
              </a:rPr>
              <a:t>Implementation of Sample &amp; Hold circuit</a:t>
            </a:r>
          </a:p>
        </p:txBody>
      </p:sp>
      <p:pic>
        <p:nvPicPr>
          <p:cNvPr id="36867" name="Content Placeholder 4"/>
          <p:cNvPicPr>
            <a:picLocks noGrp="1" noChangeAspect="1"/>
          </p:cNvPicPr>
          <p:nvPr>
            <p:ph idx="1"/>
          </p:nvPr>
        </p:nvPicPr>
        <p:blipFill>
          <a:blip r:embed="rId2"/>
          <a:srcRect/>
          <a:stretch>
            <a:fillRect/>
          </a:stretch>
        </p:blipFill>
        <p:spPr>
          <a:xfrm>
            <a:off x="1752600" y="1009650"/>
            <a:ext cx="4953000" cy="2309813"/>
          </a:xfrm>
        </p:spPr>
      </p:pic>
      <p:sp>
        <p:nvSpPr>
          <p:cNvPr id="4" name="Slide Number Placeholder 3"/>
          <p:cNvSpPr>
            <a:spLocks noGrp="1"/>
          </p:cNvSpPr>
          <p:nvPr>
            <p:ph type="sldNum" sz="quarter" idx="4294967295"/>
          </p:nvPr>
        </p:nvSpPr>
        <p:spPr>
          <a:xfrm>
            <a:off x="6553200" y="6172200"/>
            <a:ext cx="22098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endParaRPr lang="en-US" altLang="en-US" dirty="0">
              <a:latin typeface="+mn-lt"/>
            </a:endParaRPr>
          </a:p>
          <a:p>
            <a:pPr>
              <a:defRPr/>
            </a:pPr>
            <a:r>
              <a:rPr lang="en-US" altLang="en-US" dirty="0">
                <a:latin typeface="+mn-lt"/>
              </a:rPr>
              <a:t>P.17</a:t>
            </a:r>
          </a:p>
        </p:txBody>
      </p:sp>
      <p:sp>
        <p:nvSpPr>
          <p:cNvPr id="6" name="TextBox 5"/>
          <p:cNvSpPr txBox="1"/>
          <p:nvPr/>
        </p:nvSpPr>
        <p:spPr>
          <a:xfrm>
            <a:off x="457200" y="3351213"/>
            <a:ext cx="8305800" cy="3170237"/>
          </a:xfrm>
          <a:prstGeom prst="rect">
            <a:avLst/>
          </a:prstGeom>
          <a:noFill/>
        </p:spPr>
        <p:txBody>
          <a:bodyPr>
            <a:spAutoFit/>
          </a:bodyPr>
          <a:lstStyle/>
          <a:p>
            <a:pPr eaLnBrk="1" hangingPunct="1">
              <a:defRPr/>
            </a:pPr>
            <a:r>
              <a:rPr lang="en-US" altLang="en-US" sz="2000" dirty="0"/>
              <a:t>● </a:t>
            </a:r>
            <a:r>
              <a:rPr lang="en-US" sz="2000" dirty="0">
                <a:latin typeface="+mn-lt"/>
              </a:rPr>
              <a:t>The simplest implementation of a S&amp;H circuit is shown below. The voltage V’ would ideally stay constant in the hold mode by having a value equal to Vin at the instance of clock going low. But there are two error sources due to switch: </a:t>
            </a:r>
          </a:p>
          <a:p>
            <a:pPr eaLnBrk="1" hangingPunct="1">
              <a:defRPr/>
            </a:pPr>
            <a:endParaRPr lang="en-US" sz="2000" dirty="0">
              <a:latin typeface="+mn-lt"/>
            </a:endParaRPr>
          </a:p>
          <a:p>
            <a:pPr marL="457200" indent="-457200" eaLnBrk="1" hangingPunct="1">
              <a:buFontTx/>
              <a:buAutoNum type="arabicPeriod"/>
              <a:defRPr/>
            </a:pPr>
            <a:r>
              <a:rPr lang="en-US" sz="2000" dirty="0">
                <a:latin typeface="+mn-lt"/>
              </a:rPr>
              <a:t>The channel charge go to both junctions to causes negative glitches. If source impedance of Vin is small, then the glitch is small and last a short duration. </a:t>
            </a:r>
          </a:p>
          <a:p>
            <a:pPr marL="457200" indent="-457200" eaLnBrk="1" hangingPunct="1">
              <a:buFontTx/>
              <a:buAutoNum type="arabicPeriod"/>
              <a:defRPr/>
            </a:pPr>
            <a:r>
              <a:rPr lang="en-US" sz="2000" dirty="0">
                <a:latin typeface="+mn-lt"/>
              </a:rPr>
              <a:t>2. The channel charge go to V’ causes a negative voltage that is long lasting</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85800" y="304800"/>
            <a:ext cx="7772400" cy="457200"/>
          </a:xfrm>
        </p:spPr>
        <p:txBody>
          <a:bodyPr/>
          <a:lstStyle/>
          <a:p>
            <a:pPr eaLnBrk="1" hangingPunct="1"/>
            <a:r>
              <a:rPr lang="en-US" altLang="en-US" sz="2400" b="1" dirty="0" smtClean="0">
                <a:solidFill>
                  <a:srgbClr val="C00000"/>
                </a:solidFill>
              </a:rPr>
              <a:t>Implementation of Sample &amp; Hold circuit</a:t>
            </a:r>
          </a:p>
        </p:txBody>
      </p:sp>
      <p:sp>
        <p:nvSpPr>
          <p:cNvPr id="37891" name="Content Placeholder 2"/>
          <p:cNvSpPr>
            <a:spLocks noGrp="1"/>
          </p:cNvSpPr>
          <p:nvPr>
            <p:ph idx="1"/>
          </p:nvPr>
        </p:nvSpPr>
        <p:spPr>
          <a:xfrm>
            <a:off x="381000" y="990600"/>
            <a:ext cx="8534400" cy="5410200"/>
          </a:xfrm>
        </p:spPr>
        <p:txBody>
          <a:bodyPr/>
          <a:lstStyle/>
          <a:p>
            <a:pPr marL="0" indent="0" eaLnBrk="1" hangingPunct="1">
              <a:buFontTx/>
              <a:buNone/>
            </a:pPr>
            <a:r>
              <a:rPr lang="en-US" altLang="en-US" sz="2000" b="0" smtClean="0"/>
              <a:t>● In above fig. When switch s is closed then ,</a:t>
            </a:r>
          </a:p>
          <a:p>
            <a:pPr marL="0" indent="0" eaLnBrk="1" hangingPunct="1">
              <a:buFontTx/>
              <a:buNone/>
            </a:pPr>
            <a:r>
              <a:rPr lang="en-US" altLang="en-US" sz="2000" b="0" smtClean="0"/>
              <a:t>               </a:t>
            </a:r>
          </a:p>
          <a:p>
            <a:pPr marL="0" indent="0" eaLnBrk="1" hangingPunct="1">
              <a:buFontTx/>
              <a:buNone/>
            </a:pPr>
            <a:r>
              <a:rPr lang="en-US" altLang="en-US" sz="2000" b="0" smtClean="0"/>
              <a:t>               Vout(t) = Vin(t)</a:t>
            </a:r>
          </a:p>
          <a:p>
            <a:pPr marL="0" indent="0" eaLnBrk="1" hangingPunct="1">
              <a:buFontTx/>
              <a:buNone/>
            </a:pPr>
            <a:endParaRPr lang="en-US" altLang="en-US" sz="2000" b="0" smtClean="0"/>
          </a:p>
          <a:p>
            <a:pPr marL="0" indent="0" eaLnBrk="1" hangingPunct="1">
              <a:buFontTx/>
              <a:buNone/>
            </a:pPr>
            <a:r>
              <a:rPr lang="en-US" altLang="en-US" sz="2000" b="0" smtClean="0"/>
              <a:t>● When switch is opened the capacitor C holds the i/p voltage to the last t(sampled) value, because negligible current is drawn by the follower. Therefore,</a:t>
            </a:r>
          </a:p>
          <a:p>
            <a:pPr marL="0" indent="0" eaLnBrk="1" hangingPunct="1">
              <a:buFontTx/>
              <a:buNone/>
            </a:pPr>
            <a:endParaRPr lang="en-US" altLang="en-US" sz="2000" b="0" smtClean="0"/>
          </a:p>
          <a:p>
            <a:pPr marL="0" indent="0" eaLnBrk="1" hangingPunct="1">
              <a:buFontTx/>
              <a:buNone/>
            </a:pPr>
            <a:r>
              <a:rPr lang="en-US" altLang="en-US" sz="2000" b="0" smtClean="0"/>
              <a:t>	  Vout (t – t sampled) = Vin * (t sampled)</a:t>
            </a:r>
          </a:p>
          <a:p>
            <a:pPr marL="0" indent="0" eaLnBrk="1" hangingPunct="1">
              <a:buFontTx/>
              <a:buNone/>
            </a:pPr>
            <a:endParaRPr lang="en-US" altLang="en-US" sz="2000" b="0" smtClean="0"/>
          </a:p>
          <a:p>
            <a:pPr marL="0" indent="0" eaLnBrk="1" hangingPunct="1">
              <a:buFontTx/>
              <a:buNone/>
            </a:pPr>
            <a:r>
              <a:rPr lang="en-US" altLang="en-US" sz="2000" b="0" smtClean="0"/>
              <a:t>●The type of capacitor used for this application is important. A low leakage capacitor such as a polystyrene or polypropylene type would be a good choice.</a:t>
            </a:r>
          </a:p>
          <a:p>
            <a:pPr marL="0" indent="0" eaLnBrk="1" hangingPunct="1">
              <a:buFontTx/>
              <a:buNone/>
            </a:pPr>
            <a:endParaRPr lang="en-US" altLang="en-US" sz="2000" b="0" smtClean="0"/>
          </a:p>
          <a:p>
            <a:pPr marL="0" indent="0" eaLnBrk="1" hangingPunct="1">
              <a:buFontTx/>
              <a:buNone/>
            </a:pPr>
            <a:endParaRPr lang="en-US" altLang="en-US" sz="2000" b="0" smtClean="0"/>
          </a:p>
        </p:txBody>
      </p:sp>
      <p:sp>
        <p:nvSpPr>
          <p:cNvPr id="4" name="Slide Number Placeholder 3"/>
          <p:cNvSpPr>
            <a:spLocks noGrp="1"/>
          </p:cNvSpPr>
          <p:nvPr>
            <p:ph type="sldNum" sz="quarter" idx="4294967295"/>
          </p:nvPr>
        </p:nvSpPr>
        <p:spPr>
          <a:xfrm>
            <a:off x="6553200" y="6172200"/>
            <a:ext cx="2133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a:t>
            </a:r>
          </a:p>
          <a:p>
            <a:r>
              <a:rPr lang="en-US" altLang="en-US"/>
              <a:t>P. </a:t>
            </a:r>
            <a:fld id="{49F87368-E59B-4730-A5E4-34DAD06C5E2C}" type="slidenum">
              <a:rPr lang="en-US" altLang="en-US"/>
              <a:pPr/>
              <a:t>52</a:t>
            </a:fld>
            <a:endParaRPr lang="en-US"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85800" y="228600"/>
            <a:ext cx="7772400" cy="457200"/>
          </a:xfrm>
        </p:spPr>
        <p:txBody>
          <a:bodyPr>
            <a:normAutofit fontScale="90000"/>
          </a:bodyPr>
          <a:lstStyle/>
          <a:p>
            <a:pPr eaLnBrk="1" hangingPunct="1"/>
            <a:r>
              <a:rPr lang="en-US" altLang="en-US" b="1" dirty="0" smtClean="0">
                <a:solidFill>
                  <a:srgbClr val="C00000"/>
                </a:solidFill>
              </a:rPr>
              <a:t>Multichannel Analog Multiplexed System</a:t>
            </a:r>
          </a:p>
        </p:txBody>
      </p:sp>
      <p:pic>
        <p:nvPicPr>
          <p:cNvPr id="38915" name="Content Placeholder 4"/>
          <p:cNvPicPr>
            <a:picLocks noGrp="1" noChangeAspect="1"/>
          </p:cNvPicPr>
          <p:nvPr>
            <p:ph idx="1"/>
          </p:nvPr>
        </p:nvPicPr>
        <p:blipFill>
          <a:blip r:embed="rId2"/>
          <a:srcRect/>
          <a:stretch>
            <a:fillRect/>
          </a:stretch>
        </p:blipFill>
        <p:spPr>
          <a:xfrm>
            <a:off x="1066800" y="1295400"/>
            <a:ext cx="6934200" cy="4419600"/>
          </a:xfrm>
        </p:spPr>
      </p:pic>
      <p:sp>
        <p:nvSpPr>
          <p:cNvPr id="4" name="Slide Number Placeholder 3"/>
          <p:cNvSpPr>
            <a:spLocks noGrp="1"/>
          </p:cNvSpPr>
          <p:nvPr>
            <p:ph type="sldNum" sz="quarter" idx="4294967295"/>
          </p:nvPr>
        </p:nvSpPr>
        <p:spPr>
          <a:xfrm>
            <a:off x="6553200" y="61722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P. </a:t>
            </a:r>
            <a:fld id="{46B185BF-F062-4C5E-BF2E-5803C0DB0372}" type="slidenum">
              <a:rPr lang="en-US" altLang="en-US"/>
              <a:pPr/>
              <a:t>53</a:t>
            </a:fld>
            <a:endParaRPr lang="en-US" alt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93738" y="304800"/>
            <a:ext cx="7772400" cy="457200"/>
          </a:xfrm>
        </p:spPr>
        <p:txBody>
          <a:bodyPr>
            <a:normAutofit fontScale="90000"/>
          </a:bodyPr>
          <a:lstStyle/>
          <a:p>
            <a:pPr eaLnBrk="1" hangingPunct="1"/>
            <a:r>
              <a:rPr lang="en-US" altLang="en-US" b="1" dirty="0" smtClean="0">
                <a:solidFill>
                  <a:srgbClr val="C00000"/>
                </a:solidFill>
              </a:rPr>
              <a:t>Multichannel Analog Multiplexed System</a:t>
            </a:r>
          </a:p>
        </p:txBody>
      </p:sp>
      <p:sp>
        <p:nvSpPr>
          <p:cNvPr id="39939" name="Content Placeholder 2"/>
          <p:cNvSpPr>
            <a:spLocks noGrp="1"/>
          </p:cNvSpPr>
          <p:nvPr>
            <p:ph idx="1"/>
          </p:nvPr>
        </p:nvSpPr>
        <p:spPr>
          <a:xfrm>
            <a:off x="457200" y="1066800"/>
            <a:ext cx="8229600" cy="5257800"/>
          </a:xfrm>
        </p:spPr>
        <p:txBody>
          <a:bodyPr/>
          <a:lstStyle/>
          <a:p>
            <a:pPr marL="0" indent="0" eaLnBrk="1" hangingPunct="1">
              <a:buFontTx/>
              <a:buNone/>
            </a:pPr>
            <a:r>
              <a:rPr lang="en-US" altLang="en-US" b="0" dirty="0" smtClean="0"/>
              <a:t>●</a:t>
            </a:r>
            <a:r>
              <a:rPr lang="en-US" altLang="en-US" sz="2000" b="0" dirty="0" smtClean="0"/>
              <a:t>In this system, there is  a single analog to digital converted preceded by a multiplexer. The individual analog signal are applied directly. They are amplified &amp; signal conditioned to the multiplexer. Then analog to digital converter convert these analog signals to digital signals.</a:t>
            </a:r>
          </a:p>
          <a:p>
            <a:pPr marL="0" indent="0" eaLnBrk="1" hangingPunct="1">
              <a:buFontTx/>
              <a:buNone/>
            </a:pPr>
            <a:endParaRPr lang="en-US" altLang="en-US" sz="2000" b="0" dirty="0" smtClean="0"/>
          </a:p>
          <a:p>
            <a:pPr marL="0" indent="0" eaLnBrk="1" hangingPunct="1">
              <a:buFontTx/>
              <a:buNone/>
            </a:pPr>
            <a:r>
              <a:rPr lang="en-US" altLang="en-US" b="0" dirty="0" smtClean="0"/>
              <a:t>● </a:t>
            </a:r>
            <a:r>
              <a:rPr lang="en-US" altLang="en-US" sz="2000" b="0" dirty="0" smtClean="0"/>
              <a:t>For the utilization of time , the multiplexer gets or selects new channel to be converted while the previous data stored in the sample &amp; hold circuit is converted into digital form</a:t>
            </a:r>
          </a:p>
          <a:p>
            <a:pPr marL="0" indent="0" eaLnBrk="1" hangingPunct="1">
              <a:buFontTx/>
              <a:buNone/>
            </a:pPr>
            <a:endParaRPr lang="en-US" altLang="en-US" sz="2000" b="0" dirty="0" smtClean="0"/>
          </a:p>
          <a:p>
            <a:pPr marL="0" indent="0" eaLnBrk="1" hangingPunct="1">
              <a:buFontTx/>
              <a:buNone/>
            </a:pPr>
            <a:r>
              <a:rPr lang="en-US" altLang="en-US" sz="2000" b="0" dirty="0" smtClean="0"/>
              <a:t>● when this conversion completes the status line from the converter makes the sample &amp; hold circuit to go back to sample mode.</a:t>
            </a:r>
          </a:p>
          <a:p>
            <a:pPr marL="0" indent="0" eaLnBrk="1" hangingPunct="1">
              <a:buFontTx/>
              <a:buNone/>
            </a:pPr>
            <a:endParaRPr lang="en-US" altLang="en-US" sz="2000" b="0" dirty="0" smtClean="0"/>
          </a:p>
          <a:p>
            <a:pPr marL="0" indent="0" eaLnBrk="1" hangingPunct="1">
              <a:buFontTx/>
              <a:buNone/>
            </a:pPr>
            <a:r>
              <a:rPr lang="en-US" altLang="en-US" sz="2000" b="0" dirty="0" smtClean="0"/>
              <a:t>●This process is comparatively slower but has obvious advantage of low cost due to sharing of more than one channel </a:t>
            </a:r>
            <a:endParaRPr lang="en-US" altLang="en-US" dirty="0" smtClean="0"/>
          </a:p>
        </p:txBody>
      </p:sp>
      <p:sp>
        <p:nvSpPr>
          <p:cNvPr id="4" name="Slide Number Placeholder 3"/>
          <p:cNvSpPr>
            <a:spLocks noGrp="1"/>
          </p:cNvSpPr>
          <p:nvPr>
            <p:ph type="sldNum" sz="quarter" idx="4294967295"/>
          </p:nvPr>
        </p:nvSpPr>
        <p:spPr>
          <a:xfrm>
            <a:off x="6553200" y="61722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P. </a:t>
            </a:r>
            <a:fld id="{73304CDE-4BE2-4CC7-8B50-2340DC4E175C}" type="slidenum">
              <a:rPr lang="en-US" altLang="en-US"/>
              <a:pPr/>
              <a:t>54</a:t>
            </a:fld>
            <a:endParaRPr lang="en-US" alt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85800" y="304800"/>
            <a:ext cx="7772400" cy="457200"/>
          </a:xfrm>
        </p:spPr>
        <p:txBody>
          <a:bodyPr>
            <a:normAutofit fontScale="90000"/>
          </a:bodyPr>
          <a:lstStyle/>
          <a:p>
            <a:pPr eaLnBrk="1" hangingPunct="1"/>
            <a:r>
              <a:rPr lang="en-US" altLang="en-US" dirty="0" smtClean="0"/>
              <a:t> </a:t>
            </a:r>
            <a:r>
              <a:rPr lang="en-US" altLang="en-US" b="1" dirty="0" smtClean="0">
                <a:solidFill>
                  <a:srgbClr val="C00000"/>
                </a:solidFill>
              </a:rPr>
              <a:t>Multiplexed output of sample/hold circuit</a:t>
            </a:r>
          </a:p>
        </p:txBody>
      </p:sp>
      <p:pic>
        <p:nvPicPr>
          <p:cNvPr id="40963" name="Content Placeholder 4"/>
          <p:cNvPicPr>
            <a:picLocks noGrp="1" noChangeAspect="1"/>
          </p:cNvPicPr>
          <p:nvPr>
            <p:ph idx="1"/>
          </p:nvPr>
        </p:nvPicPr>
        <p:blipFill>
          <a:blip r:embed="rId2"/>
          <a:srcRect/>
          <a:stretch>
            <a:fillRect/>
          </a:stretch>
        </p:blipFill>
        <p:spPr>
          <a:xfrm>
            <a:off x="1219200" y="1371600"/>
            <a:ext cx="6705600" cy="4419600"/>
          </a:xfrm>
        </p:spPr>
      </p:pic>
      <p:sp>
        <p:nvSpPr>
          <p:cNvPr id="4" name="Slide Number Placeholder 3"/>
          <p:cNvSpPr>
            <a:spLocks noGrp="1"/>
          </p:cNvSpPr>
          <p:nvPr>
            <p:ph type="sldNum" sz="quarter" idx="4294967295"/>
          </p:nvPr>
        </p:nvSpPr>
        <p:spPr>
          <a:xfrm>
            <a:off x="6553200" y="61722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P. </a:t>
            </a:r>
            <a:fld id="{204C9260-265A-4537-BF09-361859D2294C}" type="slidenum">
              <a:rPr lang="en-US" altLang="en-US"/>
              <a:pPr/>
              <a:t>55</a:t>
            </a:fld>
            <a:endParaRPr lang="en-US" alt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685800" y="304800"/>
            <a:ext cx="7772400" cy="457200"/>
          </a:xfrm>
        </p:spPr>
        <p:txBody>
          <a:bodyPr>
            <a:normAutofit fontScale="90000"/>
          </a:bodyPr>
          <a:lstStyle/>
          <a:p>
            <a:pPr eaLnBrk="1" hangingPunct="1"/>
            <a:r>
              <a:rPr lang="en-US" altLang="en-US" b="1" dirty="0" smtClean="0">
                <a:solidFill>
                  <a:srgbClr val="C00000"/>
                </a:solidFill>
              </a:rPr>
              <a:t>Multiplexed output of sample/hold circuit</a:t>
            </a:r>
          </a:p>
        </p:txBody>
      </p:sp>
      <p:sp>
        <p:nvSpPr>
          <p:cNvPr id="41987" name="Content Placeholder 2"/>
          <p:cNvSpPr>
            <a:spLocks noGrp="1"/>
          </p:cNvSpPr>
          <p:nvPr>
            <p:ph idx="1"/>
          </p:nvPr>
        </p:nvSpPr>
        <p:spPr>
          <a:xfrm>
            <a:off x="457200" y="1066800"/>
            <a:ext cx="8686800" cy="5105400"/>
          </a:xfrm>
        </p:spPr>
        <p:txBody>
          <a:bodyPr/>
          <a:lstStyle/>
          <a:p>
            <a:pPr marL="0" indent="0" eaLnBrk="1" hangingPunct="1">
              <a:buFontTx/>
              <a:buNone/>
            </a:pPr>
            <a:r>
              <a:rPr lang="en-US" altLang="en-US" sz="2000" b="0" smtClean="0"/>
              <a:t>● When more no of channels are to be monitored at the same time, the multiplexing of the o/p of sample &amp; hold circuit is done.</a:t>
            </a:r>
          </a:p>
          <a:p>
            <a:pPr marL="0" indent="0" eaLnBrk="1" hangingPunct="1">
              <a:buFontTx/>
              <a:buNone/>
            </a:pPr>
            <a:endParaRPr lang="en-US" altLang="en-US" sz="2000" b="0" smtClean="0"/>
          </a:p>
          <a:p>
            <a:pPr marL="0" indent="0" eaLnBrk="1" hangingPunct="1">
              <a:buFontTx/>
              <a:buNone/>
            </a:pPr>
            <a:r>
              <a:rPr lang="en-US" altLang="en-US" sz="2000" b="0" smtClean="0"/>
              <a:t>●In this case, each sample &amp; hold circuit is attached to each channel. They are synchronously updated by timing circuit.</a:t>
            </a:r>
          </a:p>
          <a:p>
            <a:pPr marL="0" indent="0" eaLnBrk="1" hangingPunct="1">
              <a:buFontTx/>
              <a:buNone/>
            </a:pPr>
            <a:endParaRPr lang="en-US" altLang="en-US" sz="2000" b="0" smtClean="0"/>
          </a:p>
          <a:p>
            <a:pPr marL="0" indent="0" eaLnBrk="1" hangingPunct="1">
              <a:buFontTx/>
              <a:buNone/>
            </a:pPr>
            <a:r>
              <a:rPr lang="en-US" altLang="en-US" sz="2000" b="0" smtClean="0"/>
              <a:t>● The sample &amp; hold circuit are first multiplexed &amp; then they are connected to analog to digital converter.</a:t>
            </a:r>
          </a:p>
          <a:p>
            <a:pPr marL="0" indent="0" eaLnBrk="1" hangingPunct="1">
              <a:buFontTx/>
              <a:buNone/>
            </a:pPr>
            <a:endParaRPr lang="en-US" altLang="en-US" sz="2000" b="0" smtClean="0"/>
          </a:p>
          <a:p>
            <a:pPr marL="0" indent="0" eaLnBrk="1" hangingPunct="1">
              <a:buFontTx/>
              <a:buNone/>
            </a:pPr>
            <a:r>
              <a:rPr lang="en-US" altLang="en-US" sz="2000" b="0" smtClean="0"/>
              <a:t>●The advantage of this multiplexing techniques is that this is moderately faster than earlier.</a:t>
            </a:r>
          </a:p>
        </p:txBody>
      </p:sp>
      <p:sp>
        <p:nvSpPr>
          <p:cNvPr id="4" name="Slide Number Placeholder 3"/>
          <p:cNvSpPr>
            <a:spLocks noGrp="1"/>
          </p:cNvSpPr>
          <p:nvPr>
            <p:ph type="sldNum" sz="quarter" idx="4294967295"/>
          </p:nvPr>
        </p:nvSpPr>
        <p:spPr>
          <a:xfrm>
            <a:off x="6553200" y="61722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P. </a:t>
            </a:r>
            <a:fld id="{D7338EB3-5BA4-4B3F-A479-576A87149720}" type="slidenum">
              <a:rPr lang="en-US" altLang="en-US"/>
              <a:pPr/>
              <a:t>56</a:t>
            </a:fld>
            <a:endParaRPr lang="en-US" alt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85800" y="228600"/>
            <a:ext cx="7772400" cy="457200"/>
          </a:xfrm>
        </p:spPr>
        <p:txBody>
          <a:bodyPr>
            <a:normAutofit fontScale="90000"/>
          </a:bodyPr>
          <a:lstStyle/>
          <a:p>
            <a:pPr eaLnBrk="1" hangingPunct="1"/>
            <a:r>
              <a:rPr lang="en-US" altLang="en-US" b="1" dirty="0" smtClean="0">
                <a:solidFill>
                  <a:srgbClr val="C00000"/>
                </a:solidFill>
              </a:rPr>
              <a:t>Multiplexed After  A/D CONVERSION</a:t>
            </a:r>
          </a:p>
        </p:txBody>
      </p:sp>
      <p:pic>
        <p:nvPicPr>
          <p:cNvPr id="43011" name="Content Placeholder 4"/>
          <p:cNvPicPr>
            <a:picLocks noGrp="1" noChangeAspect="1"/>
          </p:cNvPicPr>
          <p:nvPr>
            <p:ph idx="1"/>
          </p:nvPr>
        </p:nvPicPr>
        <p:blipFill>
          <a:blip r:embed="rId2"/>
          <a:srcRect/>
          <a:stretch>
            <a:fillRect/>
          </a:stretch>
        </p:blipFill>
        <p:spPr>
          <a:xfrm>
            <a:off x="685800" y="1676400"/>
            <a:ext cx="7772400" cy="4038600"/>
          </a:xfrm>
        </p:spPr>
      </p:pic>
      <p:sp>
        <p:nvSpPr>
          <p:cNvPr id="4" name="Slide Number Placeholder 3"/>
          <p:cNvSpPr>
            <a:spLocks noGrp="1"/>
          </p:cNvSpPr>
          <p:nvPr>
            <p:ph type="sldNum" sz="quarter" idx="4294967295"/>
          </p:nvPr>
        </p:nvSpPr>
        <p:spPr>
          <a:xfrm>
            <a:off x="6553200" y="61722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P. </a:t>
            </a:r>
            <a:fld id="{C1D210BF-D44C-4B54-9F9D-2A12948EBD3F}" type="slidenum">
              <a:rPr lang="en-US" altLang="en-US"/>
              <a:pPr/>
              <a:t>57</a:t>
            </a:fld>
            <a:endParaRPr lang="en-US" alt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685800" y="304800"/>
            <a:ext cx="7772400" cy="457200"/>
          </a:xfrm>
        </p:spPr>
        <p:txBody>
          <a:bodyPr>
            <a:normAutofit fontScale="90000"/>
          </a:bodyPr>
          <a:lstStyle/>
          <a:p>
            <a:pPr eaLnBrk="1" hangingPunct="1"/>
            <a:r>
              <a:rPr lang="en-US" altLang="en-US" b="1" dirty="0" smtClean="0">
                <a:solidFill>
                  <a:srgbClr val="C00000"/>
                </a:solidFill>
              </a:rPr>
              <a:t>Multiplexed After  A/D CONVERSION</a:t>
            </a:r>
          </a:p>
        </p:txBody>
      </p:sp>
      <p:sp>
        <p:nvSpPr>
          <p:cNvPr id="44035" name="Content Placeholder 2"/>
          <p:cNvSpPr>
            <a:spLocks noGrp="1"/>
          </p:cNvSpPr>
          <p:nvPr>
            <p:ph idx="1"/>
          </p:nvPr>
        </p:nvSpPr>
        <p:spPr>
          <a:xfrm>
            <a:off x="381000" y="990600"/>
            <a:ext cx="8382000" cy="4800600"/>
          </a:xfrm>
        </p:spPr>
        <p:txBody>
          <a:bodyPr/>
          <a:lstStyle/>
          <a:p>
            <a:pPr marL="0" indent="0" eaLnBrk="1" hangingPunct="1">
              <a:buFontTx/>
              <a:buNone/>
            </a:pPr>
            <a:r>
              <a:rPr lang="en-US" altLang="en-US" sz="2000" b="0" smtClean="0"/>
              <a:t>● In this techniques each sample&amp; hold circuit &amp; the AtoD converter is assigned to the individual channel.</a:t>
            </a:r>
          </a:p>
          <a:p>
            <a:pPr marL="0" indent="0" eaLnBrk="1" hangingPunct="1">
              <a:buFontTx/>
              <a:buNone/>
            </a:pPr>
            <a:endParaRPr lang="en-US" altLang="en-US" sz="2000" b="0" smtClean="0"/>
          </a:p>
          <a:p>
            <a:pPr marL="0" indent="0" eaLnBrk="1" hangingPunct="1">
              <a:buFontTx/>
              <a:buNone/>
            </a:pPr>
            <a:r>
              <a:rPr lang="en-US" altLang="en-US" sz="2000" b="0" smtClean="0"/>
              <a:t>● The conversion speed is as per the requirement. The technique is exhibiting parallel conversion. In industrial system, the number of strain gauge , thermocouples, LVDTs are distributed over large area.</a:t>
            </a:r>
          </a:p>
          <a:p>
            <a:pPr marL="0" indent="0" eaLnBrk="1" hangingPunct="1">
              <a:buFontTx/>
              <a:buNone/>
            </a:pPr>
            <a:endParaRPr lang="en-US" altLang="en-US" sz="2000" b="0" smtClean="0"/>
          </a:p>
          <a:p>
            <a:pPr marL="0" indent="0" eaLnBrk="1" hangingPunct="1">
              <a:buFontTx/>
              <a:buNone/>
            </a:pPr>
            <a:r>
              <a:rPr lang="en-US" altLang="en-US" sz="2000" b="0" smtClean="0"/>
              <a:t>●As the analog signal is digitized at the center , the data transmission provides great immunity against line frequency &amp; other interferences. The data in digital form performs logical operations.</a:t>
            </a:r>
          </a:p>
          <a:p>
            <a:pPr marL="0" indent="0" eaLnBrk="1" hangingPunct="1">
              <a:buFontTx/>
              <a:buNone/>
            </a:pPr>
            <a:endParaRPr lang="en-US" altLang="en-US" sz="2000" b="0" smtClean="0"/>
          </a:p>
          <a:p>
            <a:pPr marL="0" indent="0" eaLnBrk="1" hangingPunct="1">
              <a:buFontTx/>
              <a:buNone/>
            </a:pPr>
            <a:r>
              <a:rPr lang="en-US" altLang="en-US" sz="2000" b="0" smtClean="0"/>
              <a:t>●Based on relative speed at which changes occur in the data , the scanning rate can be increased or decreased.</a:t>
            </a:r>
          </a:p>
          <a:p>
            <a:pPr marL="0" indent="0" eaLnBrk="1" hangingPunct="1">
              <a:buFontTx/>
              <a:buNone/>
            </a:pPr>
            <a:endParaRPr lang="en-US" altLang="en-US" sz="2000" b="0" smtClean="0"/>
          </a:p>
        </p:txBody>
      </p:sp>
      <p:sp>
        <p:nvSpPr>
          <p:cNvPr id="4" name="Slide Number Placeholder 3"/>
          <p:cNvSpPr>
            <a:spLocks noGrp="1"/>
          </p:cNvSpPr>
          <p:nvPr>
            <p:ph type="sldNum" sz="quarter" idx="4294967295"/>
          </p:nvPr>
        </p:nvSpPr>
        <p:spPr>
          <a:xfrm>
            <a:off x="6553200" y="61722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P. </a:t>
            </a:r>
            <a:fld id="{6D6EC48A-D4D2-4DC0-A926-AFD49581DE94}" type="slidenum">
              <a:rPr lang="en-US" altLang="en-US"/>
              <a:pPr/>
              <a:t>58</a:t>
            </a:fld>
            <a:endParaRPr lang="en-US" alt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722313" y="304800"/>
            <a:ext cx="7772400" cy="457200"/>
          </a:xfrm>
        </p:spPr>
        <p:txBody>
          <a:bodyPr>
            <a:normAutofit fontScale="90000"/>
          </a:bodyPr>
          <a:lstStyle/>
          <a:p>
            <a:pPr eaLnBrk="1" hangingPunct="1"/>
            <a:r>
              <a:rPr lang="en-US" altLang="en-US" smtClean="0">
                <a:solidFill>
                  <a:srgbClr val="663300"/>
                </a:solidFill>
              </a:rPr>
              <a:t>Computer based DAS</a:t>
            </a:r>
          </a:p>
        </p:txBody>
      </p:sp>
      <p:pic>
        <p:nvPicPr>
          <p:cNvPr id="45059" name="Content Placeholder 4"/>
          <p:cNvPicPr>
            <a:picLocks noGrp="1" noChangeAspect="1"/>
          </p:cNvPicPr>
          <p:nvPr>
            <p:ph idx="1"/>
          </p:nvPr>
        </p:nvPicPr>
        <p:blipFill>
          <a:blip r:embed="rId2"/>
          <a:srcRect/>
          <a:stretch>
            <a:fillRect/>
          </a:stretch>
        </p:blipFill>
        <p:spPr>
          <a:xfrm>
            <a:off x="1143000" y="1295400"/>
            <a:ext cx="6858000" cy="4343400"/>
          </a:xfrm>
        </p:spPr>
      </p:pic>
      <p:sp>
        <p:nvSpPr>
          <p:cNvPr id="4" name="Slide Number Placeholder 3"/>
          <p:cNvSpPr>
            <a:spLocks noGrp="1"/>
          </p:cNvSpPr>
          <p:nvPr>
            <p:ph type="sldNum" sz="quarter" idx="4294967295"/>
          </p:nvPr>
        </p:nvSpPr>
        <p:spPr>
          <a:xfrm>
            <a:off x="6553200" y="61722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P. </a:t>
            </a:r>
            <a:fld id="{682AF03F-2835-47A9-9501-9E26A30FD8FB}" type="slidenum">
              <a:rPr lang="en-US" altLang="en-US"/>
              <a:pPr/>
              <a:t>59</a:t>
            </a:fld>
            <a:endParaRPr lang="en-US" alt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85800" y="152400"/>
            <a:ext cx="7772400" cy="457200"/>
          </a:xfrm>
        </p:spPr>
        <p:txBody>
          <a:bodyPr>
            <a:normAutofit fontScale="90000"/>
          </a:bodyPr>
          <a:lstStyle/>
          <a:p>
            <a:pPr eaLnBrk="1" hangingPunct="1"/>
            <a:r>
              <a:rPr lang="en-US" altLang="en-US" smtClean="0">
                <a:solidFill>
                  <a:srgbClr val="663300"/>
                </a:solidFill>
              </a:rPr>
              <a:t>Computer based DAS</a:t>
            </a:r>
          </a:p>
        </p:txBody>
      </p:sp>
      <p:sp>
        <p:nvSpPr>
          <p:cNvPr id="3" name="Content Placeholder 2"/>
          <p:cNvSpPr>
            <a:spLocks noGrp="1"/>
          </p:cNvSpPr>
          <p:nvPr>
            <p:ph idx="1"/>
          </p:nvPr>
        </p:nvSpPr>
        <p:spPr>
          <a:xfrm>
            <a:off x="381000" y="609600"/>
            <a:ext cx="8610600" cy="5791200"/>
          </a:xfrm>
        </p:spPr>
        <p:txBody>
          <a:bodyPr/>
          <a:lstStyle/>
          <a:p>
            <a:pPr marL="0" indent="0" eaLnBrk="1" hangingPunct="1">
              <a:buFontTx/>
              <a:buNone/>
              <a:defRPr/>
            </a:pPr>
            <a:r>
              <a:rPr lang="en-US" altLang="en-US" sz="2000" b="0" dirty="0" smtClean="0"/>
              <a:t>● </a:t>
            </a:r>
            <a:r>
              <a:rPr lang="en-US" sz="2000" b="0" dirty="0" smtClean="0"/>
              <a:t>The field of data acquisition encompasses a very wide range of activities. At its simplest level, it involves reading electrical signals into a computer from some form of sensor.</a:t>
            </a:r>
          </a:p>
          <a:p>
            <a:pPr eaLnBrk="1" hangingPunct="1">
              <a:defRPr/>
            </a:pPr>
            <a:endParaRPr lang="en-US" sz="2000" b="0" dirty="0" smtClean="0"/>
          </a:p>
          <a:p>
            <a:pPr marL="0" indent="0" eaLnBrk="1" hangingPunct="1">
              <a:buFontTx/>
              <a:buNone/>
              <a:defRPr/>
            </a:pPr>
            <a:r>
              <a:rPr lang="en-US" altLang="en-US" sz="2000" b="0" dirty="0" smtClean="0"/>
              <a:t>●</a:t>
            </a:r>
            <a:r>
              <a:rPr lang="en-US" sz="2000" b="0" dirty="0" smtClean="0"/>
              <a:t> These signals may represent the state of a physical process, such as the position and orientation of machine tools, the temperature of a furnace or the size and shape of a manufactured component. </a:t>
            </a:r>
          </a:p>
          <a:p>
            <a:pPr eaLnBrk="1" hangingPunct="1">
              <a:defRPr/>
            </a:pPr>
            <a:endParaRPr lang="en-US" sz="2000" b="0" dirty="0" smtClean="0"/>
          </a:p>
          <a:p>
            <a:pPr marL="0" indent="0" eaLnBrk="1" hangingPunct="1">
              <a:buFontTx/>
              <a:buNone/>
              <a:defRPr/>
            </a:pPr>
            <a:r>
              <a:rPr lang="en-US" altLang="en-US" sz="2000" b="0" dirty="0" smtClean="0"/>
              <a:t>● </a:t>
            </a:r>
            <a:r>
              <a:rPr lang="en-US" sz="2000" b="0" dirty="0" smtClean="0"/>
              <a:t>The acquired data may have to be stored, printed or displayed. Often the data have to be analyzed or processed in some way in order to generate further signals for controlling external equipment or for interfacing to other computers. </a:t>
            </a:r>
          </a:p>
          <a:p>
            <a:pPr eaLnBrk="1" hangingPunct="1">
              <a:defRPr/>
            </a:pPr>
            <a:endParaRPr lang="en-US" sz="2000" b="0" dirty="0" smtClean="0"/>
          </a:p>
          <a:p>
            <a:pPr marL="0" indent="0" eaLnBrk="1" hangingPunct="1">
              <a:buFontTx/>
              <a:buNone/>
              <a:defRPr/>
            </a:pPr>
            <a:r>
              <a:rPr lang="en-US" altLang="en-US" sz="2000" b="0" dirty="0" smtClean="0"/>
              <a:t>● </a:t>
            </a:r>
            <a:r>
              <a:rPr lang="en-US" sz="2000" b="0" dirty="0" smtClean="0"/>
              <a:t>This may involve manipulating only static readings, but it is also frequently necessary to deal with time-varying signals as well. Some systems may involve data to be gathered slowly, over time spans of many days or weeks. </a:t>
            </a:r>
          </a:p>
        </p:txBody>
      </p:sp>
      <p:sp>
        <p:nvSpPr>
          <p:cNvPr id="4" name="Slide Number Placeholder 3"/>
          <p:cNvSpPr>
            <a:spLocks noGrp="1"/>
          </p:cNvSpPr>
          <p:nvPr>
            <p:ph type="sldNum" sz="quarter" idx="4294967295"/>
          </p:nvPr>
        </p:nvSpPr>
        <p:spPr>
          <a:xfrm>
            <a:off x="6553200" y="61722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	P. </a:t>
            </a:r>
            <a:fld id="{619F0F98-5EF9-4931-8F8D-4FFF2A2DEDB2}" type="slidenum">
              <a:rPr lang="en-US" altLang="en-US"/>
              <a:pPr/>
              <a:t>60</a:t>
            </a:fld>
            <a:endParaRPr lang="en-US" alt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ltLang="en-US"/>
              <a:t>Lab 1	P. </a:t>
            </a:r>
            <a:fld id="{A53642EB-B04D-4DB9-9600-E64D409424AB}" type="slidenum">
              <a:rPr lang="en-US" altLang="en-US"/>
              <a:pPr/>
              <a:t>61</a:t>
            </a:fld>
            <a:endParaRPr lang="en-US" altLang="en-US"/>
          </a:p>
        </p:txBody>
      </p:sp>
      <p:pic>
        <p:nvPicPr>
          <p:cNvPr id="50179" name="Picture 2"/>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1899</TotalTime>
  <Words>2760</Words>
  <Application>Microsoft Office PowerPoint</Application>
  <PresentationFormat>On-screen Show (4:3)</PresentationFormat>
  <Paragraphs>354</Paragraphs>
  <Slides>61</Slides>
  <Notes>13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61</vt:i4>
      </vt:variant>
    </vt:vector>
  </HeadingPairs>
  <TitlesOfParts>
    <vt:vector size="64" baseType="lpstr">
      <vt:lpstr>Oriel</vt:lpstr>
      <vt:lpstr>Paintbrush Picture</vt:lpstr>
      <vt:lpstr>Bitmap Image</vt:lpstr>
      <vt:lpstr>telemetry and Data Acquisition System </vt:lpstr>
      <vt:lpstr>Introduction</vt:lpstr>
      <vt:lpstr>Block diagram of telemetry  system</vt:lpstr>
      <vt:lpstr>Characteristics Of Telemetry</vt:lpstr>
      <vt:lpstr>Factors influencing Telemetry system design</vt:lpstr>
      <vt:lpstr>The Concept of Multiplexing      </vt:lpstr>
      <vt:lpstr>Slide 7</vt:lpstr>
      <vt:lpstr>Multiplexing in networks</vt:lpstr>
      <vt:lpstr> The Basic Types of Multiplexing    </vt:lpstr>
      <vt:lpstr>Slide 10</vt:lpstr>
      <vt:lpstr>Slide 11</vt:lpstr>
      <vt:lpstr>Slide 12</vt:lpstr>
      <vt:lpstr>Example usage of Multiplexing in DSSS (used in cell phone technology)</vt:lpstr>
      <vt:lpstr>Frequency Division Multiplexing</vt:lpstr>
      <vt:lpstr>Hierarchical FDM    </vt:lpstr>
      <vt:lpstr>Time Division Multiplexing</vt:lpstr>
      <vt:lpstr>TDM System</vt:lpstr>
      <vt:lpstr>Slide 18</vt:lpstr>
      <vt:lpstr>TDM-PAM : Receiver</vt:lpstr>
      <vt:lpstr>Slide 20</vt:lpstr>
      <vt:lpstr>Slide 21</vt:lpstr>
      <vt:lpstr>Slide 22</vt:lpstr>
      <vt:lpstr>Time Division Multiplexing</vt:lpstr>
      <vt:lpstr>Types of telemetry systems</vt:lpstr>
      <vt:lpstr> LANDLINE TELEMETRY SYSTEM</vt:lpstr>
      <vt:lpstr>Voltage telemetry system</vt:lpstr>
      <vt:lpstr>Current  telemetry system</vt:lpstr>
      <vt:lpstr>Current  telemetry system</vt:lpstr>
      <vt:lpstr>Current  telemetry system</vt:lpstr>
      <vt:lpstr>Demerits and merits</vt:lpstr>
      <vt:lpstr>R.F. TELEMETRY SYSTEM</vt:lpstr>
      <vt:lpstr>R.F. TELEMETRY SYSTEM</vt:lpstr>
      <vt:lpstr>R.F. TELEMETRY SYSTEM</vt:lpstr>
      <vt:lpstr>Frequency telemetry system block diagram: </vt:lpstr>
      <vt:lpstr>Pulse telemetry system</vt:lpstr>
      <vt:lpstr>TYPES OF PULSE MODULATION</vt:lpstr>
      <vt:lpstr>PULSE CODE MODULATION</vt:lpstr>
      <vt:lpstr>Digital Data Acquisition System &amp; control</vt:lpstr>
      <vt:lpstr> Introduction </vt:lpstr>
      <vt:lpstr>Need of DAS</vt:lpstr>
      <vt:lpstr>     Objective of Data Acquisition System </vt:lpstr>
      <vt:lpstr>Data Acquisition System Block Diagram</vt:lpstr>
      <vt:lpstr>Flow  Of  Information DAS</vt:lpstr>
      <vt:lpstr>Transducers</vt:lpstr>
      <vt:lpstr>Signal Conditioning</vt:lpstr>
      <vt:lpstr>Multiplexers</vt:lpstr>
      <vt:lpstr>Slide 47</vt:lpstr>
      <vt:lpstr>Single channel DAS</vt:lpstr>
      <vt:lpstr>Multichannel DAS</vt:lpstr>
      <vt:lpstr>Sample &amp; Hold circuit</vt:lpstr>
      <vt:lpstr>Implementation of Sample &amp; Hold circuit</vt:lpstr>
      <vt:lpstr>Implementation of Sample &amp; Hold circuit</vt:lpstr>
      <vt:lpstr>Multichannel Analog Multiplexed System</vt:lpstr>
      <vt:lpstr>Multichannel Analog Multiplexed System</vt:lpstr>
      <vt:lpstr> Multiplexed output of sample/hold circuit</vt:lpstr>
      <vt:lpstr>Multiplexed output of sample/hold circuit</vt:lpstr>
      <vt:lpstr>Multiplexed After  A/D CONVERSION</vt:lpstr>
      <vt:lpstr>Multiplexed After  A/D CONVERSION</vt:lpstr>
      <vt:lpstr>Computer based DAS</vt:lpstr>
      <vt:lpstr>Computer based DAS</vt:lpstr>
      <vt:lpstr>Slide 61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transmission and telemetry</dc:title>
  <dc:creator>User</dc:creator>
  <cp:lastModifiedBy>TEJAL</cp:lastModifiedBy>
  <cp:revision>142</cp:revision>
  <dcterms:created xsi:type="dcterms:W3CDTF">2014-09-18T07:55:47Z</dcterms:created>
  <dcterms:modified xsi:type="dcterms:W3CDTF">2017-09-24T12:06:14Z</dcterms:modified>
</cp:coreProperties>
</file>