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11"/>
  </p:notesMasterIdLst>
  <p:sldIdLst>
    <p:sldId id="267" r:id="rId2"/>
    <p:sldId id="269" r:id="rId3"/>
    <p:sldId id="264" r:id="rId4"/>
    <p:sldId id="256" r:id="rId5"/>
    <p:sldId id="273" r:id="rId6"/>
    <p:sldId id="274" r:id="rId7"/>
    <p:sldId id="262" r:id="rId8"/>
    <p:sldId id="259" r:id="rId9"/>
    <p:sldId id="26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B5EDEA-BE95-47AA-A6BD-550EDF78D2E3}" type="datetimeFigureOut">
              <a:rPr lang="en-US" smtClean="0"/>
              <a:pPr/>
              <a:t>18/07/2017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4651E1-0073-4B9D-9552-B25C89791E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1335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846550-3AB3-4B89-B44F-A5BB4512489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5116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18/07/2017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05000" y="1371600"/>
            <a:ext cx="4660378" cy="25853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PRESENTATION </a:t>
            </a:r>
          </a:p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ON</a:t>
            </a:r>
          </a:p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MEGGER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026" name="Picture 2" descr="C:\Users\JOYDEEP\Pictures\megger\MOM2_front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793794">
            <a:off x="6432670" y="3527513"/>
            <a:ext cx="2101850" cy="3006725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8153400" y="0"/>
            <a:ext cx="609600" cy="780047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1</a:t>
            </a:r>
            <a:endParaRPr lang="en-IN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4878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228600"/>
            <a:ext cx="5867400" cy="685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  <a:endParaRPr lang="en-IN" sz="3600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9906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MEGGER</a:t>
            </a:r>
            <a:endParaRPr lang="en-IN" b="1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1225689"/>
            <a:ext cx="8686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i="1" dirty="0" smtClean="0"/>
              <a:t>   </a:t>
            </a:r>
            <a:r>
              <a:rPr lang="en-IN" sz="2400" i="1" dirty="0" smtClean="0"/>
              <a:t>The megger , or megohmmeter , is a high range ohmmeter.</a:t>
            </a:r>
          </a:p>
          <a:p>
            <a:pPr>
              <a:buFont typeface="Wingdings" pitchFamily="2" charset="2"/>
              <a:buChar char="§"/>
            </a:pPr>
            <a:r>
              <a:rPr lang="en-US" sz="2400" i="1" dirty="0" smtClean="0"/>
              <a:t>   </a:t>
            </a:r>
            <a:r>
              <a:rPr lang="en-IN" sz="2400" i="1" dirty="0" smtClean="0"/>
              <a:t>Used to measure insulation resistance and other high resistance values.</a:t>
            </a:r>
          </a:p>
          <a:p>
            <a:pPr>
              <a:buFont typeface="Wingdings" pitchFamily="2" charset="2"/>
              <a:buChar char="§"/>
            </a:pPr>
            <a:endParaRPr lang="en-US" sz="2400" i="1" dirty="0" smtClean="0"/>
          </a:p>
          <a:p>
            <a:pPr>
              <a:buFont typeface="Wingdings" pitchFamily="2" charset="2"/>
              <a:buChar char="§"/>
            </a:pPr>
            <a:endParaRPr lang="en-US" sz="2400" i="1" dirty="0" smtClean="0"/>
          </a:p>
          <a:p>
            <a:pPr>
              <a:buFont typeface="Wingdings" pitchFamily="2" charset="2"/>
              <a:buChar char="§"/>
            </a:pPr>
            <a:endParaRPr lang="en-US" sz="2400" i="1" dirty="0" smtClean="0"/>
          </a:p>
          <a:p>
            <a:pPr>
              <a:buFont typeface="Wingdings" pitchFamily="2" charset="2"/>
              <a:buChar char="§"/>
            </a:pPr>
            <a:endParaRPr lang="en-US" sz="2400" i="1" dirty="0" smtClean="0"/>
          </a:p>
          <a:p>
            <a:pPr>
              <a:buFont typeface="Wingdings" pitchFamily="2" charset="2"/>
              <a:buChar char="§"/>
            </a:pPr>
            <a:endParaRPr lang="en-IN" sz="2400" i="1" dirty="0" smtClean="0"/>
          </a:p>
          <a:p>
            <a:endParaRPr lang="en-US" sz="2400" i="1" dirty="0" smtClean="0"/>
          </a:p>
          <a:p>
            <a:pPr>
              <a:buFont typeface="Wingdings" pitchFamily="2" charset="2"/>
              <a:buChar char="§"/>
            </a:pPr>
            <a:r>
              <a:rPr lang="en-US" sz="2400" i="1" dirty="0" smtClean="0"/>
              <a:t>This principle forms the basis of insulation testing instrument known as MEGGER.</a:t>
            </a:r>
            <a:endParaRPr lang="en-IN" sz="2400" i="1" dirty="0" smtClean="0"/>
          </a:p>
          <a:p>
            <a:pPr>
              <a:buFont typeface="Wingdings" pitchFamily="2" charset="2"/>
              <a:buChar char="§"/>
            </a:pPr>
            <a:r>
              <a:rPr lang="en-US" sz="2400" i="1" dirty="0" smtClean="0"/>
              <a:t>    </a:t>
            </a:r>
            <a:r>
              <a:rPr lang="en-IN" sz="2400" i="1" dirty="0" smtClean="0"/>
              <a:t>Also used for ground, continuity, and short circuit testing of electrical power systems.</a:t>
            </a:r>
          </a:p>
          <a:p>
            <a:pPr>
              <a:buFont typeface="Wingdings" pitchFamily="2" charset="2"/>
              <a:buChar char="§"/>
            </a:pPr>
            <a:r>
              <a:rPr lang="en-US" sz="2400" i="1" dirty="0" smtClean="0"/>
              <a:t>    Designed to cover a wide range(more than 1000megohms) of resistances. </a:t>
            </a:r>
            <a:endParaRPr lang="en-IN" sz="2400" i="1" dirty="0"/>
          </a:p>
        </p:txBody>
      </p:sp>
      <p:sp>
        <p:nvSpPr>
          <p:cNvPr id="8" name="Rectangle 7"/>
          <p:cNvSpPr/>
          <p:nvPr/>
        </p:nvSpPr>
        <p:spPr>
          <a:xfrm>
            <a:off x="8229600" y="0"/>
            <a:ext cx="609600" cy="780047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3</a:t>
            </a:r>
            <a:endParaRPr lang="en-IN" sz="20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JOYDEEP\Pictures\megger\200052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9713" y="2057400"/>
            <a:ext cx="3200400" cy="2209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15000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838200"/>
            <a:ext cx="739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   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381000"/>
            <a:ext cx="84582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PRINCIPLE :</a:t>
            </a:r>
          </a:p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The instrument works on the principle of ratio-meter/ohmmeter . The required deflection torque is produce by both voltage and current(in the cross-coil) . Due to the interaction between the magnetic field produce by voltage and current , the deflecting torque is produce . The required coil are so positioned that the deflecting torque is proportional to the ratio V/I. </a:t>
            </a:r>
            <a:endParaRPr lang="en-US" dirty="0"/>
          </a:p>
        </p:txBody>
      </p:sp>
      <p:pic>
        <p:nvPicPr>
          <p:cNvPr id="2051" name="Picture 3" descr="C:\Users\K.D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2819400"/>
            <a:ext cx="4419600" cy="32902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31223433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133600"/>
            <a:ext cx="8763000" cy="4495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28601"/>
            <a:ext cx="8686800" cy="1219200"/>
          </a:xfrm>
        </p:spPr>
        <p:txBody>
          <a:bodyPr>
            <a:normAutofit/>
          </a:bodyPr>
          <a:lstStyle/>
          <a:p>
            <a:r>
              <a:rPr lang="en-US" dirty="0" smtClean="0"/>
              <a:t>Construction of Megger</a:t>
            </a:r>
            <a:endParaRPr lang="en-US" dirty="0"/>
          </a:p>
        </p:txBody>
      </p:sp>
      <p:pic>
        <p:nvPicPr>
          <p:cNvPr id="1026" name="Picture 2" descr="C:\Users\SOURAV\Desktop\DSCN02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7362" y="2090670"/>
            <a:ext cx="9161362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5516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810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IN" sz="6000" b="1" i="1" u="sng" dirty="0" smtClean="0">
                <a:latin typeface="Adobe Garamond Pro" pitchFamily="18" charset="0"/>
              </a:rPr>
              <a:t>Advantages of Megger</a:t>
            </a:r>
            <a:endParaRPr lang="en-IN" sz="6000" b="1" i="1" u="sng" dirty="0">
              <a:latin typeface="Adobe Garamond Pro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2708920"/>
            <a:ext cx="6400800" cy="1752600"/>
          </a:xfrm>
        </p:spPr>
        <p:txBody>
          <a:bodyPr>
            <a:noAutofit/>
          </a:bodyPr>
          <a:lstStyle/>
          <a:p>
            <a:pPr marL="457200" indent="-457200" algn="l">
              <a:buFont typeface="Wingdings" pitchFamily="2" charset="2"/>
              <a:buChar char="Ø"/>
            </a:pPr>
            <a:r>
              <a:rPr lang="en-IN" sz="36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Permanent magnet DC generator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en-IN" sz="36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Measures resistance  between zero to infinity</a:t>
            </a:r>
            <a:endParaRPr lang="en-IN" sz="3600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712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67544" y="764704"/>
            <a:ext cx="8229600" cy="5721499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IN" sz="3200" b="1" dirty="0">
                <a:latin typeface="Adobe Fan Heiti Std B" pitchFamily="34" charset="-128"/>
                <a:ea typeface="Adobe Fan Heiti Std B" pitchFamily="34" charset="-128"/>
                <a:cs typeface="Andalus" pitchFamily="18" charset="-78"/>
              </a:rPr>
              <a:t>Permanent magnet DC </a:t>
            </a:r>
            <a:r>
              <a:rPr lang="en-IN" sz="3200" b="1" dirty="0" smtClean="0">
                <a:latin typeface="Adobe Fan Heiti Std B" pitchFamily="34" charset="-128"/>
                <a:ea typeface="Adobe Fan Heiti Std B" pitchFamily="34" charset="-128"/>
                <a:cs typeface="Andalus" pitchFamily="18" charset="-78"/>
              </a:rPr>
              <a:t>generator</a:t>
            </a:r>
            <a:r>
              <a:rPr lang="en-IN" sz="3200" b="1" dirty="0" smtClean="0">
                <a:latin typeface="Cambria" pitchFamily="18" charset="0"/>
                <a:cs typeface="Andalus" pitchFamily="18" charset="-78"/>
              </a:rPr>
              <a:t>: </a:t>
            </a:r>
            <a:r>
              <a:rPr lang="en-IN" sz="2400" dirty="0" smtClean="0">
                <a:latin typeface="Cambria" pitchFamily="18" charset="0"/>
                <a:cs typeface="Andalus" pitchFamily="18" charset="-78"/>
              </a:rPr>
              <a:t>The megger has a small permanent magnet DC generator. The generator is capable of generating either 250V or 500V at full speed. This generator generates a constant voltage and thus avoids the effect of capacitive currents.</a:t>
            </a:r>
          </a:p>
          <a:p>
            <a:r>
              <a:rPr lang="en-IN" sz="3200" dirty="0">
                <a:latin typeface="Adobe Fan Heiti Std B" pitchFamily="34" charset="-128"/>
                <a:ea typeface="Adobe Fan Heiti Std B" pitchFamily="34" charset="-128"/>
                <a:cs typeface="Andalus" pitchFamily="18" charset="-78"/>
              </a:rPr>
              <a:t>Measures resistance  between zero to </a:t>
            </a:r>
            <a:r>
              <a:rPr lang="en-IN" sz="3200" dirty="0" smtClean="0">
                <a:latin typeface="Adobe Fan Heiti Std B" pitchFamily="34" charset="-128"/>
                <a:ea typeface="Adobe Fan Heiti Std B" pitchFamily="34" charset="-128"/>
                <a:cs typeface="Andalus" pitchFamily="18" charset="-78"/>
              </a:rPr>
              <a:t>infinity</a:t>
            </a:r>
            <a:r>
              <a:rPr lang="en-IN" dirty="0" smtClean="0">
                <a:latin typeface="Cambria" pitchFamily="18" charset="0"/>
                <a:cs typeface="Andalus" pitchFamily="18" charset="-78"/>
              </a:rPr>
              <a:t>: </a:t>
            </a:r>
            <a:r>
              <a:rPr lang="en-IN" sz="2400" dirty="0" smtClean="0">
                <a:latin typeface="Cambria" pitchFamily="18" charset="0"/>
                <a:cs typeface="Andalus" pitchFamily="18" charset="-78"/>
              </a:rPr>
              <a:t>A megger can measure all resistance lying between zero and infinity essentially it is a high resistance measuring device.</a:t>
            </a:r>
            <a:endParaRPr lang="en-IN" sz="2400" dirty="0">
              <a:latin typeface="Cambria" pitchFamily="18" charset="0"/>
              <a:cs typeface="Andalus" pitchFamily="18" charset="-78"/>
            </a:endParaRPr>
          </a:p>
          <a:p>
            <a:endParaRPr lang="en-IN" dirty="0" smtClean="0">
              <a:solidFill>
                <a:schemeClr val="tx2">
                  <a:lumMod val="10000"/>
                </a:schemeClr>
              </a:solidFill>
              <a:latin typeface="Cambria" pitchFamily="18" charset="0"/>
              <a:cs typeface="Andalus" pitchFamily="18" charset="-78"/>
            </a:endParaRPr>
          </a:p>
          <a:p>
            <a:endParaRPr lang="en-IN" dirty="0">
              <a:solidFill>
                <a:schemeClr val="tx2">
                  <a:lumMod val="10000"/>
                </a:schemeClr>
              </a:solidFill>
              <a:latin typeface="Cambria" pitchFamily="18" charset="0"/>
              <a:cs typeface="Andalus" pitchFamily="18" charset="-78"/>
            </a:endParaRPr>
          </a:p>
          <a:p>
            <a:endParaRPr lang="en-IN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667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752600"/>
            <a:ext cx="6400800" cy="4191000"/>
          </a:xfrm>
        </p:spPr>
        <p:txBody>
          <a:bodyPr>
            <a:normAutofit/>
          </a:bodyPr>
          <a:lstStyle/>
          <a:p>
            <a:pPr algn="just"/>
            <a:r>
              <a:rPr lang="en-US" sz="2000" b="1" dirty="0" smtClean="0"/>
              <a:t>1.Measurement of high value resistances.</a:t>
            </a:r>
          </a:p>
          <a:p>
            <a:pPr algn="just"/>
            <a:endParaRPr lang="en-US" sz="2000" b="1" dirty="0" smtClean="0"/>
          </a:p>
          <a:p>
            <a:pPr algn="just"/>
            <a:r>
              <a:rPr lang="en-US" sz="2000" b="1" dirty="0"/>
              <a:t>2</a:t>
            </a:r>
            <a:r>
              <a:rPr lang="en-US" sz="2000" b="1" dirty="0" smtClean="0"/>
              <a:t>.Used </a:t>
            </a:r>
            <a:r>
              <a:rPr lang="en-US" sz="2000" b="1" dirty="0"/>
              <a:t>to measure the </a:t>
            </a:r>
            <a:r>
              <a:rPr lang="en-US" sz="2000" b="1" dirty="0" smtClean="0"/>
              <a:t>electrical </a:t>
            </a:r>
            <a:r>
              <a:rPr lang="en-US" sz="2000" b="1" dirty="0"/>
              <a:t>resistance of </a:t>
            </a:r>
            <a:r>
              <a:rPr lang="en-US" sz="2000" b="1" dirty="0" smtClean="0"/>
              <a:t>insulators.</a:t>
            </a:r>
          </a:p>
          <a:p>
            <a:pPr algn="just"/>
            <a:endParaRPr lang="en-US" sz="2000" b="1" dirty="0" smtClean="0"/>
          </a:p>
          <a:p>
            <a:pPr algn="just"/>
            <a:r>
              <a:rPr lang="en-US" sz="2000" b="1" dirty="0" smtClean="0"/>
              <a:t>3.Testing of electrical components, machinery.</a:t>
            </a:r>
          </a:p>
          <a:p>
            <a:pPr algn="just"/>
            <a:endParaRPr lang="en-US" sz="2000" b="1" dirty="0" smtClean="0"/>
          </a:p>
          <a:p>
            <a:pPr algn="just"/>
            <a:r>
              <a:rPr lang="en-US" sz="2000" b="1" dirty="0" smtClean="0"/>
              <a:t>4.Installations for winding</a:t>
            </a:r>
          </a:p>
          <a:p>
            <a:pPr algn="just"/>
            <a:endParaRPr lang="en-US" sz="2000" dirty="0" smtClean="0"/>
          </a:p>
          <a:p>
            <a:pPr algn="just"/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5400" dirty="0" smtClean="0">
                <a:latin typeface="Cooper Black" pitchFamily="18" charset="0"/>
              </a:rPr>
              <a:t>APPLICATIONS OF MEGGER</a:t>
            </a:r>
            <a:endParaRPr lang="en-US" sz="5400" dirty="0">
              <a:latin typeface="Cooper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034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SOURAV\Downloads\untitled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9016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dirty="0" smtClean="0"/>
              <a:t>THANK YOU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xmlns="" val="103740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457</TotalTime>
  <Words>194</Words>
  <Application>Microsoft Office PowerPoint</Application>
  <PresentationFormat>On-screen Show (4:3)</PresentationFormat>
  <Paragraphs>39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Horizon</vt:lpstr>
      <vt:lpstr>Slide 1</vt:lpstr>
      <vt:lpstr>Slide 2</vt:lpstr>
      <vt:lpstr>Slide 3</vt:lpstr>
      <vt:lpstr>Construction of Megger</vt:lpstr>
      <vt:lpstr>Advantages of Megger</vt:lpstr>
      <vt:lpstr>Slide 6</vt:lpstr>
      <vt:lpstr>APPLICATIONS OF MEGGER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Construction of</dc:title>
  <dc:creator>SOURAV</dc:creator>
  <cp:lastModifiedBy>TEJAL</cp:lastModifiedBy>
  <cp:revision>12</cp:revision>
  <dcterms:created xsi:type="dcterms:W3CDTF">2006-08-16T00:00:00Z</dcterms:created>
  <dcterms:modified xsi:type="dcterms:W3CDTF">2017-07-18T05:31:06Z</dcterms:modified>
</cp:coreProperties>
</file>