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258" autoAdjust="0"/>
  </p:normalViewPr>
  <p:slideViewPr>
    <p:cSldViewPr>
      <p:cViewPr varScale="1">
        <p:scale>
          <a:sx n="59" d="100"/>
          <a:sy n="59" d="100"/>
        </p:scale>
        <p:origin x="-16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227D1-AB44-4C8C-8E88-04EF00D4798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AB072-81A2-4A0F-88F3-414427D2C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of Measurement is simply and eloquently expressed in the following statement of famous physicist Lord Kelvin: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DIRECT METHODS: In these methods, the unknown quantity (called the </a:t>
            </a:r>
            <a:r>
              <a:rPr lang="en-US" dirty="0" err="1" smtClean="0"/>
              <a:t>measurand</a:t>
            </a:r>
            <a:r>
              <a:rPr lang="en-US" dirty="0" smtClean="0"/>
              <a:t> ) is directly compared against a standard.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INDIRECT METHOD: Measurements by direct methods are not always possible, feasible and practicable. In engineering applications measurement systems are used which require need of indirect method for measurement purposes.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MECHANICAL: These instruments are very reliable for static and stable conditions. But their disadvantage is that they are unable to respond rapidly to measurements of dynamic and transient conditions.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ELECTRICAL: It is faster than mechanical, indicating the output are rapid than mechanical methods. But it depends on the mechanical movement of the meters. The response is 0.5 to 24 seconds. ELECTRONIC: It is more reliable than other system. It uses semiconductor devices and weak signal can also be detected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ELECTRONIC: It is more reliable than other system. It uses semiconductor devices and weak signal can also be detected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ABSOLUTE: These instruments give the magnitude if the quantity under measurement terms of physical constants of the instrument. </a:t>
            </a:r>
          </a:p>
          <a:p>
            <a:r>
              <a:rPr lang="en-US" dirty="0" smtClean="0"/>
              <a:t>SECONDARY: These instruments are calibrated by the comparison with absolute instruments which have already been calibrated. </a:t>
            </a:r>
          </a:p>
          <a:p>
            <a:pPr algn="just"/>
            <a:r>
              <a:rPr lang="en-US" b="1" dirty="0" smtClean="0"/>
              <a:t>Further it is classified as </a:t>
            </a:r>
          </a:p>
          <a:p>
            <a:pPr algn="just"/>
            <a:r>
              <a:rPr lang="en-US" dirty="0" smtClean="0"/>
              <a:t>Deflection Type Instruments </a:t>
            </a:r>
          </a:p>
          <a:p>
            <a:pPr algn="just"/>
            <a:r>
              <a:rPr lang="en-US" dirty="0" smtClean="0"/>
              <a:t>Null Type Instruments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 SENSING ELEMENT: The quantity under measurement makes its first contact with the primary sensing element of a measurement system.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VARIABLE CONVERSION ELEMENT: It converts the output of the primary sensing element into suitable form to preserve the information content of the original signal.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DATA PRESENTATION ELEMENT: The information about the quantity under measurement has to be conveyed to the personnel handling the instrument or the system for monitoring, control or analysis purpose.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AB072-81A2-4A0F-88F3-414427D2CD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47FD5-447C-4D5C-BEB7-48D0E57730AC}" type="datetimeFigureOut">
              <a:rPr lang="en-US" smtClean="0"/>
              <a:pPr/>
              <a:t>06/07/2017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56D17-809C-439A-A29D-9AB3748AB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Electronic Instruments and </a:t>
            </a:r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Controls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UNIT-I:Principles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 Measurement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63880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Measurement </a:t>
            </a:r>
            <a:endParaRPr lang="en-US" sz="3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Basic </a:t>
            </a:r>
            <a:r>
              <a:rPr lang="en-US" sz="3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requirements </a:t>
            </a:r>
          </a:p>
          <a:p>
            <a:pPr>
              <a:lnSpc>
                <a:spcPct val="220000"/>
              </a:lnSpc>
            </a:pPr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Significance </a:t>
            </a:r>
            <a:r>
              <a:rPr lang="en-US" sz="3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measurement </a:t>
            </a:r>
          </a:p>
          <a:p>
            <a:pPr>
              <a:lnSpc>
                <a:spcPct val="220000"/>
              </a:lnSpc>
            </a:pPr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Methods </a:t>
            </a:r>
            <a:r>
              <a:rPr lang="en-US" sz="3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measurement </a:t>
            </a:r>
          </a:p>
          <a:p>
            <a:pPr>
              <a:lnSpc>
                <a:spcPct val="220000"/>
              </a:lnSpc>
            </a:pPr>
            <a:r>
              <a:rPr lang="en-US" sz="3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Instrument </a:t>
            </a:r>
            <a:r>
              <a:rPr lang="en-US" sz="3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measurement systems </a:t>
            </a:r>
          </a:p>
          <a:p>
            <a:pPr>
              <a:lnSpc>
                <a:spcPct val="220000"/>
              </a:lnSpc>
            </a:pPr>
            <a:endParaRPr lang="en-US" sz="3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UNIT-I:Principles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 Measurement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3100" b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Evolution </a:t>
            </a: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instruments</a:t>
            </a:r>
          </a:p>
          <a:p>
            <a:pPr>
              <a:lnSpc>
                <a:spcPct val="200000"/>
              </a:lnSpc>
            </a:pP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Classification of Instruments </a:t>
            </a:r>
          </a:p>
          <a:p>
            <a:pPr>
              <a:lnSpc>
                <a:spcPct val="200000"/>
              </a:lnSpc>
            </a:pP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Types of Instrumentation system </a:t>
            </a:r>
          </a:p>
          <a:p>
            <a:pPr>
              <a:lnSpc>
                <a:spcPct val="200000"/>
              </a:lnSpc>
            </a:pP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Elements of generalized measurement system </a:t>
            </a:r>
          </a:p>
          <a:p>
            <a:pPr>
              <a:lnSpc>
                <a:spcPct val="200000"/>
              </a:lnSpc>
            </a:pP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Detailed generalized measurement system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553200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1. Measurement: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Measurement </a:t>
            </a:r>
            <a:r>
              <a:rPr lang="en-US" dirty="0"/>
              <a:t>of a given quantity is essentially an act or result of comparison between the quantity (whose magnitude is unknown) and predetermined or predefined standards.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Two </a:t>
            </a:r>
            <a:r>
              <a:rPr lang="en-US" dirty="0"/>
              <a:t>quantities are compared the result is expressed in numerical values.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2.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Basic requirements for a meaningful measurement: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standard used for comparison purposes must be accurately defined and should be commonly accepted.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apparatus used and the method adopted must be provable (verifiable).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Significance of Measurement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”</a:t>
            </a:r>
            <a:r>
              <a:rPr lang="en-US" i="1" dirty="0"/>
              <a:t>I often say that when you can measure what you are speaking about and can express it in numbers, you know something about it; when you cannot express in it numbers your knowledge is of meager and unsatisfactory kind”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638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4. Methods of Measurement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Direct </a:t>
            </a:r>
            <a:r>
              <a:rPr lang="en-US" dirty="0"/>
              <a:t>Methods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Indirect </a:t>
            </a:r>
            <a:r>
              <a:rPr lang="en-US" dirty="0"/>
              <a:t>Methods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477000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5. Instruments and Measurement Systems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Measurement </a:t>
            </a:r>
            <a:r>
              <a:rPr lang="en-US" dirty="0"/>
              <a:t>involves the use of instruments as a physical means of determining quantities or variables.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Because </a:t>
            </a:r>
            <a:r>
              <a:rPr lang="en-US" dirty="0"/>
              <a:t>of modular nature of the elements within it, it is common to refer the measuring instrument as a MEASUREMENT SYSTEM.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47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6. Evolution of Instruments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Mechanical 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Electrical 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Electronic </a:t>
            </a:r>
            <a:r>
              <a:rPr lang="en-US" dirty="0"/>
              <a:t>Instruments. </a:t>
            </a:r>
          </a:p>
          <a:p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3820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7. Classification of Instruments</a:t>
            </a:r>
            <a:r>
              <a:rPr lang="en-US" b="1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Absolute Instruments 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Secondary Instruments </a:t>
            </a:r>
            <a:endParaRPr lang="en-US" dirty="0"/>
          </a:p>
          <a:p>
            <a:endParaRPr lang="en-US" dirty="0"/>
          </a:p>
          <a:p>
            <a:pPr algn="just">
              <a:buNone/>
            </a:pPr>
            <a:r>
              <a:rPr lang="en-US" dirty="0" smtClean="0"/>
              <a:t> Application of measurement systems are: </a:t>
            </a:r>
          </a:p>
          <a:p>
            <a:pPr algn="just">
              <a:lnSpc>
                <a:spcPct val="160000"/>
              </a:lnSpc>
            </a:pPr>
            <a:r>
              <a:rPr lang="en-US" dirty="0" err="1" smtClean="0"/>
              <a:t>i</a:t>
            </a:r>
            <a:r>
              <a:rPr lang="en-US" dirty="0" smtClean="0"/>
              <a:t>) Monitoring of process and operation.</a:t>
            </a:r>
          </a:p>
          <a:p>
            <a:pPr algn="just">
              <a:lnSpc>
                <a:spcPct val="160000"/>
              </a:lnSpc>
            </a:pPr>
            <a:r>
              <a:rPr lang="en-US" dirty="0" smtClean="0"/>
              <a:t> ii) Control of processes and operation.</a:t>
            </a:r>
          </a:p>
          <a:p>
            <a:pPr algn="just">
              <a:lnSpc>
                <a:spcPct val="160000"/>
              </a:lnSpc>
            </a:pPr>
            <a:r>
              <a:rPr lang="en-US" dirty="0" smtClean="0"/>
              <a:t> iii) Experimental engineering analysis.</a:t>
            </a:r>
          </a:p>
          <a:p>
            <a:pPr algn="just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458200" cy="6400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b="1" dirty="0">
                <a:solidFill>
                  <a:srgbClr val="FF0000"/>
                </a:solidFill>
              </a:rPr>
              <a:t>. Types of Instrumentation System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Intelligent </a:t>
            </a:r>
            <a:r>
              <a:rPr lang="en-US" dirty="0"/>
              <a:t>Instrumentation (data has been refined for the purpose of presentation )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Dumb </a:t>
            </a:r>
            <a:r>
              <a:rPr lang="en-US" dirty="0"/>
              <a:t>Instrumentation (data must be processed by the observer)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752600"/>
            <a:ext cx="9144000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8382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9. Elements of Generalized Measurement System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9. </a:t>
            </a:r>
            <a:r>
              <a:rPr lang="en-US" sz="3200" b="1" dirty="0" smtClean="0">
                <a:solidFill>
                  <a:srgbClr val="FF0000"/>
                </a:solidFill>
              </a:rPr>
              <a:t>Detailed </a:t>
            </a:r>
            <a:r>
              <a:rPr lang="en-US" sz="3200" b="1" dirty="0">
                <a:solidFill>
                  <a:srgbClr val="FF0000"/>
                </a:solidFill>
              </a:rPr>
              <a:t>Generalized Measurement System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533400"/>
            <a:ext cx="8915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en-US" sz="4800" dirty="0" smtClean="0">
                <a:solidFill>
                  <a:srgbClr val="FF0000"/>
                </a:solidFill>
              </a:rPr>
              <a:t>THANK YOU !!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645</Words>
  <Application>Microsoft Office PowerPoint</Application>
  <PresentationFormat>On-screen Show (4:3)</PresentationFormat>
  <Paragraphs>78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Electronic Instruments and Controls</vt:lpstr>
      <vt:lpstr>UNIT-I:Principles of Measurement</vt:lpstr>
      <vt:lpstr>UNIT-I:Principles of Measurement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Instruments and Measurements</dc:title>
  <dc:creator>TEJAL</dc:creator>
  <cp:lastModifiedBy>TEJAL</cp:lastModifiedBy>
  <cp:revision>24</cp:revision>
  <dcterms:created xsi:type="dcterms:W3CDTF">2016-07-04T09:02:01Z</dcterms:created>
  <dcterms:modified xsi:type="dcterms:W3CDTF">2017-07-05T18:48:15Z</dcterms:modified>
</cp:coreProperties>
</file>