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57" r:id="rId4"/>
    <p:sldId id="284" r:id="rId5"/>
    <p:sldId id="286" r:id="rId6"/>
    <p:sldId id="285" r:id="rId7"/>
    <p:sldId id="287" r:id="rId8"/>
    <p:sldId id="288" r:id="rId9"/>
    <p:sldId id="289" r:id="rId10"/>
    <p:sldId id="292" r:id="rId11"/>
    <p:sldId id="293" r:id="rId12"/>
    <p:sldId id="294" r:id="rId13"/>
    <p:sldId id="295" r:id="rId14"/>
    <p:sldId id="290" r:id="rId15"/>
    <p:sldId id="29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82" r:id="rId34"/>
    <p:sldId id="279" r:id="rId35"/>
    <p:sldId id="280" r:id="rId36"/>
    <p:sldId id="281" r:id="rId37"/>
    <p:sldId id="28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D7EBE-93B2-4608-A0A9-BC5C74B9A70E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41423-E276-4E0E-82A9-5C6D77C46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ABEL (Advanced Boolean Equation Language)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41423-E276-4E0E-82A9-5C6D77C4628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EF920-A6CF-4DEA-9A96-8655B601C801}" type="datetimeFigureOut">
              <a:rPr lang="en-US" smtClean="0"/>
              <a:pPr/>
              <a:t>12/09/2017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FE243-670E-404B-B570-4B17E7D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Introduction to VHDL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and Why is HDL?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software everything is </a:t>
            </a:r>
            <a:r>
              <a:rPr lang="en-US" dirty="0">
                <a:solidFill>
                  <a:srgbClr val="FF0000"/>
                </a:solidFill>
              </a:rPr>
              <a:t>sequential</a:t>
            </a:r>
            <a:r>
              <a:rPr lang="en-US" dirty="0"/>
              <a:t> </a:t>
            </a:r>
          </a:p>
          <a:p>
            <a:r>
              <a:rPr lang="en-US" dirty="0" smtClean="0"/>
              <a:t>In </a:t>
            </a:r>
            <a:r>
              <a:rPr lang="en-US" dirty="0"/>
              <a:t>hardware events are </a:t>
            </a:r>
            <a:r>
              <a:rPr lang="en-US" dirty="0" smtClean="0">
                <a:solidFill>
                  <a:srgbClr val="FF0000"/>
                </a:solidFill>
              </a:rPr>
              <a:t>concurrent</a:t>
            </a:r>
          </a:p>
          <a:p>
            <a:r>
              <a:rPr lang="en-US" dirty="0" smtClean="0"/>
              <a:t>Advantages – </a:t>
            </a:r>
          </a:p>
          <a:p>
            <a:pPr lvl="1"/>
            <a:r>
              <a:rPr lang="en-US" dirty="0" smtClean="0"/>
              <a:t>Documentation  </a:t>
            </a:r>
          </a:p>
          <a:p>
            <a:pPr lvl="1"/>
            <a:r>
              <a:rPr lang="en-US" dirty="0" smtClean="0"/>
              <a:t>Simulation of the behavior of the circuit  </a:t>
            </a:r>
          </a:p>
          <a:p>
            <a:pPr lvl="1"/>
            <a:r>
              <a:rPr lang="en-US" dirty="0" smtClean="0"/>
              <a:t>Synthesis – automatic generation of net lists</a:t>
            </a:r>
          </a:p>
          <a:p>
            <a:pPr lvl="1"/>
            <a:r>
              <a:rPr lang="en-US" dirty="0" smtClean="0"/>
              <a:t>Portability </a:t>
            </a:r>
            <a:endParaRPr lang="en-US" dirty="0"/>
          </a:p>
          <a:p>
            <a:r>
              <a:rPr lang="en-US" dirty="0" smtClean="0"/>
              <a:t>Examples – ABEL, </a:t>
            </a:r>
            <a:r>
              <a:rPr lang="en-US" dirty="0" smtClean="0">
                <a:solidFill>
                  <a:srgbClr val="FF0000"/>
                </a:solidFill>
              </a:rPr>
              <a:t>VHDL</a:t>
            </a:r>
            <a:r>
              <a:rPr lang="en-US" dirty="0" smtClean="0"/>
              <a:t>, </a:t>
            </a:r>
            <a:r>
              <a:rPr lang="en-US" dirty="0" err="1" smtClean="0"/>
              <a:t>Verilog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VHDL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VHDL</a:t>
            </a:r>
            <a:r>
              <a:rPr lang="en-US" sz="4000" dirty="0" smtClean="0"/>
              <a:t> </a:t>
            </a:r>
            <a:r>
              <a:rPr lang="en-US" dirty="0" smtClean="0"/>
              <a:t>is an industry standard language used to describe hardware from the abstract to concrete level. </a:t>
            </a:r>
          </a:p>
          <a:p>
            <a:pPr algn="just">
              <a:lnSpc>
                <a:spcPct val="90000"/>
              </a:lnSpc>
              <a:defRPr/>
            </a:pPr>
            <a:endParaRPr lang="en-US" b="1" dirty="0" smtClean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</a:t>
            </a:r>
            <a:r>
              <a:rPr lang="en-US" sz="4000" b="1" dirty="0" smtClean="0"/>
              <a:t> – VHSIC -  </a:t>
            </a:r>
            <a:r>
              <a:rPr lang="en-US" sz="4000" b="1" dirty="0"/>
              <a:t>V</a:t>
            </a:r>
            <a:r>
              <a:rPr lang="en-US" sz="4000" dirty="0"/>
              <a:t>ery High Speed Integrated </a:t>
            </a:r>
            <a:r>
              <a:rPr lang="en-US" sz="4000" dirty="0" smtClean="0"/>
              <a:t>Circuit</a:t>
            </a:r>
          </a:p>
          <a:p>
            <a:pPr algn="just">
              <a:lnSpc>
                <a:spcPct val="90000"/>
              </a:lnSpc>
              <a:defRPr/>
            </a:pPr>
            <a:endParaRPr lang="en-US" sz="4000" dirty="0"/>
          </a:p>
          <a:p>
            <a:pPr algn="just"/>
            <a:r>
              <a:rPr lang="en-US" sz="4000" b="1" dirty="0" smtClean="0">
                <a:solidFill>
                  <a:srgbClr val="FF0000"/>
                </a:solidFill>
              </a:rPr>
              <a:t>HDL</a:t>
            </a:r>
            <a:r>
              <a:rPr lang="en-US" sz="4000" dirty="0" smtClean="0"/>
              <a:t> - Hardware Description Language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BASIC FEATURES OF VHDL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Concurrency. </a:t>
            </a:r>
          </a:p>
          <a:p>
            <a:endParaRPr lang="en-US" sz="2800" dirty="0" smtClean="0"/>
          </a:p>
          <a:p>
            <a:r>
              <a:rPr lang="en-US" sz="2800" dirty="0" smtClean="0"/>
              <a:t>Supports sequential statements. </a:t>
            </a:r>
          </a:p>
          <a:p>
            <a:endParaRPr lang="en-US" sz="2800" dirty="0" smtClean="0"/>
          </a:p>
          <a:p>
            <a:r>
              <a:rPr lang="en-US" sz="2800" dirty="0" smtClean="0"/>
              <a:t>Supports for test &amp; simulation.</a:t>
            </a:r>
          </a:p>
          <a:p>
            <a:endParaRPr lang="en-US" sz="2800" dirty="0" smtClean="0"/>
          </a:p>
          <a:p>
            <a:r>
              <a:rPr lang="en-US" sz="2800" dirty="0" smtClean="0"/>
              <a:t>Strongly typed language. </a:t>
            </a:r>
          </a:p>
          <a:p>
            <a:endParaRPr lang="en-US" sz="2800" dirty="0" smtClean="0"/>
          </a:p>
          <a:p>
            <a:r>
              <a:rPr lang="en-US" sz="2800" dirty="0" smtClean="0"/>
              <a:t>Supports hierarchies. </a:t>
            </a:r>
          </a:p>
          <a:p>
            <a:endParaRPr lang="en-US" sz="2800" dirty="0" smtClean="0"/>
          </a:p>
          <a:p>
            <a:r>
              <a:rPr lang="en-US" sz="2800" dirty="0" smtClean="0"/>
              <a:t>Supports for vendor defined libraries. </a:t>
            </a:r>
          </a:p>
          <a:p>
            <a:endParaRPr lang="en-US" sz="2800" dirty="0" smtClean="0"/>
          </a:p>
          <a:p>
            <a:r>
              <a:rPr lang="en-US" sz="2800" dirty="0" smtClean="0"/>
              <a:t>Supports </a:t>
            </a:r>
            <a:r>
              <a:rPr lang="en-US" sz="2800" dirty="0" err="1" smtClean="0"/>
              <a:t>multivalued</a:t>
            </a:r>
            <a:r>
              <a:rPr lang="en-US" sz="2800" dirty="0" smtClean="0"/>
              <a:t> logic.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CONCURRENT AND SEQUENTIAL STATEMENTS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Concurrent</a:t>
            </a:r>
            <a:r>
              <a:rPr lang="en-US" dirty="0" smtClean="0"/>
              <a:t> - statements are executed at the same time in parallel, as in Hardware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Sequential</a:t>
            </a:r>
            <a:r>
              <a:rPr lang="en-US" dirty="0" smtClean="0"/>
              <a:t> - it executes one statement at a time in sequence only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4 Classes of VHDL statements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534400" cy="5257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4500" dirty="0" smtClean="0"/>
              <a:t>• </a:t>
            </a:r>
            <a:r>
              <a:rPr lang="en-US" sz="4500" dirty="0" smtClean="0">
                <a:solidFill>
                  <a:srgbClr val="FF0000"/>
                </a:solidFill>
              </a:rPr>
              <a:t>LIBRARY</a:t>
            </a:r>
            <a:r>
              <a:rPr lang="en-US" sz="4500" dirty="0" smtClean="0"/>
              <a:t> </a:t>
            </a:r>
            <a:r>
              <a:rPr lang="en-US" dirty="0" smtClean="0"/>
              <a:t>- a file which includes predefined hardware component declarations,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sz="4400" dirty="0" smtClean="0">
                <a:solidFill>
                  <a:srgbClr val="FF0000"/>
                </a:solidFill>
              </a:rPr>
              <a:t>PACKAGE</a:t>
            </a:r>
            <a:r>
              <a:rPr lang="en-US" dirty="0" smtClean="0"/>
              <a:t> - a file which includes shared data type definitions in one file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sz="4400" dirty="0" smtClean="0">
                <a:solidFill>
                  <a:srgbClr val="FF0000"/>
                </a:solidFill>
              </a:rPr>
              <a:t>ENTITY</a:t>
            </a:r>
            <a:r>
              <a:rPr lang="en-US" dirty="0" smtClean="0"/>
              <a:t> - specifies a logic block with its exact I/O ports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sz="4400" dirty="0" smtClean="0">
                <a:solidFill>
                  <a:srgbClr val="FF0000"/>
                </a:solidFill>
              </a:rPr>
              <a:t>ARCHITECTURE</a:t>
            </a:r>
            <a:r>
              <a:rPr lang="en-US" dirty="0" smtClean="0"/>
              <a:t> – describes the internal architecture of the entity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a. Structural Description </a:t>
            </a:r>
            <a:r>
              <a:rPr lang="en-US" dirty="0" smtClean="0"/>
              <a:t>- the design is represented as an arrangement of interconnected components.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b. Dataflow Description </a:t>
            </a:r>
            <a:r>
              <a:rPr lang="en-US" dirty="0" smtClean="0"/>
              <a:t>- represents the behavior but implies some structure. It is similar to an RTL description.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c. Behavior Description </a:t>
            </a:r>
            <a:r>
              <a:rPr lang="en-US" dirty="0" smtClean="0"/>
              <a:t>- describes the behavior of the circuit without any structural information. The description is done using a sequence of programming language statements. 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IEEE Libraries and Packages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library “</a:t>
            </a:r>
            <a:r>
              <a:rPr lang="en-US" sz="2800" dirty="0" err="1" smtClean="0">
                <a:solidFill>
                  <a:srgbClr val="FF0000"/>
                </a:solidFill>
              </a:rPr>
              <a:t>ieee</a:t>
            </a:r>
            <a:r>
              <a:rPr lang="en-US" sz="2800" dirty="0" smtClean="0"/>
              <a:t>” contains several packages of definitions standardized by IEEE, which can be used in all IEEE-certified VHDL environments </a:t>
            </a:r>
          </a:p>
          <a:p>
            <a:r>
              <a:rPr lang="en-US" dirty="0" smtClean="0"/>
              <a:t>Library	Package	Contents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sz="2400" dirty="0" err="1" smtClean="0"/>
              <a:t>ieee</a:t>
            </a:r>
            <a:r>
              <a:rPr lang="en-US" sz="2400" dirty="0" smtClean="0"/>
              <a:t>      std_logic_1164              standard data types (bit, byte..) </a:t>
            </a:r>
          </a:p>
          <a:p>
            <a:pPr>
              <a:buNone/>
            </a:pPr>
            <a:r>
              <a:rPr lang="en-US" sz="2400" dirty="0" smtClean="0"/>
              <a:t>	 </a:t>
            </a:r>
            <a:r>
              <a:rPr lang="en-US" sz="2400" dirty="0" err="1" smtClean="0"/>
              <a:t>ieee</a:t>
            </a:r>
            <a:r>
              <a:rPr lang="en-US" sz="2400" dirty="0" smtClean="0"/>
              <a:t>      </a:t>
            </a:r>
            <a:r>
              <a:rPr lang="en-US" sz="2400" dirty="0" err="1" smtClean="0"/>
              <a:t>std_logic_arith</a:t>
            </a:r>
            <a:r>
              <a:rPr lang="en-US" sz="2400" dirty="0" smtClean="0"/>
              <a:t>               signed and unsigned numbers, 					        converters </a:t>
            </a:r>
          </a:p>
          <a:p>
            <a:pPr>
              <a:buNone/>
            </a:pPr>
            <a:r>
              <a:rPr lang="en-US" sz="2400" dirty="0" smtClean="0"/>
              <a:t>	 </a:t>
            </a:r>
            <a:r>
              <a:rPr lang="en-US" sz="2400" dirty="0" err="1" smtClean="0"/>
              <a:t>ieee</a:t>
            </a:r>
            <a:r>
              <a:rPr lang="en-US" sz="2400" dirty="0" smtClean="0"/>
              <a:t>      </a:t>
            </a:r>
            <a:r>
              <a:rPr lang="en-US" sz="2400" dirty="0" err="1" smtClean="0"/>
              <a:t>std_logic_signed</a:t>
            </a:r>
            <a:r>
              <a:rPr lang="en-US" sz="2400" dirty="0" smtClean="0"/>
              <a:t>            signed numbers only</a:t>
            </a:r>
          </a:p>
          <a:p>
            <a:pPr>
              <a:buNone/>
            </a:pPr>
            <a:r>
              <a:rPr lang="en-US" sz="2400" dirty="0" smtClean="0"/>
              <a:t>      </a:t>
            </a:r>
            <a:r>
              <a:rPr lang="en-US" sz="2400" dirty="0" err="1" smtClean="0"/>
              <a:t>ieee</a:t>
            </a:r>
            <a:r>
              <a:rPr lang="en-US" sz="2400" dirty="0" smtClean="0"/>
              <a:t>      </a:t>
            </a:r>
            <a:r>
              <a:rPr lang="en-US" sz="2400" dirty="0" err="1" smtClean="0"/>
              <a:t>std_logic_unsigned</a:t>
            </a:r>
            <a:r>
              <a:rPr lang="en-US" sz="2400" dirty="0" smtClean="0"/>
              <a:t>       unsigned numbers only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Entity Declaration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Specifies the interface with the external environment.</a:t>
            </a:r>
          </a:p>
          <a:p>
            <a:r>
              <a:rPr lang="en-US" dirty="0" smtClean="0"/>
              <a:t>Format</a:t>
            </a:r>
          </a:p>
          <a:p>
            <a:pPr lvl="1">
              <a:buNone/>
              <a:defRPr/>
            </a:pP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entity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NAME_OF_ENTITY </a:t>
            </a: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 </a:t>
            </a:r>
          </a:p>
          <a:p>
            <a:pPr lvl="1">
              <a:buNone/>
              <a:defRPr/>
            </a:pP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port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en-US" sz="22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signal_names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mode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;</a:t>
            </a:r>
            <a:endParaRPr lang="en-US" sz="2200" b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buNone/>
              <a:defRPr/>
            </a:pP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 </a:t>
            </a:r>
            <a:r>
              <a:rPr lang="en-US" sz="22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signal_names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mode </a:t>
            </a:r>
            <a:r>
              <a:rPr lang="en-US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;</a:t>
            </a:r>
          </a:p>
          <a:p>
            <a:pPr lvl="1">
              <a:buNone/>
              <a:defRPr/>
            </a:pP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:</a:t>
            </a:r>
          </a:p>
          <a:p>
            <a:pPr lvl="1">
              <a:buNone/>
              <a:defRPr/>
            </a:pP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 </a:t>
            </a:r>
            <a:r>
              <a:rPr lang="en-US" sz="22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signal_names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mode </a:t>
            </a:r>
            <a:r>
              <a:rPr lang="en-US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);</a:t>
            </a:r>
            <a:endParaRPr lang="en-US" sz="2200" b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buNone/>
              <a:defRPr/>
            </a:pPr>
            <a:r>
              <a:rPr 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end</a:t>
            </a: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[NAME_OF_ENTITY] ; </a:t>
            </a:r>
          </a:p>
          <a:p>
            <a:pPr lvl="1">
              <a:buNone/>
              <a:defRPr/>
            </a:pPr>
            <a:endParaRPr lang="en-US" sz="2200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sz="2600" dirty="0" smtClean="0"/>
              <a:t>Entity may have several ARCHITECTURE statements</a:t>
            </a:r>
            <a:endParaRPr lang="en-US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upload.wikimedia.org/wikipedia/commons/6/66/Multiplex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667000"/>
            <a:ext cx="2857500" cy="2476501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667000"/>
            <a:ext cx="4191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ARCHITECTURE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 architecture specifies the behavior, function, interconnections and the relationship between the inputs and the outputs of an entity.</a:t>
            </a:r>
          </a:p>
          <a:p>
            <a:r>
              <a:rPr lang="en-US" dirty="0" smtClean="0"/>
              <a:t>An entity can have more than one architecture .</a:t>
            </a:r>
          </a:p>
          <a:p>
            <a:endParaRPr lang="en-US" dirty="0" smtClean="0"/>
          </a:p>
          <a:p>
            <a:r>
              <a:rPr lang="en-US" dirty="0" smtClean="0"/>
              <a:t>There can be no architecture without an entity .</a:t>
            </a:r>
          </a:p>
          <a:p>
            <a:endParaRPr lang="en-US" dirty="0" smtClean="0"/>
          </a:p>
          <a:p>
            <a:r>
              <a:rPr lang="en-US" dirty="0" smtClean="0"/>
              <a:t>Each architecture is bound to an entity using the configuration statement 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VHDL architectures can be classified 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Behavioral  </a:t>
            </a:r>
            <a:r>
              <a:rPr lang="en-US" dirty="0" smtClean="0"/>
              <a:t>– Defines a sequentially described functioning of the design.</a:t>
            </a:r>
          </a:p>
          <a:p>
            <a:r>
              <a:rPr lang="en-US" b="1" dirty="0" smtClean="0"/>
              <a:t>Structural </a:t>
            </a:r>
            <a:r>
              <a:rPr lang="en-US" dirty="0" smtClean="0"/>
              <a:t>– Defines interconnections between previously defined components.</a:t>
            </a:r>
          </a:p>
          <a:p>
            <a:r>
              <a:rPr lang="en-US" b="1" dirty="0" smtClean="0"/>
              <a:t>Dataflow  </a:t>
            </a:r>
            <a:r>
              <a:rPr lang="en-US" dirty="0" smtClean="0"/>
              <a:t>– Defines a concurrently described functioning of the design.</a:t>
            </a:r>
          </a:p>
          <a:p>
            <a:r>
              <a:rPr lang="en-US" b="1" dirty="0" smtClean="0"/>
              <a:t> Mixed - </a:t>
            </a:r>
            <a:r>
              <a:rPr lang="en-US" dirty="0" smtClean="0"/>
              <a:t>A combination of structural and behavioral architectures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Syntax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architecture </a:t>
            </a:r>
            <a:r>
              <a:rPr lang="en-US" b="1" i="1" dirty="0" err="1" smtClean="0"/>
              <a:t>architecture_name</a:t>
            </a:r>
            <a:r>
              <a:rPr lang="en-US" b="1" i="1" dirty="0" smtClean="0"/>
              <a:t> of </a:t>
            </a:r>
            <a:r>
              <a:rPr lang="en-US" b="1" i="1" dirty="0" err="1" smtClean="0"/>
              <a:t>entity_name</a:t>
            </a:r>
            <a:r>
              <a:rPr lang="en-US" b="1" i="1" dirty="0" smtClean="0"/>
              <a:t> is</a:t>
            </a:r>
          </a:p>
          <a:p>
            <a:pPr>
              <a:buNone/>
            </a:pPr>
            <a:r>
              <a:rPr lang="en-US" dirty="0" smtClean="0"/>
              <a:t>	[declarations]</a:t>
            </a:r>
          </a:p>
          <a:p>
            <a:pPr>
              <a:buNone/>
            </a:pPr>
            <a:r>
              <a:rPr lang="en-US" dirty="0" smtClean="0"/>
              <a:t>	begin</a:t>
            </a:r>
          </a:p>
          <a:p>
            <a:pPr>
              <a:buNone/>
            </a:pPr>
            <a:r>
              <a:rPr lang="en-US" dirty="0" smtClean="0"/>
              <a:t>	[statements]</a:t>
            </a:r>
          </a:p>
          <a:p>
            <a:pPr>
              <a:buNone/>
            </a:pPr>
            <a:r>
              <a:rPr lang="en-US" dirty="0" smtClean="0"/>
              <a:t>	end [ </a:t>
            </a:r>
            <a:r>
              <a:rPr lang="en-US" b="1" i="1" dirty="0" err="1" smtClean="0"/>
              <a:t>architecture_name</a:t>
            </a:r>
            <a:r>
              <a:rPr lang="en-US" b="1" i="1" dirty="0" smtClean="0"/>
              <a:t> ];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Process Statement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is </a:t>
            </a:r>
            <a:r>
              <a:rPr lang="en-US" dirty="0" smtClean="0"/>
              <a:t>a concurrent statement , which delineates a part of an architecture where sequential statements are executed.</a:t>
            </a:r>
          </a:p>
          <a:p>
            <a:r>
              <a:rPr lang="en-US" dirty="0" smtClean="0"/>
              <a:t>Syntax</a:t>
            </a:r>
          </a:p>
          <a:p>
            <a:r>
              <a:rPr lang="en-US" b="1" dirty="0" smtClean="0"/>
              <a:t>label: process[(</a:t>
            </a:r>
            <a:r>
              <a:rPr lang="en-US" b="1" i="1" dirty="0" smtClean="0"/>
              <a:t>sensitivity list )]</a:t>
            </a:r>
          </a:p>
          <a:p>
            <a:r>
              <a:rPr lang="en-US" b="1" i="1" dirty="0" smtClean="0"/>
              <a:t>declarations</a:t>
            </a:r>
          </a:p>
          <a:p>
            <a:r>
              <a:rPr lang="en-US" b="1" dirty="0" smtClean="0"/>
              <a:t>begin</a:t>
            </a:r>
          </a:p>
          <a:p>
            <a:r>
              <a:rPr lang="en-US" b="1" i="1" dirty="0" smtClean="0"/>
              <a:t>sequential statements </a:t>
            </a:r>
          </a:p>
          <a:p>
            <a:r>
              <a:rPr lang="en-US" b="1" dirty="0" smtClean="0"/>
              <a:t>end process;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VHDL IDENTIFIERS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Identifiers are used to name items in a VHDL model.</a:t>
            </a:r>
          </a:p>
          <a:p>
            <a:endParaRPr lang="en-US" sz="2400" dirty="0" smtClean="0"/>
          </a:p>
          <a:p>
            <a:r>
              <a:rPr lang="en-US" sz="2400" dirty="0" smtClean="0"/>
              <a:t>A basic identifier may contain only capital ‘A’ - ’Z’ , ‘a’ - ’z’, ‘0’ - ’9’, underscore character ‘_’</a:t>
            </a:r>
          </a:p>
          <a:p>
            <a:endParaRPr lang="en-US" sz="2400" dirty="0" smtClean="0"/>
          </a:p>
          <a:p>
            <a:r>
              <a:rPr lang="en-US" sz="2400" dirty="0" smtClean="0"/>
              <a:t>Must start with a alphabet.</a:t>
            </a:r>
          </a:p>
          <a:p>
            <a:endParaRPr lang="en-US" sz="2400" dirty="0" smtClean="0"/>
          </a:p>
          <a:p>
            <a:r>
              <a:rPr lang="en-US" sz="2400" dirty="0" smtClean="0"/>
              <a:t>May not end with a underscore character.</a:t>
            </a:r>
          </a:p>
          <a:p>
            <a:endParaRPr lang="en-US" sz="2400" dirty="0" smtClean="0"/>
          </a:p>
          <a:p>
            <a:r>
              <a:rPr lang="en-US" sz="2400" dirty="0" smtClean="0"/>
              <a:t>Must not include two successive underscore characters.</a:t>
            </a:r>
          </a:p>
          <a:p>
            <a:endParaRPr lang="en-US" sz="2400" dirty="0" smtClean="0"/>
          </a:p>
          <a:p>
            <a:r>
              <a:rPr lang="en-US" sz="2400" dirty="0" smtClean="0"/>
              <a:t>Reserved word cannot be used as identifiers.</a:t>
            </a:r>
          </a:p>
          <a:p>
            <a:endParaRPr lang="en-US" sz="2400" dirty="0" smtClean="0"/>
          </a:p>
          <a:p>
            <a:r>
              <a:rPr lang="en-US" sz="2400" dirty="0" smtClean="0"/>
              <a:t>VHDL is not case sensitive. 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OBJECTS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three basic object types in VHDL </a:t>
            </a:r>
          </a:p>
          <a:p>
            <a:pPr>
              <a:buNone/>
            </a:pPr>
            <a:r>
              <a:rPr lang="en-US" dirty="0" smtClean="0"/>
              <a:t>	• </a:t>
            </a:r>
            <a:r>
              <a:rPr lang="en-US" sz="2800" dirty="0" smtClean="0">
                <a:solidFill>
                  <a:srgbClr val="0070C0"/>
                </a:solidFill>
              </a:rPr>
              <a:t>Signal</a:t>
            </a:r>
            <a:r>
              <a:rPr lang="en-US" sz="2800" dirty="0" smtClean="0"/>
              <a:t> : represents interconnections that connect components and ports. </a:t>
            </a:r>
          </a:p>
          <a:p>
            <a:pPr>
              <a:buNone/>
            </a:pPr>
            <a:r>
              <a:rPr lang="en-US" sz="2800" dirty="0" smtClean="0"/>
              <a:t>	• </a:t>
            </a:r>
            <a:r>
              <a:rPr lang="en-US" sz="2800" dirty="0" smtClean="0">
                <a:solidFill>
                  <a:srgbClr val="0070C0"/>
                </a:solidFill>
              </a:rPr>
              <a:t>Variable</a:t>
            </a:r>
            <a:r>
              <a:rPr lang="en-US" sz="2800" dirty="0" smtClean="0"/>
              <a:t> : used for local storage within a process. </a:t>
            </a:r>
          </a:p>
          <a:p>
            <a:pPr>
              <a:buNone/>
            </a:pPr>
            <a:r>
              <a:rPr lang="en-US" sz="2800" dirty="0" smtClean="0"/>
              <a:t>	• </a:t>
            </a:r>
            <a:r>
              <a:rPr lang="en-US" sz="2800" dirty="0" smtClean="0">
                <a:solidFill>
                  <a:srgbClr val="0070C0"/>
                </a:solidFill>
              </a:rPr>
              <a:t>Constant</a:t>
            </a:r>
            <a:r>
              <a:rPr lang="en-US" sz="2800" dirty="0" smtClean="0"/>
              <a:t> : a fixed value.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dirty="0" smtClean="0"/>
              <a:t>The object type could be a scalar or an array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Data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Predefine</a:t>
            </a:r>
          </a:p>
          <a:p>
            <a:pPr lvl="1"/>
            <a:r>
              <a:rPr lang="en-US" dirty="0" smtClean="0"/>
              <a:t>Package </a:t>
            </a:r>
            <a:r>
              <a:rPr lang="en-US" i="1" dirty="0"/>
              <a:t>standard </a:t>
            </a:r>
            <a:r>
              <a:rPr lang="en-US" i="1" dirty="0" smtClean="0"/>
              <a:t>of library std</a:t>
            </a:r>
            <a:r>
              <a:rPr lang="en-US" i="1" dirty="0"/>
              <a:t>: BIT , BOOLEAN, INTEGER, REAL</a:t>
            </a:r>
          </a:p>
          <a:p>
            <a:pPr lvl="1"/>
            <a:r>
              <a:rPr lang="en-US" dirty="0" smtClean="0"/>
              <a:t>Package </a:t>
            </a:r>
            <a:r>
              <a:rPr lang="en-US" i="1" dirty="0" smtClean="0"/>
              <a:t>std_logic_1164 of </a:t>
            </a:r>
            <a:r>
              <a:rPr lang="en-US" i="1" dirty="0"/>
              <a:t>library </a:t>
            </a:r>
            <a:r>
              <a:rPr lang="en-US" i="1" dirty="0" err="1"/>
              <a:t>ieee</a:t>
            </a:r>
            <a:r>
              <a:rPr lang="en-US" i="1" dirty="0"/>
              <a:t>: STD_LOGIC, STD_ULOGIC</a:t>
            </a:r>
          </a:p>
          <a:p>
            <a:pPr lvl="1"/>
            <a:r>
              <a:rPr lang="en-US" dirty="0" smtClean="0"/>
              <a:t>Package </a:t>
            </a:r>
            <a:r>
              <a:rPr lang="en-US" i="1" dirty="0" err="1" smtClean="0"/>
              <a:t>std_logic_arith</a:t>
            </a:r>
            <a:r>
              <a:rPr lang="en-US" i="1" dirty="0" smtClean="0"/>
              <a:t> of </a:t>
            </a:r>
            <a:r>
              <a:rPr lang="en-US" i="1" dirty="0"/>
              <a:t>library </a:t>
            </a:r>
            <a:r>
              <a:rPr lang="en-US" i="1" dirty="0" err="1"/>
              <a:t>ieee</a:t>
            </a:r>
            <a:r>
              <a:rPr lang="en-US" i="1" dirty="0" smtClean="0"/>
              <a:t>: SIGNED</a:t>
            </a:r>
            <a:r>
              <a:rPr lang="en-US" i="1" dirty="0"/>
              <a:t>, UNSIGNED</a:t>
            </a:r>
          </a:p>
          <a:p>
            <a:r>
              <a:rPr lang="en-US" dirty="0" smtClean="0"/>
              <a:t>User defined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Bit literal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/>
              <a:t>Used to represent value of a digital system </a:t>
            </a:r>
          </a:p>
          <a:p>
            <a:r>
              <a:rPr lang="en-US" dirty="0" smtClean="0"/>
              <a:t>Values </a:t>
            </a:r>
            <a:r>
              <a:rPr lang="en-US" dirty="0"/>
              <a:t>allowed are </a:t>
            </a:r>
            <a:r>
              <a:rPr lang="en-US" dirty="0" smtClean="0"/>
              <a:t>0 </a:t>
            </a:r>
            <a:r>
              <a:rPr lang="en-US" dirty="0"/>
              <a:t>and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 smtClean="0"/>
              <a:t>Bit </a:t>
            </a:r>
            <a:r>
              <a:rPr lang="en-US" dirty="0"/>
              <a:t>vector literal is expressed as a string of bit literals enclosed in double quotes</a:t>
            </a:r>
          </a:p>
          <a:p>
            <a:r>
              <a:rPr lang="en-US" b="1" dirty="0" smtClean="0"/>
              <a:t>e.g</a:t>
            </a:r>
            <a:r>
              <a:rPr lang="en-US" b="1" dirty="0"/>
              <a:t>. </a:t>
            </a:r>
            <a:r>
              <a:rPr lang="en-US" b="1" dirty="0" smtClean="0"/>
              <a:t>1 </a:t>
            </a:r>
            <a:r>
              <a:rPr lang="en-US" b="1" dirty="0"/>
              <a:t>, </a:t>
            </a:r>
            <a:r>
              <a:rPr lang="en-US" b="1" dirty="0" smtClean="0"/>
              <a:t>0, 1011 </a:t>
            </a:r>
            <a:r>
              <a:rPr lang="en-US" b="1" dirty="0"/>
              <a:t>, </a:t>
            </a:r>
            <a:r>
              <a:rPr lang="en-US" b="1" dirty="0" smtClean="0"/>
              <a:t>X 7CEF </a:t>
            </a:r>
            <a:r>
              <a:rPr lang="en-US" b="1" dirty="0"/>
              <a:t>( hex ), </a:t>
            </a:r>
            <a:r>
              <a:rPr lang="en-US" b="1" dirty="0" smtClean="0"/>
              <a:t>O 5673 </a:t>
            </a:r>
            <a:r>
              <a:rPr lang="en-US" b="1" dirty="0"/>
              <a:t>( octal )</a:t>
            </a:r>
          </a:p>
          <a:p>
            <a:r>
              <a:rPr lang="en-US" b="1" dirty="0" smtClean="0"/>
              <a:t>e.g</a:t>
            </a:r>
            <a:r>
              <a:rPr lang="en-US" b="1" dirty="0"/>
              <a:t>. signal valid : </a:t>
            </a:r>
            <a:r>
              <a:rPr lang="en-US" b="1" dirty="0" smtClean="0"/>
              <a:t>bit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Std_logic</a:t>
            </a:r>
            <a:r>
              <a:rPr lang="en-US" dirty="0" smtClean="0">
                <a:solidFill>
                  <a:srgbClr val="FF0000"/>
                </a:solidFill>
              </a:rPr>
              <a:t> type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std_logic</a:t>
            </a:r>
            <a:r>
              <a:rPr lang="en-US" dirty="0" smtClean="0"/>
              <a:t> type </a:t>
            </a:r>
            <a:r>
              <a:rPr lang="en-US" dirty="0"/>
              <a:t>is a </a:t>
            </a:r>
            <a:r>
              <a:rPr lang="en-US" dirty="0" err="1" smtClean="0"/>
              <a:t>data_type</a:t>
            </a:r>
            <a:r>
              <a:rPr lang="en-US" dirty="0" smtClean="0"/>
              <a:t> defined </a:t>
            </a:r>
            <a:r>
              <a:rPr lang="en-US" dirty="0"/>
              <a:t>in the std_logic_1164 package of IEEE library</a:t>
            </a:r>
          </a:p>
          <a:p>
            <a:r>
              <a:rPr lang="en-US" dirty="0" smtClean="0"/>
              <a:t>It </a:t>
            </a:r>
            <a:r>
              <a:rPr lang="en-US" dirty="0"/>
              <a:t>defines a number of states for a digital signal which helps in simulation and debugging</a:t>
            </a:r>
          </a:p>
          <a:p>
            <a:r>
              <a:rPr lang="en-US" dirty="0" smtClean="0"/>
              <a:t>It </a:t>
            </a:r>
            <a:r>
              <a:rPr lang="en-US" dirty="0"/>
              <a:t>is an enumerated type and is defined as</a:t>
            </a:r>
          </a:p>
          <a:p>
            <a:r>
              <a:rPr lang="pl-PL" b="1" dirty="0"/>
              <a:t>type </a:t>
            </a:r>
            <a:r>
              <a:rPr lang="pl-PL" b="1" dirty="0" smtClean="0"/>
              <a:t>std_logic</a:t>
            </a:r>
            <a:r>
              <a:rPr lang="en-US" b="1" dirty="0" smtClean="0"/>
              <a:t> </a:t>
            </a:r>
            <a:r>
              <a:rPr lang="pl-PL" b="1" dirty="0" smtClean="0"/>
              <a:t>is (U,X,0,1,Z,W,L,H,-);</a:t>
            </a:r>
            <a:endParaRPr lang="pl-PL" b="1" dirty="0"/>
          </a:p>
          <a:p>
            <a:pPr>
              <a:buNone/>
            </a:pPr>
            <a:r>
              <a:rPr lang="en-US" b="1" dirty="0"/>
              <a:t>where </a:t>
            </a:r>
          </a:p>
          <a:p>
            <a:r>
              <a:rPr lang="en-US" b="1" dirty="0" smtClean="0"/>
              <a:t>U </a:t>
            </a:r>
            <a:r>
              <a:rPr lang="en-US" b="1" dirty="0"/>
              <a:t>-</a:t>
            </a:r>
            <a:r>
              <a:rPr lang="en-US" b="1" dirty="0" smtClean="0"/>
              <a:t>Uninitialized</a:t>
            </a:r>
            <a:endParaRPr lang="en-US" b="1" dirty="0"/>
          </a:p>
          <a:p>
            <a:r>
              <a:rPr lang="en-US" b="1" dirty="0" smtClean="0"/>
              <a:t>X </a:t>
            </a:r>
            <a:r>
              <a:rPr lang="en-US" b="1" dirty="0"/>
              <a:t>-Forcing Unknown </a:t>
            </a:r>
          </a:p>
          <a:p>
            <a:r>
              <a:rPr lang="en-US" b="1" dirty="0" smtClean="0"/>
              <a:t>0 </a:t>
            </a:r>
            <a:r>
              <a:rPr lang="en-US" b="1" dirty="0"/>
              <a:t>-Forcing 0</a:t>
            </a:r>
          </a:p>
          <a:p>
            <a:r>
              <a:rPr lang="en-US" b="1" dirty="0" smtClean="0"/>
              <a:t>1 </a:t>
            </a:r>
            <a:r>
              <a:rPr lang="en-US" b="1" dirty="0"/>
              <a:t>-Forcing 1 </a:t>
            </a:r>
          </a:p>
          <a:p>
            <a:r>
              <a:rPr lang="en-US" b="1" dirty="0" smtClean="0"/>
              <a:t>Z-High </a:t>
            </a:r>
            <a:r>
              <a:rPr lang="en-US" b="1" dirty="0"/>
              <a:t>Impedance </a:t>
            </a:r>
          </a:p>
          <a:p>
            <a:r>
              <a:rPr lang="en-US" b="1" dirty="0" smtClean="0"/>
              <a:t>W </a:t>
            </a:r>
            <a:r>
              <a:rPr lang="en-US" b="1" dirty="0"/>
              <a:t>-Weak Unknown</a:t>
            </a:r>
          </a:p>
          <a:p>
            <a:r>
              <a:rPr lang="en-US" b="1" dirty="0" smtClean="0"/>
              <a:t>L </a:t>
            </a:r>
            <a:r>
              <a:rPr lang="en-US" b="1" dirty="0"/>
              <a:t>-Weak 0 </a:t>
            </a:r>
          </a:p>
          <a:p>
            <a:r>
              <a:rPr lang="en-US" b="1" dirty="0" smtClean="0"/>
              <a:t>H </a:t>
            </a:r>
            <a:r>
              <a:rPr lang="en-US" b="1" dirty="0"/>
              <a:t>-Weak 1 </a:t>
            </a:r>
          </a:p>
          <a:p>
            <a:r>
              <a:rPr lang="en-US" b="1" dirty="0" smtClean="0"/>
              <a:t>-  </a:t>
            </a:r>
            <a:r>
              <a:rPr lang="en-US" b="1" dirty="0"/>
              <a:t>-Don't </a:t>
            </a:r>
            <a:r>
              <a:rPr lang="en-US" b="1" dirty="0" smtClean="0"/>
              <a:t>Care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Boolean literal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represents true or false value</a:t>
            </a:r>
          </a:p>
          <a:p>
            <a:r>
              <a:rPr lang="en-US" dirty="0" smtClean="0"/>
              <a:t>values </a:t>
            </a:r>
            <a:r>
              <a:rPr lang="en-US" dirty="0"/>
              <a:t>allowed are</a:t>
            </a:r>
          </a:p>
          <a:p>
            <a:pPr lvl="1"/>
            <a:r>
              <a:rPr lang="en-US" b="1" dirty="0" smtClean="0"/>
              <a:t>true(</a:t>
            </a:r>
            <a:r>
              <a:rPr lang="en-US" b="1" dirty="0" err="1" smtClean="0"/>
              <a:t>TRUE,True</a:t>
            </a:r>
            <a:r>
              <a:rPr lang="en-US" b="1" dirty="0"/>
              <a:t>) </a:t>
            </a:r>
          </a:p>
          <a:p>
            <a:pPr lvl="1"/>
            <a:r>
              <a:rPr lang="en-US" b="1" dirty="0" smtClean="0"/>
              <a:t>false(</a:t>
            </a:r>
            <a:r>
              <a:rPr lang="en-US" b="1" dirty="0" err="1" smtClean="0"/>
              <a:t>FALSE,False</a:t>
            </a:r>
            <a:r>
              <a:rPr lang="en-US" b="1" dirty="0"/>
              <a:t>)</a:t>
            </a:r>
          </a:p>
          <a:p>
            <a:r>
              <a:rPr lang="en-US" b="1" dirty="0"/>
              <a:t>e.g.: signal </a:t>
            </a:r>
            <a:r>
              <a:rPr lang="en-US" b="1" dirty="0" err="1"/>
              <a:t>busactive</a:t>
            </a:r>
            <a:r>
              <a:rPr lang="en-US" b="1" dirty="0"/>
              <a:t> : </a:t>
            </a:r>
            <a:r>
              <a:rPr lang="en-US" b="1" dirty="0" err="1"/>
              <a:t>boolean</a:t>
            </a:r>
            <a:r>
              <a:rPr lang="en-US" b="1" dirty="0" smtClean="0"/>
              <a:t>;</a:t>
            </a:r>
          </a:p>
          <a:p>
            <a:pPr>
              <a:buNone/>
            </a:pPr>
            <a:r>
              <a:rPr lang="en-US" b="1" dirty="0" smtClean="0"/>
              <a:t> ...</a:t>
            </a:r>
          </a:p>
          <a:p>
            <a:pPr>
              <a:buNone/>
            </a:pPr>
            <a:r>
              <a:rPr lang="en-US" b="1" dirty="0" err="1" smtClean="0"/>
              <a:t>busactive</a:t>
            </a:r>
            <a:r>
              <a:rPr lang="en-US" b="1" dirty="0" smtClean="0"/>
              <a:t> </a:t>
            </a:r>
            <a:r>
              <a:rPr lang="en-US" b="1" dirty="0"/>
              <a:t>&lt;= true</a:t>
            </a:r>
            <a:r>
              <a:rPr lang="en-US" b="1" dirty="0" smtClean="0"/>
              <a:t>;</a:t>
            </a:r>
          </a:p>
          <a:p>
            <a:pPr>
              <a:buNone/>
            </a:pPr>
            <a:r>
              <a:rPr lang="en-US" b="1" dirty="0" smtClean="0"/>
              <a:t>...</a:t>
            </a:r>
          </a:p>
          <a:p>
            <a:pPr>
              <a:buNone/>
            </a:pPr>
            <a:r>
              <a:rPr lang="en-US" b="1" dirty="0" smtClean="0"/>
              <a:t>if </a:t>
            </a:r>
            <a:r>
              <a:rPr lang="en-US" b="1" dirty="0"/>
              <a:t>(</a:t>
            </a:r>
            <a:r>
              <a:rPr lang="en-US" b="1" dirty="0" err="1"/>
              <a:t>busactive</a:t>
            </a:r>
            <a:r>
              <a:rPr lang="en-US" b="1" dirty="0"/>
              <a:t> and valid = </a:t>
            </a:r>
            <a:r>
              <a:rPr lang="en-US" b="1" dirty="0" smtClean="0"/>
              <a:t>“1”) then</a:t>
            </a:r>
          </a:p>
          <a:p>
            <a:pPr>
              <a:buNone/>
            </a:pPr>
            <a:r>
              <a:rPr lang="en-US" b="1" dirty="0" err="1" smtClean="0"/>
              <a:t>data_out</a:t>
            </a:r>
            <a:r>
              <a:rPr lang="en-US" b="1" dirty="0" smtClean="0"/>
              <a:t> </a:t>
            </a:r>
            <a:r>
              <a:rPr lang="en-US" b="1" dirty="0"/>
              <a:t>&lt;= din</a:t>
            </a:r>
            <a:r>
              <a:rPr lang="en-US" b="1" dirty="0" smtClean="0"/>
              <a:t>;</a:t>
            </a:r>
          </a:p>
          <a:p>
            <a:pPr>
              <a:buNone/>
            </a:pPr>
            <a:r>
              <a:rPr lang="en-US" b="1" dirty="0" err="1" smtClean="0"/>
              <a:t>valid_out</a:t>
            </a:r>
            <a:r>
              <a:rPr lang="en-US" b="1" dirty="0" smtClean="0"/>
              <a:t> </a:t>
            </a:r>
            <a:r>
              <a:rPr lang="en-US" b="1" dirty="0"/>
              <a:t>&lt;= </a:t>
            </a:r>
            <a:r>
              <a:rPr lang="en-US" b="1" dirty="0" smtClean="0"/>
              <a:t>“1”;</a:t>
            </a:r>
          </a:p>
          <a:p>
            <a:pPr>
              <a:buNone/>
            </a:pPr>
            <a:r>
              <a:rPr lang="en-US" b="1" dirty="0" smtClean="0"/>
              <a:t>end </a:t>
            </a:r>
            <a:r>
              <a:rPr lang="en-US" b="1" dirty="0"/>
              <a:t>if</a:t>
            </a:r>
            <a:r>
              <a:rPr lang="en-US" b="1" dirty="0" smtClean="0"/>
              <a:t>;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Character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package STANDARD predefines a set of character literals</a:t>
            </a:r>
          </a:p>
          <a:p>
            <a:r>
              <a:rPr lang="en-US" dirty="0" smtClean="0"/>
              <a:t>Character </a:t>
            </a:r>
            <a:r>
              <a:rPr lang="en-US" dirty="0"/>
              <a:t>literals are enclosed in single quotes</a:t>
            </a:r>
          </a:p>
          <a:p>
            <a:r>
              <a:rPr lang="en-US" dirty="0" smtClean="0"/>
              <a:t>e.g</a:t>
            </a:r>
            <a:r>
              <a:rPr lang="en-US" dirty="0"/>
              <a:t>. : </a:t>
            </a:r>
            <a:r>
              <a:rPr lang="en-US" b="1" dirty="0" smtClean="0"/>
              <a:t>“a” </a:t>
            </a:r>
            <a:r>
              <a:rPr lang="en-US" b="1" dirty="0"/>
              <a:t>, </a:t>
            </a:r>
            <a:r>
              <a:rPr lang="en-US" b="1" dirty="0" smtClean="0"/>
              <a:t>“A”, “1” </a:t>
            </a:r>
            <a:r>
              <a:rPr lang="en-US" b="1" dirty="0"/>
              <a:t>, </a:t>
            </a:r>
            <a:r>
              <a:rPr lang="en-US" b="1" dirty="0" smtClean="0"/>
              <a:t>“!”</a:t>
            </a:r>
            <a:endParaRPr lang="en-US" b="1" dirty="0"/>
          </a:p>
          <a:p>
            <a:r>
              <a:rPr lang="en-US" dirty="0" smtClean="0"/>
              <a:t>An </a:t>
            </a:r>
            <a:r>
              <a:rPr lang="en-US" dirty="0"/>
              <a:t>array of character literals is enclosed in double quotes </a:t>
            </a:r>
          </a:p>
          <a:p>
            <a:r>
              <a:rPr lang="en-US" dirty="0" smtClean="0"/>
              <a:t>e.g</a:t>
            </a:r>
            <a:r>
              <a:rPr lang="en-US" dirty="0"/>
              <a:t>. “Warning : timing violation”</a:t>
            </a:r>
          </a:p>
          <a:p>
            <a:r>
              <a:rPr lang="en-US" dirty="0"/>
              <a:t>Not synthesizable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Integer literal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defines a value with integers</a:t>
            </a:r>
          </a:p>
          <a:p>
            <a:r>
              <a:rPr lang="en-US" dirty="0" smtClean="0"/>
              <a:t>They </a:t>
            </a:r>
            <a:r>
              <a:rPr lang="en-US" dirty="0"/>
              <a:t>can be either positive or negative</a:t>
            </a:r>
          </a:p>
          <a:p>
            <a:r>
              <a:rPr lang="en-US" dirty="0" smtClean="0"/>
              <a:t>exponents </a:t>
            </a:r>
            <a:r>
              <a:rPr lang="en-US" dirty="0"/>
              <a:t>have to be integers</a:t>
            </a:r>
          </a:p>
          <a:p>
            <a:r>
              <a:rPr lang="en-US" dirty="0" smtClean="0"/>
              <a:t>e.g. </a:t>
            </a:r>
            <a:r>
              <a:rPr lang="en-US" b="1" dirty="0" smtClean="0"/>
              <a:t>3</a:t>
            </a:r>
            <a:r>
              <a:rPr lang="en-US" b="1" dirty="0"/>
              <a:t>, -1, 47E23 , -4E-2, 345</a:t>
            </a:r>
          </a:p>
          <a:p>
            <a:r>
              <a:rPr lang="en-US" b="1" dirty="0"/>
              <a:t>16#3ed2# , 16#23#E+2 </a:t>
            </a:r>
            <a:r>
              <a:rPr lang="en-US" b="1" dirty="0" smtClean="0"/>
              <a:t>(</a:t>
            </a:r>
            <a:r>
              <a:rPr lang="en-US" dirty="0" smtClean="0"/>
              <a:t>base16</a:t>
            </a:r>
            <a:r>
              <a:rPr lang="en-US" b="1" dirty="0" smtClean="0"/>
              <a:t>)</a:t>
            </a:r>
            <a:endParaRPr lang="en-US" b="1" dirty="0"/>
          </a:p>
          <a:p>
            <a:r>
              <a:rPr lang="en-US" b="1" dirty="0"/>
              <a:t>2#10111# , </a:t>
            </a:r>
            <a:r>
              <a:rPr lang="en-US" b="1" dirty="0" smtClean="0"/>
              <a:t>2#10101#E12 (</a:t>
            </a:r>
            <a:r>
              <a:rPr lang="en-US" dirty="0" smtClean="0"/>
              <a:t>base2)</a:t>
            </a:r>
            <a:endParaRPr lang="en-US" dirty="0"/>
          </a:p>
          <a:p>
            <a:r>
              <a:rPr lang="en-US" dirty="0" smtClean="0"/>
              <a:t>e.g</a:t>
            </a:r>
            <a:r>
              <a:rPr lang="en-US" dirty="0"/>
              <a:t>. Signal count integer range 0 to 255;</a:t>
            </a:r>
          </a:p>
          <a:p>
            <a:r>
              <a:rPr lang="en-US" dirty="0" smtClean="0"/>
              <a:t>Synthesizable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Real literal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defines a value with real numbers</a:t>
            </a:r>
          </a:p>
          <a:p>
            <a:r>
              <a:rPr lang="en-US" dirty="0" smtClean="0"/>
              <a:t>They </a:t>
            </a:r>
            <a:r>
              <a:rPr lang="en-US" dirty="0"/>
              <a:t>can be either positive or negative</a:t>
            </a:r>
          </a:p>
          <a:p>
            <a:r>
              <a:rPr lang="en-US" dirty="0" smtClean="0"/>
              <a:t>exponents </a:t>
            </a:r>
            <a:r>
              <a:rPr lang="en-US" dirty="0"/>
              <a:t>have to be integers</a:t>
            </a:r>
          </a:p>
          <a:p>
            <a:r>
              <a:rPr lang="en-US" dirty="0" smtClean="0"/>
              <a:t>e.g. </a:t>
            </a:r>
            <a:r>
              <a:rPr lang="en-US" b="1" dirty="0" smtClean="0"/>
              <a:t>3.23</a:t>
            </a:r>
            <a:r>
              <a:rPr lang="en-US" b="1" dirty="0"/>
              <a:t>, -1.78946, 4.78E23 , -4.23E-2, 0.345</a:t>
            </a:r>
          </a:p>
          <a:p>
            <a:r>
              <a:rPr lang="en-US" b="1" dirty="0"/>
              <a:t>16#1.23ed2# , 16#23.0#E+2 </a:t>
            </a:r>
            <a:r>
              <a:rPr lang="en-US" b="1" dirty="0" smtClean="0"/>
              <a:t>(</a:t>
            </a:r>
            <a:r>
              <a:rPr lang="en-US" dirty="0" smtClean="0"/>
              <a:t>base16</a:t>
            </a:r>
            <a:r>
              <a:rPr lang="en-US" b="1" dirty="0" smtClean="0"/>
              <a:t>)</a:t>
            </a:r>
            <a:endParaRPr lang="en-US" b="1" dirty="0"/>
          </a:p>
          <a:p>
            <a:r>
              <a:rPr lang="en-US" b="1" dirty="0"/>
              <a:t>2#1.0111# , </a:t>
            </a:r>
            <a:r>
              <a:rPr lang="en-US" b="1" dirty="0" smtClean="0"/>
              <a:t>2#1.0101#E-12 (</a:t>
            </a:r>
            <a:r>
              <a:rPr lang="en-US" dirty="0" smtClean="0"/>
              <a:t>base2</a:t>
            </a:r>
            <a:r>
              <a:rPr lang="en-US" b="1" dirty="0" smtClean="0"/>
              <a:t>)</a:t>
            </a:r>
            <a:endParaRPr lang="en-US" b="1" dirty="0"/>
          </a:p>
          <a:p>
            <a:r>
              <a:rPr lang="en-US" dirty="0" smtClean="0"/>
              <a:t>Not </a:t>
            </a:r>
            <a:r>
              <a:rPr lang="en-US" dirty="0"/>
              <a:t>synthesizable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Synthesizable Data Type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8275536" cy="388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Physical literal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Physical literal is a number with units.</a:t>
            </a:r>
          </a:p>
          <a:p>
            <a:r>
              <a:rPr lang="en-US" sz="3000" b="1" dirty="0" smtClean="0"/>
              <a:t>type </a:t>
            </a:r>
            <a:r>
              <a:rPr lang="en-US" sz="3000" b="1" dirty="0"/>
              <a:t>current is range -2147484638 to 2147484637</a:t>
            </a:r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sz="3000" dirty="0" smtClean="0"/>
              <a:t>units</a:t>
            </a:r>
            <a:endParaRPr lang="en-US" sz="3000" dirty="0"/>
          </a:p>
          <a:p>
            <a:pPr>
              <a:buNone/>
            </a:pPr>
            <a:r>
              <a:rPr lang="it-IT" sz="3000" dirty="0" smtClean="0"/>
              <a:t>   nA</a:t>
            </a:r>
            <a:r>
              <a:rPr lang="it-IT" sz="3000" dirty="0"/>
              <a:t>; --Base Unit nano </a:t>
            </a:r>
            <a:r>
              <a:rPr lang="it-IT" sz="3000" dirty="0" smtClean="0"/>
              <a:t>ampere</a:t>
            </a:r>
          </a:p>
          <a:p>
            <a:pPr>
              <a:buNone/>
            </a:pPr>
            <a:r>
              <a:rPr lang="it-IT" sz="3000" dirty="0"/>
              <a:t> </a:t>
            </a:r>
            <a:r>
              <a:rPr lang="it-IT" sz="3000" dirty="0" smtClean="0"/>
              <a:t>  </a:t>
            </a:r>
            <a:r>
              <a:rPr lang="pt-BR" sz="3000" dirty="0" smtClean="0"/>
              <a:t>uA </a:t>
            </a:r>
            <a:r>
              <a:rPr lang="pt-BR" sz="3000" dirty="0"/>
              <a:t>= 1000 nA; --micro ampere</a:t>
            </a:r>
          </a:p>
          <a:p>
            <a:pPr>
              <a:buNone/>
            </a:pPr>
            <a:r>
              <a:rPr lang="it-IT" sz="3000" dirty="0" smtClean="0"/>
              <a:t>   mA </a:t>
            </a:r>
            <a:r>
              <a:rPr lang="it-IT" sz="3000" dirty="0"/>
              <a:t>= 1000 uA; --milli ampere</a:t>
            </a:r>
          </a:p>
          <a:p>
            <a:pPr>
              <a:buNone/>
            </a:pPr>
            <a:r>
              <a:rPr lang="en-US" sz="3000" dirty="0" smtClean="0"/>
              <a:t>    A </a:t>
            </a:r>
            <a:r>
              <a:rPr lang="en-US" sz="3000" dirty="0"/>
              <a:t>= 1000 </a:t>
            </a:r>
            <a:r>
              <a:rPr lang="en-US" sz="3000" dirty="0" err="1"/>
              <a:t>mA</a:t>
            </a:r>
            <a:r>
              <a:rPr lang="en-US" sz="3000" dirty="0"/>
              <a:t>; --ampere</a:t>
            </a:r>
          </a:p>
          <a:p>
            <a:pPr>
              <a:buNone/>
            </a:pPr>
            <a:r>
              <a:rPr lang="en-US" sz="3000" dirty="0"/>
              <a:t> </a:t>
            </a:r>
            <a:r>
              <a:rPr lang="en-US" sz="3000" dirty="0" smtClean="0"/>
              <a:t>   end </a:t>
            </a:r>
            <a:r>
              <a:rPr lang="en-US" sz="3000" dirty="0"/>
              <a:t>units;</a:t>
            </a:r>
          </a:p>
          <a:p>
            <a:r>
              <a:rPr lang="en-US" dirty="0" smtClean="0"/>
              <a:t>Not </a:t>
            </a:r>
            <a:r>
              <a:rPr lang="en-US" dirty="0"/>
              <a:t>synthesizable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Subtype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Subtype is a type with a range constraint</a:t>
            </a:r>
          </a:p>
          <a:p>
            <a:r>
              <a:rPr lang="en-US" dirty="0" smtClean="0"/>
              <a:t>Subtypes </a:t>
            </a:r>
            <a:r>
              <a:rPr lang="en-US" dirty="0"/>
              <a:t>are compatible with their base type</a:t>
            </a:r>
          </a:p>
          <a:p>
            <a:pPr>
              <a:buNone/>
            </a:pPr>
            <a:r>
              <a:rPr lang="en-US" sz="2800" dirty="0" smtClean="0"/>
              <a:t>	subtype </a:t>
            </a:r>
            <a:r>
              <a:rPr lang="en-US" sz="2800" dirty="0"/>
              <a:t>Count16 is integer range 0 to 16;</a:t>
            </a:r>
          </a:p>
          <a:p>
            <a:pPr>
              <a:buNone/>
            </a:pPr>
            <a:r>
              <a:rPr lang="en-US" sz="2800" dirty="0" smtClean="0"/>
              <a:t>	subtype </a:t>
            </a:r>
            <a:r>
              <a:rPr lang="en-US" sz="2800" dirty="0"/>
              <a:t>digit is integer range 0 to 9;</a:t>
            </a:r>
          </a:p>
          <a:p>
            <a:pPr>
              <a:buNone/>
            </a:pPr>
            <a:r>
              <a:rPr lang="en-US" sz="2800" dirty="0" smtClean="0"/>
              <a:t>	subtype </a:t>
            </a:r>
            <a:r>
              <a:rPr lang="en-US" sz="2800" dirty="0" err="1"/>
              <a:t>nanosec</a:t>
            </a:r>
            <a:r>
              <a:rPr lang="en-US" sz="2800" dirty="0"/>
              <a:t> is time range 0 ns to 1 us;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Precedence Operator Class Operators</a:t>
            </a:r>
          </a:p>
          <a:p>
            <a:r>
              <a:rPr lang="en-US" dirty="0" smtClean="0"/>
              <a:t>Logical </a:t>
            </a:r>
            <a:r>
              <a:rPr lang="en-US" dirty="0"/>
              <a:t>operator </a:t>
            </a:r>
            <a:r>
              <a:rPr lang="en-US" b="1" dirty="0" smtClean="0"/>
              <a:t>and  </a:t>
            </a:r>
            <a:r>
              <a:rPr lang="en-US" b="1" dirty="0"/>
              <a:t>or </a:t>
            </a:r>
            <a:r>
              <a:rPr lang="en-US" b="1" dirty="0" smtClean="0"/>
              <a:t> </a:t>
            </a:r>
            <a:r>
              <a:rPr lang="en-US" b="1" dirty="0" err="1" smtClean="0"/>
              <a:t>nand</a:t>
            </a:r>
            <a:r>
              <a:rPr lang="en-US" b="1" dirty="0" smtClean="0"/>
              <a:t>  nor  </a:t>
            </a:r>
            <a:r>
              <a:rPr lang="en-US" b="1" dirty="0" err="1" smtClean="0"/>
              <a:t>xor</a:t>
            </a:r>
            <a:r>
              <a:rPr lang="en-US" b="1" dirty="0" smtClean="0"/>
              <a:t>  </a:t>
            </a:r>
            <a:r>
              <a:rPr lang="en-US" b="1" dirty="0" err="1" smtClean="0"/>
              <a:t>xnor</a:t>
            </a:r>
            <a:endParaRPr lang="en-US" b="1" dirty="0"/>
          </a:p>
          <a:p>
            <a:r>
              <a:rPr lang="en-US" dirty="0"/>
              <a:t>Relational operator </a:t>
            </a:r>
            <a:r>
              <a:rPr lang="en-US" b="1" dirty="0"/>
              <a:t>= </a:t>
            </a:r>
            <a:r>
              <a:rPr lang="en-US" b="1" dirty="0" smtClean="0"/>
              <a:t> /=  &lt;  &lt;=  &gt;  </a:t>
            </a:r>
            <a:r>
              <a:rPr lang="en-US" b="1" dirty="0"/>
              <a:t>&gt;=</a:t>
            </a:r>
          </a:p>
          <a:p>
            <a:r>
              <a:rPr lang="en-US" dirty="0"/>
              <a:t>Shift Operator </a:t>
            </a:r>
            <a:r>
              <a:rPr lang="en-US" b="1" dirty="0" err="1"/>
              <a:t>sll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b="1" dirty="0" err="1" smtClean="0"/>
              <a:t>srl</a:t>
            </a:r>
            <a:r>
              <a:rPr lang="en-US" b="1" dirty="0" smtClean="0"/>
              <a:t>  </a:t>
            </a:r>
            <a:r>
              <a:rPr lang="en-US" b="1" dirty="0" err="1" smtClean="0"/>
              <a:t>sla</a:t>
            </a:r>
            <a:r>
              <a:rPr lang="en-US" b="1" dirty="0" smtClean="0"/>
              <a:t>  </a:t>
            </a:r>
            <a:r>
              <a:rPr lang="en-US" b="1" dirty="0" err="1"/>
              <a:t>sra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b="1" dirty="0" err="1" smtClean="0"/>
              <a:t>rol</a:t>
            </a:r>
            <a:r>
              <a:rPr lang="en-US" b="1" dirty="0" smtClean="0"/>
              <a:t>  </a:t>
            </a:r>
            <a:r>
              <a:rPr lang="en-US" b="1" dirty="0" err="1" smtClean="0"/>
              <a:t>ror</a:t>
            </a:r>
            <a:endParaRPr lang="en-US" b="1" dirty="0"/>
          </a:p>
          <a:p>
            <a:r>
              <a:rPr lang="en-US" dirty="0"/>
              <a:t>Adding Operator </a:t>
            </a:r>
            <a:r>
              <a:rPr lang="en-US" b="1" dirty="0" smtClean="0"/>
              <a:t>+  -  &amp;</a:t>
            </a:r>
            <a:endParaRPr lang="en-US" b="1" dirty="0"/>
          </a:p>
          <a:p>
            <a:r>
              <a:rPr lang="en-US" dirty="0"/>
              <a:t>Sign </a:t>
            </a:r>
            <a:r>
              <a:rPr lang="en-US" b="1" dirty="0" smtClean="0"/>
              <a:t>+   </a:t>
            </a:r>
            <a:r>
              <a:rPr lang="en-US" b="1" dirty="0"/>
              <a:t>-</a:t>
            </a:r>
          </a:p>
          <a:p>
            <a:r>
              <a:rPr lang="en-US" dirty="0"/>
              <a:t>Multiplying Operator </a:t>
            </a:r>
            <a:r>
              <a:rPr lang="en-US" b="1" dirty="0" smtClean="0"/>
              <a:t>*  /  </a:t>
            </a:r>
            <a:r>
              <a:rPr lang="en-US" b="1" dirty="0"/>
              <a:t>mod </a:t>
            </a:r>
            <a:r>
              <a:rPr lang="en-US" b="1" dirty="0" smtClean="0"/>
              <a:t> </a:t>
            </a:r>
            <a:r>
              <a:rPr lang="en-US" b="1" dirty="0" err="1" smtClean="0"/>
              <a:t>rem</a:t>
            </a:r>
            <a:endParaRPr lang="en-US" b="1" dirty="0"/>
          </a:p>
          <a:p>
            <a:r>
              <a:rPr lang="en-US" dirty="0" smtClean="0"/>
              <a:t>Miscellaneous  </a:t>
            </a:r>
            <a:r>
              <a:rPr lang="en-US" b="1" dirty="0" smtClean="0"/>
              <a:t>**   abs   </a:t>
            </a:r>
            <a:r>
              <a:rPr lang="en-US" b="1" dirty="0"/>
              <a:t>not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Composite Data Type –Array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There are two composite types </a:t>
            </a:r>
          </a:p>
          <a:p>
            <a:pPr lvl="1"/>
            <a:r>
              <a:rPr lang="en-US" sz="2400" dirty="0" smtClean="0"/>
              <a:t>arrays </a:t>
            </a:r>
            <a:r>
              <a:rPr lang="en-US" sz="2400" dirty="0"/>
              <a:t>: contain many elements of the same type</a:t>
            </a:r>
          </a:p>
          <a:p>
            <a:pPr lvl="1"/>
            <a:r>
              <a:rPr lang="en-US" sz="2400" dirty="0" smtClean="0"/>
              <a:t>records </a:t>
            </a:r>
            <a:r>
              <a:rPr lang="en-US" sz="2400" dirty="0"/>
              <a:t>: contain elements of different types</a:t>
            </a:r>
          </a:p>
          <a:p>
            <a:r>
              <a:rPr lang="en-US" sz="2800" dirty="0" smtClean="0"/>
              <a:t>Arrays </a:t>
            </a:r>
            <a:r>
              <a:rPr lang="en-US" sz="2800" dirty="0"/>
              <a:t>can be either </a:t>
            </a:r>
            <a:r>
              <a:rPr lang="en-US" sz="2800" dirty="0" err="1"/>
              <a:t>uni</a:t>
            </a:r>
            <a:r>
              <a:rPr lang="en-US" sz="2800" dirty="0"/>
              <a:t> or multi dimensional.</a:t>
            </a:r>
          </a:p>
          <a:p>
            <a:r>
              <a:rPr lang="en-US" sz="2800" dirty="0" smtClean="0"/>
              <a:t>Array </a:t>
            </a:r>
            <a:r>
              <a:rPr lang="en-US" sz="2800" dirty="0"/>
              <a:t>Declaration </a:t>
            </a:r>
            <a:r>
              <a:rPr lang="en-US" sz="2800" dirty="0" smtClean="0"/>
              <a:t>Syntax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</a:t>
            </a:r>
            <a:r>
              <a:rPr lang="en-US" sz="2400" dirty="0" smtClean="0"/>
              <a:t>type </a:t>
            </a:r>
            <a:r>
              <a:rPr lang="en-US" sz="2400" i="1" dirty="0" err="1"/>
              <a:t>array_name</a:t>
            </a:r>
            <a:r>
              <a:rPr lang="en-US" sz="2400" i="1" dirty="0"/>
              <a:t> is array (index range) of </a:t>
            </a:r>
            <a:r>
              <a:rPr lang="en-US" sz="2400" i="1" dirty="0" err="1"/>
              <a:t>element_type</a:t>
            </a:r>
            <a:r>
              <a:rPr lang="en-US" sz="2400" i="1" dirty="0" smtClean="0"/>
              <a:t>;</a:t>
            </a:r>
          </a:p>
          <a:p>
            <a:pPr>
              <a:buNone/>
            </a:pPr>
            <a:r>
              <a:rPr lang="en-US" sz="2800" i="1" dirty="0" smtClean="0"/>
              <a:t>examples:</a:t>
            </a:r>
          </a:p>
          <a:p>
            <a:pPr>
              <a:buNone/>
            </a:pPr>
            <a:r>
              <a:rPr lang="en-US" sz="2800" i="1" dirty="0"/>
              <a:t> </a:t>
            </a:r>
            <a:r>
              <a:rPr lang="en-US" sz="2800" i="1" dirty="0" smtClean="0"/>
              <a:t>   type </a:t>
            </a:r>
            <a:r>
              <a:rPr lang="en-US" sz="2800" i="1" dirty="0"/>
              <a:t>byte is array (7 </a:t>
            </a:r>
            <a:r>
              <a:rPr lang="en-US" sz="2800" i="1" dirty="0" err="1"/>
              <a:t>downto</a:t>
            </a:r>
            <a:r>
              <a:rPr lang="en-US" sz="2800" i="1" dirty="0"/>
              <a:t> 0) of </a:t>
            </a:r>
            <a:r>
              <a:rPr lang="en-US" sz="2800" i="1" dirty="0" err="1"/>
              <a:t>std_logic</a:t>
            </a:r>
            <a:r>
              <a:rPr lang="en-US" sz="2800" i="1" dirty="0" smtClean="0"/>
              <a:t>;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Array</a:t>
            </a:r>
            <a:br>
              <a:rPr lang="en-US" b="1" dirty="0" smtClean="0"/>
            </a:br>
            <a:r>
              <a:rPr lang="en-US" dirty="0" smtClean="0">
                <a:solidFill>
                  <a:srgbClr val="FF0000"/>
                </a:solidFill>
              </a:rPr>
              <a:t>Declaration examples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signal A : </a:t>
            </a:r>
            <a:r>
              <a:rPr lang="en-US" sz="2800" dirty="0" err="1"/>
              <a:t>std_logic_vector</a:t>
            </a:r>
            <a:r>
              <a:rPr lang="en-US" sz="2800" dirty="0"/>
              <a:t>(3 </a:t>
            </a:r>
            <a:r>
              <a:rPr lang="en-US" sz="2800" dirty="0" err="1"/>
              <a:t>downto</a:t>
            </a:r>
            <a:r>
              <a:rPr lang="en-US" sz="2800" dirty="0"/>
              <a:t> 0) := “1011”;</a:t>
            </a:r>
          </a:p>
          <a:p>
            <a:r>
              <a:rPr lang="en-US" sz="2800" dirty="0"/>
              <a:t>signal B : </a:t>
            </a:r>
            <a:r>
              <a:rPr lang="en-US" sz="2800" dirty="0" err="1"/>
              <a:t>std_logic_vector</a:t>
            </a:r>
            <a:r>
              <a:rPr lang="en-US" sz="2800" dirty="0"/>
              <a:t>(0 to 3) := “1011”;</a:t>
            </a:r>
          </a:p>
          <a:p>
            <a:r>
              <a:rPr lang="en-US" sz="2800" dirty="0"/>
              <a:t>signal C : </a:t>
            </a:r>
            <a:r>
              <a:rPr lang="en-US" sz="2800" dirty="0" err="1"/>
              <a:t>std_logic_vector</a:t>
            </a:r>
            <a:r>
              <a:rPr lang="en-US" sz="2800" dirty="0"/>
              <a:t>(6 </a:t>
            </a:r>
            <a:r>
              <a:rPr lang="en-US" sz="2800" dirty="0" err="1"/>
              <a:t>downto</a:t>
            </a:r>
            <a:r>
              <a:rPr lang="en-US" sz="2800" dirty="0"/>
              <a:t> 0);</a:t>
            </a:r>
          </a:p>
          <a:p>
            <a:r>
              <a:rPr lang="en-US" sz="2800" dirty="0"/>
              <a:t>A(3) A(2) A(1) A(0) </a:t>
            </a:r>
          </a:p>
          <a:p>
            <a:pPr>
              <a:buNone/>
            </a:pPr>
            <a:r>
              <a:rPr lang="en-US" sz="2800" dirty="0" smtClean="0"/>
              <a:t>       1      0      1       </a:t>
            </a:r>
            <a:r>
              <a:rPr lang="en-US" sz="2800" dirty="0"/>
              <a:t>1 </a:t>
            </a:r>
          </a:p>
          <a:p>
            <a:r>
              <a:rPr lang="en-US" sz="2800" dirty="0"/>
              <a:t>B(0) B(1) B(2) B(3)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Array assignment </a:t>
            </a:r>
            <a:r>
              <a:rPr lang="en-US" b="1" dirty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A &lt;= („1‟, „0‟, others =&gt; „0‟); --aggregation</a:t>
            </a:r>
          </a:p>
          <a:p>
            <a:r>
              <a:rPr lang="en-US" b="1" dirty="0"/>
              <a:t>A &lt;= “1011”; </a:t>
            </a:r>
          </a:p>
          <a:p>
            <a:r>
              <a:rPr lang="en-US" b="1" dirty="0"/>
              <a:t>A &lt;= “10” &amp; ”11”; --concatenation</a:t>
            </a:r>
          </a:p>
          <a:p>
            <a:r>
              <a:rPr lang="pt-BR" b="1" dirty="0"/>
              <a:t>A &lt;= ( „1‟, „0‟, „1‟, „1‟);</a:t>
            </a:r>
          </a:p>
          <a:p>
            <a:r>
              <a:rPr lang="en-US" b="1" dirty="0"/>
              <a:t>A &lt;= “101” &amp; „1‟; </a:t>
            </a:r>
          </a:p>
          <a:p>
            <a:r>
              <a:rPr lang="pt-BR" b="1" dirty="0"/>
              <a:t>A &lt;= „1‟ &amp; ‟0‟ &amp; ‟1‟ &amp; ‟1‟; </a:t>
            </a:r>
          </a:p>
          <a:p>
            <a:r>
              <a:rPr lang="en-US" b="1" dirty="0"/>
              <a:t>C &lt;= A &amp; B;</a:t>
            </a:r>
          </a:p>
          <a:p>
            <a:r>
              <a:rPr lang="en-US" b="1" dirty="0"/>
              <a:t>A &lt;= C( 5 </a:t>
            </a:r>
            <a:r>
              <a:rPr lang="en-US" b="1" dirty="0" err="1"/>
              <a:t>downto</a:t>
            </a:r>
            <a:r>
              <a:rPr lang="en-US" b="1" dirty="0"/>
              <a:t> 2 ); --slicing</a:t>
            </a:r>
          </a:p>
          <a:p>
            <a:r>
              <a:rPr lang="en-US" b="1" dirty="0"/>
              <a:t>A(2 </a:t>
            </a:r>
            <a:r>
              <a:rPr lang="en-US" b="1" dirty="0" err="1"/>
              <a:t>downto</a:t>
            </a:r>
            <a:r>
              <a:rPr lang="en-US" b="1" dirty="0"/>
              <a:t> 1) &lt;= C(6 </a:t>
            </a:r>
            <a:r>
              <a:rPr lang="en-US" b="1" dirty="0" err="1"/>
              <a:t>downto</a:t>
            </a:r>
            <a:r>
              <a:rPr lang="en-US" b="1" dirty="0"/>
              <a:t> 5); </a:t>
            </a:r>
          </a:p>
          <a:p>
            <a:r>
              <a:rPr lang="en-US" b="1" dirty="0"/>
              <a:t>A &lt;= (others =&gt; „0‟);</a:t>
            </a:r>
          </a:p>
          <a:p>
            <a:r>
              <a:rPr lang="en-US" b="1" dirty="0"/>
              <a:t>A &lt;= (1 =&gt; „0‟, others =&gt; „1‟ );</a:t>
            </a:r>
          </a:p>
          <a:p>
            <a:r>
              <a:rPr lang="en-US" b="1" dirty="0"/>
              <a:t>A &lt;= (2 | 0 =&gt; „1‟ , others =&gt; „0‟);</a:t>
            </a:r>
          </a:p>
          <a:p>
            <a:r>
              <a:rPr lang="en-US" b="1" dirty="0"/>
              <a:t>A &lt;= (0 to 3 =&gt; „0‟); </a:t>
            </a:r>
            <a:endParaRPr lang="en-US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Multi dimensional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type </a:t>
            </a:r>
            <a:r>
              <a:rPr lang="en-US" sz="2400" dirty="0" err="1"/>
              <a:t>array_name</a:t>
            </a:r>
            <a:r>
              <a:rPr lang="en-US" sz="2400" dirty="0"/>
              <a:t> is array (</a:t>
            </a:r>
            <a:r>
              <a:rPr lang="en-US" sz="2400" dirty="0" err="1"/>
              <a:t>index_range</a:t>
            </a:r>
            <a:r>
              <a:rPr lang="en-US" sz="2400" dirty="0"/>
              <a:t>, </a:t>
            </a:r>
            <a:r>
              <a:rPr lang="en-US" sz="2400" dirty="0" err="1"/>
              <a:t>index_range</a:t>
            </a:r>
            <a:r>
              <a:rPr lang="en-US" sz="2400" dirty="0"/>
              <a:t>) of </a:t>
            </a:r>
            <a:r>
              <a:rPr lang="en-US" sz="2400" dirty="0" err="1"/>
              <a:t>element_type</a:t>
            </a:r>
            <a:r>
              <a:rPr lang="en-US" sz="2400" dirty="0"/>
              <a:t>;</a:t>
            </a:r>
          </a:p>
          <a:p>
            <a:r>
              <a:rPr lang="en-US" sz="2400" dirty="0"/>
              <a:t>e.g.:</a:t>
            </a:r>
          </a:p>
          <a:p>
            <a:pPr>
              <a:buNone/>
            </a:pPr>
            <a:r>
              <a:rPr lang="en-US" sz="2400" dirty="0" smtClean="0"/>
              <a:t>      type </a:t>
            </a:r>
            <a:r>
              <a:rPr lang="en-US" sz="2400" dirty="0"/>
              <a:t>memory is array(3 </a:t>
            </a:r>
            <a:r>
              <a:rPr lang="en-US" sz="2400" dirty="0" err="1"/>
              <a:t>downto</a:t>
            </a:r>
            <a:r>
              <a:rPr lang="en-US" sz="2400" dirty="0"/>
              <a:t> 0, 7 </a:t>
            </a:r>
            <a:r>
              <a:rPr lang="en-US" sz="2400" dirty="0" err="1"/>
              <a:t>downto</a:t>
            </a:r>
            <a:r>
              <a:rPr lang="en-US" sz="2400" dirty="0"/>
              <a:t> 0) of bit; </a:t>
            </a:r>
          </a:p>
          <a:p>
            <a:pPr>
              <a:buNone/>
            </a:pPr>
            <a:r>
              <a:rPr lang="en-US" sz="2400" dirty="0" smtClean="0"/>
              <a:t>       --</a:t>
            </a:r>
            <a:r>
              <a:rPr lang="en-US" sz="2400" dirty="0"/>
              <a:t>4 X 8 memory 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solidFill>
                  <a:srgbClr val="FF0000"/>
                </a:solidFill>
              </a:rPr>
              <a:t>VHDL </a:t>
            </a:r>
            <a:r>
              <a:rPr lang="en-US" dirty="0">
                <a:solidFill>
                  <a:srgbClr val="FF0000"/>
                </a:solidFill>
              </a:rPr>
              <a:t>Object </a:t>
            </a:r>
            <a:r>
              <a:rPr lang="en-US" dirty="0" smtClean="0">
                <a:solidFill>
                  <a:srgbClr val="FF0000"/>
                </a:solidFill>
              </a:rPr>
              <a:t>types : Signal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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Syntax </a:t>
            </a:r>
          </a:p>
          <a:p>
            <a:pPr>
              <a:buNone/>
            </a:pPr>
            <a:r>
              <a:rPr lang="en-US" sz="2400" b="1" dirty="0" smtClean="0"/>
              <a:t>Signal  </a:t>
            </a:r>
            <a:r>
              <a:rPr lang="en-US" sz="2400" b="1" i="1" dirty="0" err="1" smtClean="0"/>
              <a:t>signal_name</a:t>
            </a:r>
            <a:r>
              <a:rPr lang="en-US" sz="2400" b="1" i="1" dirty="0" smtClean="0"/>
              <a:t> </a:t>
            </a:r>
            <a:r>
              <a:rPr lang="en-US" sz="2400" b="1" i="1" dirty="0"/>
              <a:t>: </a:t>
            </a:r>
            <a:r>
              <a:rPr lang="en-US" sz="2400" b="1" i="1" dirty="0" err="1"/>
              <a:t>signal_type</a:t>
            </a:r>
            <a:r>
              <a:rPr lang="en-US" sz="2400" b="1" i="1" dirty="0"/>
              <a:t> [ range constraint ] [:=initial value] </a:t>
            </a:r>
            <a:endParaRPr lang="en-US" sz="2400" b="1" i="1" dirty="0" smtClean="0"/>
          </a:p>
          <a:p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connects design entities together and communicate changes in values within a design 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Signals </a:t>
            </a:r>
            <a:r>
              <a:rPr lang="en-US" sz="2400" dirty="0"/>
              <a:t>can be declared in an entity (can be seen by all the architectures of the entity) , in an architecture (local to the architecture), in a package (globally available to the user of the package) or as a parameter of a subprogram(i.e.. a function or a procedure)</a:t>
            </a:r>
          </a:p>
          <a:p>
            <a:endParaRPr lang="en-US" sz="2400" dirty="0"/>
          </a:p>
          <a:p>
            <a:r>
              <a:rPr lang="en-US" sz="2400" dirty="0" smtClean="0"/>
              <a:t>Signals </a:t>
            </a:r>
            <a:r>
              <a:rPr lang="en-US" sz="2400" dirty="0"/>
              <a:t>declared in a port statement of an entity describe the components input/output connectors.</a:t>
            </a:r>
          </a:p>
          <a:p>
            <a:endParaRPr lang="en-US" sz="2400" dirty="0"/>
          </a:p>
          <a:p>
            <a:r>
              <a:rPr lang="en-US" sz="2400" dirty="0" smtClean="0"/>
              <a:t>Signals </a:t>
            </a:r>
            <a:r>
              <a:rPr lang="en-US" sz="2400" dirty="0"/>
              <a:t>have three properties attached to it </a:t>
            </a:r>
          </a:p>
          <a:p>
            <a:r>
              <a:rPr lang="en-US" sz="2400" dirty="0"/>
              <a:t>–type and type attributes </a:t>
            </a:r>
          </a:p>
          <a:p>
            <a:r>
              <a:rPr lang="en-US" sz="2400" dirty="0"/>
              <a:t>–value</a:t>
            </a:r>
          </a:p>
          <a:p>
            <a:r>
              <a:rPr lang="en-US" sz="2400" dirty="0"/>
              <a:t>–time ( i.e. it has a history )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Signal </a:t>
            </a:r>
            <a:r>
              <a:rPr lang="en-US" dirty="0">
                <a:solidFill>
                  <a:srgbClr val="FF0000"/>
                </a:solidFill>
              </a:rPr>
              <a:t>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signal assignment is done using the „&lt;=„ symbol . e.g. : c &lt;= </a:t>
            </a:r>
            <a:r>
              <a:rPr lang="en-US" dirty="0" smtClean="0"/>
              <a:t>“1” </a:t>
            </a:r>
            <a:r>
              <a:rPr lang="en-US" dirty="0"/>
              <a:t>;</a:t>
            </a:r>
          </a:p>
          <a:p>
            <a:r>
              <a:rPr lang="en-US" dirty="0" smtClean="0"/>
              <a:t>signals </a:t>
            </a:r>
            <a:r>
              <a:rPr lang="en-US" dirty="0"/>
              <a:t>updates can have a delay specified in their assignment statements. E.g..</a:t>
            </a:r>
          </a:p>
          <a:p>
            <a:r>
              <a:rPr lang="en-US" b="1" dirty="0" err="1"/>
              <a:t>clk</a:t>
            </a:r>
            <a:r>
              <a:rPr lang="en-US" b="1" dirty="0"/>
              <a:t> &lt;= not </a:t>
            </a:r>
            <a:r>
              <a:rPr lang="en-US" b="1" dirty="0" err="1"/>
              <a:t>clk</a:t>
            </a:r>
            <a:r>
              <a:rPr lang="en-US" b="1" dirty="0"/>
              <a:t> after 10 ns;</a:t>
            </a:r>
          </a:p>
          <a:p>
            <a:r>
              <a:rPr lang="en-US" dirty="0" smtClean="0"/>
              <a:t>signal </a:t>
            </a:r>
            <a:r>
              <a:rPr lang="en-US" dirty="0"/>
              <a:t>assignment is concurrent outside a process and sequential within a process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Signal contd.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000" dirty="0" smtClean="0"/>
              <a:t>Concurrent</a:t>
            </a:r>
          </a:p>
          <a:p>
            <a:pPr>
              <a:buNone/>
            </a:pPr>
            <a:r>
              <a:rPr lang="en-US" sz="4000" dirty="0" smtClean="0"/>
              <a:t>	 a &lt;= b;</a:t>
            </a:r>
          </a:p>
          <a:p>
            <a:pPr>
              <a:buNone/>
            </a:pPr>
            <a:r>
              <a:rPr lang="en-US" sz="4000" dirty="0" smtClean="0"/>
              <a:t>	a &lt;= c; --multiple drivers</a:t>
            </a:r>
          </a:p>
          <a:p>
            <a:pPr>
              <a:buNone/>
            </a:pPr>
            <a:r>
              <a:rPr lang="en-US" sz="4000" dirty="0" smtClean="0"/>
              <a:t>Sequential (inside process)</a:t>
            </a:r>
          </a:p>
          <a:p>
            <a:pPr>
              <a:buNone/>
            </a:pPr>
            <a:r>
              <a:rPr lang="en-US" sz="4000" dirty="0" smtClean="0"/>
              <a:t>    a &lt;= c;</a:t>
            </a:r>
          </a:p>
          <a:p>
            <a:pPr>
              <a:buNone/>
            </a:pPr>
            <a:r>
              <a:rPr lang="en-US" sz="4000" dirty="0" smtClean="0"/>
              <a:t>     if </a:t>
            </a:r>
            <a:r>
              <a:rPr lang="en-US" sz="4000" dirty="0" err="1" smtClean="0"/>
              <a:t>ip</a:t>
            </a:r>
            <a:r>
              <a:rPr lang="en-US" sz="4000" dirty="0" smtClean="0"/>
              <a:t> = “1” then a &lt;= b; </a:t>
            </a:r>
          </a:p>
          <a:p>
            <a:pPr>
              <a:buNone/>
            </a:pPr>
            <a:r>
              <a:rPr lang="en-US" sz="4000" dirty="0" smtClean="0"/>
              <a:t>     end if;</a:t>
            </a:r>
          </a:p>
          <a:p>
            <a:pPr>
              <a:buNone/>
            </a:pPr>
            <a:r>
              <a:rPr lang="en-US" sz="4000" dirty="0" smtClean="0"/>
              <a:t>   Sequential (inside process)</a:t>
            </a:r>
          </a:p>
          <a:p>
            <a:pPr>
              <a:buNone/>
            </a:pPr>
            <a:r>
              <a:rPr lang="en-US" sz="4000" dirty="0" smtClean="0"/>
              <a:t>    count &lt;= count + 1;</a:t>
            </a:r>
          </a:p>
          <a:p>
            <a:pPr>
              <a:buNone/>
            </a:pPr>
            <a:r>
              <a:rPr lang="en-US" sz="4000" dirty="0" smtClean="0"/>
              <a:t>     count &lt;= count + 1;</a:t>
            </a:r>
          </a:p>
          <a:p>
            <a:pPr>
              <a:buNone/>
            </a:pPr>
            <a:r>
              <a:rPr lang="en-US" sz="4000" dirty="0" smtClean="0"/>
              <a:t>      count &lt;= count + 1; </a:t>
            </a:r>
          </a:p>
          <a:p>
            <a:pPr>
              <a:buNone/>
            </a:pPr>
            <a:r>
              <a:rPr lang="en-US" sz="4000" dirty="0" smtClean="0"/>
              <a:t>--count increments only once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Syntax</a:t>
            </a:r>
          </a:p>
          <a:p>
            <a:r>
              <a:rPr lang="en-US" dirty="0"/>
              <a:t>variable </a:t>
            </a:r>
            <a:r>
              <a:rPr lang="en-US" b="1" i="1" dirty="0" err="1"/>
              <a:t>variable_name</a:t>
            </a:r>
            <a:r>
              <a:rPr lang="en-US" b="1" i="1" dirty="0"/>
              <a:t> : </a:t>
            </a:r>
            <a:r>
              <a:rPr lang="en-US" b="1" i="1" dirty="0" err="1"/>
              <a:t>variable_type</a:t>
            </a:r>
            <a:r>
              <a:rPr lang="en-US" b="1" i="1" dirty="0"/>
              <a:t> [ range ] [:= initial value ];</a:t>
            </a:r>
          </a:p>
          <a:p>
            <a:r>
              <a:rPr lang="en-US" dirty="0"/>
              <a:t>e.g. : </a:t>
            </a:r>
            <a:r>
              <a:rPr lang="en-US" b="1" dirty="0" err="1"/>
              <a:t>variableindex</a:t>
            </a:r>
            <a:r>
              <a:rPr lang="en-US" b="1" dirty="0"/>
              <a:t> : integer range 0 to 15;</a:t>
            </a:r>
          </a:p>
          <a:p>
            <a:r>
              <a:rPr lang="en-US" b="1" dirty="0" err="1"/>
              <a:t>variablecount</a:t>
            </a:r>
            <a:r>
              <a:rPr lang="en-US" b="1" dirty="0"/>
              <a:t> : </a:t>
            </a:r>
            <a:r>
              <a:rPr lang="en-US" b="1" dirty="0" err="1"/>
              <a:t>std_logic_vector</a:t>
            </a:r>
            <a:r>
              <a:rPr lang="en-US" b="1" dirty="0"/>
              <a:t>( 3 downto0 ) := “0000”;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Variables contd..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Variables are assigned values using the </a:t>
            </a:r>
            <a:r>
              <a:rPr lang="en-US" b="1" dirty="0" smtClean="0"/>
              <a:t>:= </a:t>
            </a:r>
            <a:r>
              <a:rPr lang="en-US" b="1" dirty="0"/>
              <a:t>symbol </a:t>
            </a:r>
          </a:p>
          <a:p>
            <a:endParaRPr lang="en-US" dirty="0" smtClean="0"/>
          </a:p>
          <a:p>
            <a:r>
              <a:rPr lang="en-US" dirty="0" smtClean="0"/>
              <a:t>Variables </a:t>
            </a:r>
            <a:r>
              <a:rPr lang="en-US" dirty="0"/>
              <a:t>are identifiers within a process or a subprogram. Their visibility is limited only to its process or sub program. </a:t>
            </a:r>
          </a:p>
          <a:p>
            <a:endParaRPr lang="en-US" dirty="0"/>
          </a:p>
          <a:p>
            <a:r>
              <a:rPr lang="en-US" dirty="0" smtClean="0"/>
              <a:t>Variables </a:t>
            </a:r>
            <a:r>
              <a:rPr lang="en-US" dirty="0"/>
              <a:t>have only type and value attached to it. They </a:t>
            </a:r>
            <a:r>
              <a:rPr lang="en-US" dirty="0" err="1"/>
              <a:t>don‟t</a:t>
            </a:r>
            <a:r>
              <a:rPr lang="en-US" dirty="0"/>
              <a:t> have a past history unlike a signal. Require less memory and result in fast simulation.</a:t>
            </a:r>
          </a:p>
          <a:p>
            <a:endParaRPr lang="en-US" dirty="0"/>
          </a:p>
          <a:p>
            <a:r>
              <a:rPr lang="en-US" dirty="0" smtClean="0"/>
              <a:t>Variable </a:t>
            </a:r>
            <a:r>
              <a:rPr lang="en-US" dirty="0"/>
              <a:t>assignment occurs immediately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Sequential (inside process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count </a:t>
            </a:r>
            <a:r>
              <a:rPr lang="en-US" b="1" dirty="0"/>
              <a:t>:=count + 1</a:t>
            </a:r>
            <a:r>
              <a:rPr lang="en-US" b="1" dirty="0" smtClean="0"/>
              <a:t>;</a:t>
            </a:r>
          </a:p>
          <a:p>
            <a:r>
              <a:rPr lang="en-US" b="1" dirty="0" smtClean="0"/>
              <a:t>count </a:t>
            </a:r>
            <a:r>
              <a:rPr lang="en-US" b="1" dirty="0"/>
              <a:t>:=count + 1</a:t>
            </a:r>
            <a:r>
              <a:rPr lang="en-US" b="1" dirty="0" smtClean="0"/>
              <a:t>;</a:t>
            </a:r>
          </a:p>
          <a:p>
            <a:r>
              <a:rPr lang="en-US" b="1" dirty="0" smtClean="0"/>
              <a:t>count </a:t>
            </a:r>
            <a:r>
              <a:rPr lang="en-US" b="1" dirty="0"/>
              <a:t>:=count + 1; </a:t>
            </a:r>
            <a:endParaRPr lang="en-US" b="1" dirty="0" smtClean="0"/>
          </a:p>
          <a:p>
            <a:r>
              <a:rPr lang="en-US" b="1" dirty="0" smtClean="0"/>
              <a:t>--</a:t>
            </a:r>
            <a:r>
              <a:rPr lang="en-US" b="1" dirty="0"/>
              <a:t>count increments 3 times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 constant is an identifier with a fixed value </a:t>
            </a:r>
          </a:p>
          <a:p>
            <a:r>
              <a:rPr lang="en-US" dirty="0"/>
              <a:t>S</a:t>
            </a:r>
            <a:r>
              <a:rPr lang="en-US" dirty="0" smtClean="0"/>
              <a:t>yntax</a:t>
            </a:r>
            <a:endParaRPr lang="en-US" dirty="0"/>
          </a:p>
          <a:p>
            <a:pPr>
              <a:buNone/>
            </a:pPr>
            <a:r>
              <a:rPr lang="en-US" b="1" dirty="0" smtClean="0"/>
              <a:t>Constant  </a:t>
            </a:r>
            <a:r>
              <a:rPr lang="en-US" b="1" i="1" dirty="0" err="1" smtClean="0"/>
              <a:t>constant_name</a:t>
            </a:r>
            <a:r>
              <a:rPr lang="en-US" b="1" i="1" dirty="0" smtClean="0"/>
              <a:t> </a:t>
            </a:r>
            <a:r>
              <a:rPr lang="en-US" b="1" i="1" dirty="0"/>
              <a:t>: </a:t>
            </a:r>
            <a:r>
              <a:rPr lang="en-US" b="1" i="1" dirty="0" err="1"/>
              <a:t>constant_type</a:t>
            </a:r>
            <a:r>
              <a:rPr lang="en-US" b="1" i="1" dirty="0"/>
              <a:t> [:=value ] ;</a:t>
            </a:r>
          </a:p>
          <a:p>
            <a:r>
              <a:rPr lang="en-US" dirty="0"/>
              <a:t>e.g. : </a:t>
            </a:r>
            <a:r>
              <a:rPr lang="en-US" b="1" dirty="0" err="1"/>
              <a:t>constantpi</a:t>
            </a:r>
            <a:r>
              <a:rPr lang="en-US" b="1" dirty="0"/>
              <a:t> : real := </a:t>
            </a:r>
            <a:r>
              <a:rPr lang="en-US" b="1" dirty="0" smtClean="0"/>
              <a:t>3.147592;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           </a:t>
            </a:r>
            <a:r>
              <a:rPr lang="en-US" b="1" dirty="0" err="1" smtClean="0"/>
              <a:t>constantdatawidth</a:t>
            </a:r>
            <a:r>
              <a:rPr lang="en-US" b="1" dirty="0" smtClean="0"/>
              <a:t> </a:t>
            </a:r>
            <a:r>
              <a:rPr lang="en-US" b="1" dirty="0"/>
              <a:t>: natural := 32;</a:t>
            </a:r>
          </a:p>
          <a:p>
            <a:r>
              <a:rPr lang="en-US" dirty="0" smtClean="0"/>
              <a:t>It </a:t>
            </a:r>
            <a:r>
              <a:rPr lang="en-US" dirty="0"/>
              <a:t>is used in place of the value to make the code more readable</a:t>
            </a:r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constant has just the type and value associated with it .</a:t>
            </a:r>
          </a:p>
          <a:p>
            <a:endParaRPr lang="en-US" dirty="0"/>
          </a:p>
          <a:p>
            <a:r>
              <a:rPr lang="en-US" dirty="0" smtClean="0"/>
              <a:t>Value </a:t>
            </a:r>
            <a:r>
              <a:rPr lang="en-US" dirty="0"/>
              <a:t>can be assigned to a deferred constant later in a package if changes are foreseen. This minimizes recompilation.</a:t>
            </a:r>
          </a:p>
          <a:p>
            <a:endParaRPr lang="en-US" dirty="0"/>
          </a:p>
          <a:p>
            <a:r>
              <a:rPr lang="en-US" dirty="0" smtClean="0"/>
              <a:t>Constants </a:t>
            </a:r>
            <a:r>
              <a:rPr lang="en-US" dirty="0"/>
              <a:t>are used to define data parameters (</a:t>
            </a:r>
            <a:r>
              <a:rPr lang="en-US" dirty="0" err="1"/>
              <a:t>buswidth</a:t>
            </a:r>
            <a:r>
              <a:rPr lang="en-US" dirty="0"/>
              <a:t>, time delay, etc) and lookup tables (ROM , etc);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1701</Words>
  <Application>Microsoft Office PowerPoint</Application>
  <PresentationFormat>On-screen Show (4:3)</PresentationFormat>
  <Paragraphs>305</Paragraphs>
  <Slides>37</Slides>
  <Notes>1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Introduction to VHDL</vt:lpstr>
      <vt:lpstr>What and Why is HDL?</vt:lpstr>
      <vt:lpstr>VHDL</vt:lpstr>
      <vt:lpstr>BASIC FEATURES OF VHDL</vt:lpstr>
      <vt:lpstr>CONCURRENT AND SEQUENTIAL STATEMENTS</vt:lpstr>
      <vt:lpstr>4 Classes of VHDL statements</vt:lpstr>
      <vt:lpstr>IEEE Libraries and Packages</vt:lpstr>
      <vt:lpstr>Entity Declaration</vt:lpstr>
      <vt:lpstr>Example</vt:lpstr>
      <vt:lpstr>ARCHITECTURE </vt:lpstr>
      <vt:lpstr>VHDL architectures can be classified as</vt:lpstr>
      <vt:lpstr>Syntax</vt:lpstr>
      <vt:lpstr>Process Statement</vt:lpstr>
      <vt:lpstr>VHDL IDENTIFIERS </vt:lpstr>
      <vt:lpstr>OBJECTS</vt:lpstr>
      <vt:lpstr>Data Types</vt:lpstr>
      <vt:lpstr>Bit literal</vt:lpstr>
      <vt:lpstr>Std_logic type</vt:lpstr>
      <vt:lpstr>Boolean literal</vt:lpstr>
      <vt:lpstr>Character literals</vt:lpstr>
      <vt:lpstr>Integer literal</vt:lpstr>
      <vt:lpstr>Real literal </vt:lpstr>
      <vt:lpstr>Synthesizable Data Type</vt:lpstr>
      <vt:lpstr>Physical literal </vt:lpstr>
      <vt:lpstr>Subtype</vt:lpstr>
      <vt:lpstr>OPERATORS</vt:lpstr>
      <vt:lpstr>Composite Data Type –Array </vt:lpstr>
      <vt:lpstr>Array Declaration examples </vt:lpstr>
      <vt:lpstr>Array assignment examples</vt:lpstr>
      <vt:lpstr>Multi dimensional Array</vt:lpstr>
      <vt:lpstr>  VHDL Object types : Signal  </vt:lpstr>
      <vt:lpstr>Signal contd.</vt:lpstr>
      <vt:lpstr>Signal contd.</vt:lpstr>
      <vt:lpstr>Variable</vt:lpstr>
      <vt:lpstr>Variables contd..</vt:lpstr>
      <vt:lpstr>Slide 36</vt:lpstr>
      <vt:lpstr>Constant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VHDL</dc:title>
  <dc:creator>EXTC Lab</dc:creator>
  <cp:lastModifiedBy>EXTC Lab</cp:lastModifiedBy>
  <cp:revision>22</cp:revision>
  <dcterms:created xsi:type="dcterms:W3CDTF">2014-08-26T08:06:40Z</dcterms:created>
  <dcterms:modified xsi:type="dcterms:W3CDTF">2017-09-12T03:25:29Z</dcterms:modified>
</cp:coreProperties>
</file>