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doc" ContentType="application/msword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sldIdLst>
    <p:sldId id="256" r:id="rId2"/>
    <p:sldId id="257" r:id="rId3"/>
    <p:sldId id="322" r:id="rId4"/>
    <p:sldId id="323" r:id="rId5"/>
    <p:sldId id="324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  <p:sldId id="325" r:id="rId17"/>
    <p:sldId id="272" r:id="rId18"/>
    <p:sldId id="271" r:id="rId19"/>
    <p:sldId id="274" r:id="rId20"/>
    <p:sldId id="275" r:id="rId21"/>
    <p:sldId id="276" r:id="rId22"/>
    <p:sldId id="277" r:id="rId23"/>
    <p:sldId id="308" r:id="rId24"/>
    <p:sldId id="309" r:id="rId25"/>
    <p:sldId id="310" r:id="rId26"/>
    <p:sldId id="311" r:id="rId27"/>
    <p:sldId id="279" r:id="rId28"/>
    <p:sldId id="278" r:id="rId29"/>
    <p:sldId id="284" r:id="rId30"/>
    <p:sldId id="326" r:id="rId31"/>
    <p:sldId id="317" r:id="rId32"/>
    <p:sldId id="318" r:id="rId33"/>
    <p:sldId id="319" r:id="rId34"/>
    <p:sldId id="307" r:id="rId35"/>
    <p:sldId id="312" r:id="rId36"/>
    <p:sldId id="315" r:id="rId37"/>
    <p:sldId id="316" r:id="rId38"/>
    <p:sldId id="292" r:id="rId39"/>
    <p:sldId id="28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289" r:id="rId54"/>
    <p:sldId id="290" r:id="rId55"/>
    <p:sldId id="291" r:id="rId56"/>
    <p:sldId id="293" r:id="rId57"/>
    <p:sldId id="320" r:id="rId58"/>
    <p:sldId id="314" r:id="rId59"/>
    <p:sldId id="321" r:id="rId6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AE90D9-129E-4FD9-A7AB-910A1B77E83C}" type="datetimeFigureOut">
              <a:rPr lang="en-US" smtClean="0"/>
              <a:pPr/>
              <a:t>02/08/2019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69CCD-D3A1-4F57-B31A-708EB9F4F95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A69CCD-D3A1-4F57-B31A-708EB9F4F95E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A69CCD-D3A1-4F57-B31A-708EB9F4F95E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35CCDB-A403-4352-85B4-B3F2420A0211}" type="slidenum">
              <a:rPr lang="en-US" smtClean="0"/>
              <a:pPr/>
              <a:t>55</a:t>
            </a:fld>
            <a:endParaRPr lang="en-US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098" y="4342191"/>
            <a:ext cx="5485805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smtClean="0"/>
              <a:t>These also have lower power requirements than the standard TTL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02/08/2019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02/08/2019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02/08/2019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02/08/2019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02/08/2019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02/08/2019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02/08/2019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02/08/2019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02/08/2019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02/08/2019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02/08/2019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02/08/2019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5.w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Logic Families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Logic Family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collection of different IC’s that have similar circuit characteristics</a:t>
            </a:r>
          </a:p>
          <a:p>
            <a:r>
              <a:rPr lang="en-US" dirty="0" smtClean="0"/>
              <a:t>The set of digital ICs belonging to the same logic family are electrically compatible with each other.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 - 1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Based on complexity</a:t>
            </a:r>
          </a:p>
          <a:p>
            <a:pPr lvl="1">
              <a:buFontTx/>
              <a:buChar char="–"/>
            </a:pPr>
            <a:r>
              <a:rPr lang="en-US" dirty="0" smtClean="0"/>
              <a:t>SSI	&lt; 12 gates/chip</a:t>
            </a:r>
          </a:p>
          <a:p>
            <a:pPr lvl="1">
              <a:buFontTx/>
              <a:buChar char="–"/>
            </a:pPr>
            <a:r>
              <a:rPr lang="en-US" dirty="0" smtClean="0"/>
              <a:t>MSI	&lt; 100 gates/chip</a:t>
            </a:r>
          </a:p>
          <a:p>
            <a:pPr lvl="1">
              <a:buFontTx/>
              <a:buChar char="–"/>
            </a:pPr>
            <a:r>
              <a:rPr lang="en-US" dirty="0" smtClean="0"/>
              <a:t>LSI	…1K gates/chip</a:t>
            </a:r>
          </a:p>
          <a:p>
            <a:pPr lvl="1">
              <a:buFontTx/>
              <a:buChar char="–"/>
            </a:pPr>
            <a:r>
              <a:rPr lang="en-US" dirty="0" smtClean="0"/>
              <a:t>VLSI	…10K gates/chip</a:t>
            </a:r>
          </a:p>
          <a:p>
            <a:pPr lvl="1">
              <a:buFontTx/>
              <a:buChar char="–"/>
            </a:pPr>
            <a:r>
              <a:rPr lang="en-US" dirty="0" smtClean="0"/>
              <a:t>ULSI	…100K gates/chip</a:t>
            </a:r>
          </a:p>
          <a:p>
            <a:pPr lvl="1">
              <a:buFontTx/>
              <a:buChar char="–"/>
            </a:pPr>
            <a:r>
              <a:rPr lang="en-US" dirty="0" smtClean="0"/>
              <a:t>GSI	…1Meg gates/chip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 - 2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Based on specific circuit technology</a:t>
            </a:r>
          </a:p>
          <a:p>
            <a:pPr lvl="1" algn="just">
              <a:buFontTx/>
              <a:buChar char="–"/>
            </a:pPr>
            <a:r>
              <a:rPr lang="en-US" dirty="0" smtClean="0"/>
              <a:t>RTL	resistor-transistor logic	(obsolete)</a:t>
            </a:r>
          </a:p>
          <a:p>
            <a:pPr lvl="1" algn="just">
              <a:buFontTx/>
              <a:buChar char="–"/>
            </a:pPr>
            <a:r>
              <a:rPr lang="en-US" dirty="0" smtClean="0"/>
              <a:t>DTL	diode-transistor logic	(obsolete)</a:t>
            </a:r>
          </a:p>
          <a:p>
            <a:pPr lvl="1" algn="just">
              <a:buFontTx/>
              <a:buChar char="–"/>
            </a:pPr>
            <a:r>
              <a:rPr lang="en-US" dirty="0" smtClean="0"/>
              <a:t>TTL	transistor-transistor logic	(widespread, 							  standard)</a:t>
            </a:r>
          </a:p>
          <a:p>
            <a:pPr lvl="1" algn="just">
              <a:buFontTx/>
              <a:buChar char="–"/>
            </a:pPr>
            <a:r>
              <a:rPr lang="en-US" dirty="0" smtClean="0"/>
              <a:t>ECL	</a:t>
            </a:r>
            <a:r>
              <a:rPr lang="en-US" dirty="0" err="1" smtClean="0"/>
              <a:t>emiter</a:t>
            </a:r>
            <a:r>
              <a:rPr lang="en-US" dirty="0" smtClean="0"/>
              <a:t>-coupled logic (high speed)</a:t>
            </a:r>
          </a:p>
          <a:p>
            <a:pPr lvl="1" algn="just">
              <a:buFontTx/>
              <a:buChar char="–"/>
            </a:pPr>
            <a:r>
              <a:rPr lang="en-US" dirty="0" smtClean="0"/>
              <a:t>MOS	(PMOS, NMOS) metal-oxide semiconductor 						(high component density)</a:t>
            </a:r>
          </a:p>
          <a:p>
            <a:pPr lvl="1" algn="just">
              <a:buFontTx/>
              <a:buChar char="–"/>
            </a:pPr>
            <a:r>
              <a:rPr lang="en-US" dirty="0" smtClean="0"/>
              <a:t>CMOS	complementary metal-oxide semiconductor	 					(low power consumption)</a:t>
            </a:r>
            <a:endParaRPr lang="en-GB" dirty="0" smtClean="0"/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Logic Family 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2113" y="1795462"/>
            <a:ext cx="8572250" cy="4757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Electrical Parameters / Characteristics of Digital 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pitchFamily="18" charset="-120"/>
              </a:rPr>
              <a:t>Voltages and Currents</a:t>
            </a:r>
          </a:p>
          <a:p>
            <a:r>
              <a:rPr lang="en-US" altLang="zh-TW" dirty="0" smtClean="0">
                <a:ea typeface="新細明體" pitchFamily="18" charset="-120"/>
              </a:rPr>
              <a:t>Noise Margin</a:t>
            </a:r>
          </a:p>
          <a:p>
            <a:r>
              <a:rPr lang="en-US" altLang="zh-TW" dirty="0" smtClean="0">
                <a:ea typeface="新細明體" pitchFamily="18" charset="-120"/>
              </a:rPr>
              <a:t>Power Dissipation</a:t>
            </a:r>
          </a:p>
          <a:p>
            <a:r>
              <a:rPr lang="en-US" altLang="zh-TW" dirty="0" smtClean="0">
                <a:ea typeface="新細明體" pitchFamily="18" charset="-120"/>
              </a:rPr>
              <a:t>Propagation Delay</a:t>
            </a:r>
          </a:p>
          <a:p>
            <a:r>
              <a:rPr lang="en-US" altLang="zh-TW" dirty="0" smtClean="0">
                <a:ea typeface="新細明體" pitchFamily="18" charset="-120"/>
              </a:rPr>
              <a:t>Speed-Power Product</a:t>
            </a:r>
          </a:p>
          <a:p>
            <a:r>
              <a:rPr lang="en-US" altLang="zh-TW" dirty="0" smtClean="0">
                <a:ea typeface="新細明體" pitchFamily="18" charset="-120"/>
              </a:rPr>
              <a:t>Fan-In, Fan-Out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838200"/>
          </a:xfrm>
        </p:spPr>
        <p:txBody>
          <a:bodyPr>
            <a:normAutofit fontScale="90000"/>
          </a:bodyPr>
          <a:lstStyle/>
          <a:p>
            <a:r>
              <a:rPr lang="en-US" altLang="zh-TW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Electrical Parameter </a:t>
            </a:r>
            <a:r>
              <a:rPr lang="en-US" altLang="zh-TW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/>
            </a:r>
            <a:br>
              <a:rPr lang="en-US" altLang="zh-TW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</a:br>
            <a:r>
              <a:rPr lang="en-US" altLang="zh-TW" dirty="0" smtClean="0">
                <a:ea typeface="新細明體" pitchFamily="18" charset="-120"/>
              </a:rPr>
              <a:t>Voltages and Currents</a:t>
            </a:r>
            <a:br>
              <a:rPr lang="en-US" altLang="zh-TW" dirty="0" smtClean="0">
                <a:ea typeface="新細明體" pitchFamily="18" charset="-120"/>
              </a:rPr>
            </a:br>
            <a:r>
              <a:rPr lang="en-US" altLang="zh-TW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r>
              <a:rPr lang="en-US" altLang="zh-TW" sz="2800" dirty="0" smtClean="0">
                <a:ea typeface="新細明體" pitchFamily="18" charset="-120"/>
              </a:rPr>
              <a:t>For a High-state gate driving a second gate, we define:</a:t>
            </a:r>
          </a:p>
          <a:p>
            <a:pPr lvl="1">
              <a:buSzPct val="110000"/>
            </a:pPr>
            <a:endParaRPr lang="en-US" altLang="zh-TW" sz="2100" b="1" dirty="0" smtClean="0">
              <a:ea typeface="新細明體" pitchFamily="18" charset="-120"/>
            </a:endParaRPr>
          </a:p>
          <a:p>
            <a:pPr lvl="1">
              <a:buSzPct val="110000"/>
            </a:pPr>
            <a:r>
              <a:rPr lang="en-US" altLang="zh-TW" sz="2100" b="1" dirty="0" smtClean="0">
                <a:ea typeface="新細明體" pitchFamily="18" charset="-120"/>
              </a:rPr>
              <a:t>V</a:t>
            </a:r>
            <a:r>
              <a:rPr lang="en-US" altLang="zh-TW" sz="2100" b="1" baseline="-25000" dirty="0" smtClean="0">
                <a:ea typeface="新細明體" pitchFamily="18" charset="-120"/>
              </a:rPr>
              <a:t>OH</a:t>
            </a:r>
            <a:r>
              <a:rPr lang="en-US" altLang="zh-TW" sz="2100" b="1" dirty="0" smtClean="0">
                <a:ea typeface="新細明體" pitchFamily="18" charset="-120"/>
              </a:rPr>
              <a:t> (min), high-level output voltage</a:t>
            </a:r>
            <a:r>
              <a:rPr lang="en-US" altLang="zh-TW" sz="2100" dirty="0" smtClean="0">
                <a:ea typeface="新細明體" pitchFamily="18" charset="-120"/>
              </a:rPr>
              <a:t>, the minimum voltage level that a logic gate will </a:t>
            </a:r>
            <a:r>
              <a:rPr lang="en-US" altLang="zh-TW" sz="2100" i="1" dirty="0" smtClean="0">
                <a:ea typeface="新細明體" pitchFamily="18" charset="-120"/>
              </a:rPr>
              <a:t>produce as a logic 1 output</a:t>
            </a:r>
            <a:r>
              <a:rPr lang="en-US" altLang="zh-TW" sz="2100" dirty="0" smtClean="0">
                <a:ea typeface="新細明體" pitchFamily="18" charset="-120"/>
              </a:rPr>
              <a:t>.</a:t>
            </a:r>
          </a:p>
          <a:p>
            <a:pPr lvl="1">
              <a:buSzPct val="110000"/>
            </a:pPr>
            <a:r>
              <a:rPr lang="en-US" altLang="zh-TW" sz="2100" b="1" dirty="0" smtClean="0">
                <a:ea typeface="新細明體" pitchFamily="18" charset="-120"/>
              </a:rPr>
              <a:t>V</a:t>
            </a:r>
            <a:r>
              <a:rPr lang="en-US" altLang="zh-TW" sz="2100" b="1" baseline="-25000" dirty="0" smtClean="0">
                <a:ea typeface="新細明體" pitchFamily="18" charset="-120"/>
              </a:rPr>
              <a:t>IH</a:t>
            </a:r>
            <a:r>
              <a:rPr lang="en-US" altLang="zh-TW" sz="2100" b="1" dirty="0" smtClean="0">
                <a:ea typeface="新細明體" pitchFamily="18" charset="-120"/>
              </a:rPr>
              <a:t> (min), high-level input voltage</a:t>
            </a:r>
            <a:r>
              <a:rPr lang="en-US" altLang="zh-TW" sz="2100" dirty="0" smtClean="0">
                <a:ea typeface="新細明體" pitchFamily="18" charset="-120"/>
              </a:rPr>
              <a:t>, the minimum voltage level that a logic gate will </a:t>
            </a:r>
            <a:r>
              <a:rPr lang="en-US" altLang="zh-TW" sz="2100" i="1" dirty="0" smtClean="0">
                <a:ea typeface="新細明體" pitchFamily="18" charset="-120"/>
              </a:rPr>
              <a:t>recognize as a logic 1 input</a:t>
            </a:r>
            <a:r>
              <a:rPr lang="en-US" altLang="zh-TW" sz="2100" dirty="0" smtClean="0">
                <a:ea typeface="新細明體" pitchFamily="18" charset="-120"/>
              </a:rPr>
              <a:t>.  Voltage below this level will not be accepted as high.</a:t>
            </a:r>
          </a:p>
          <a:p>
            <a:pPr lvl="1">
              <a:buSzPct val="110000"/>
            </a:pPr>
            <a:r>
              <a:rPr lang="en-US" altLang="zh-TW" sz="2100" b="1" dirty="0" smtClean="0">
                <a:ea typeface="新細明體" pitchFamily="18" charset="-120"/>
              </a:rPr>
              <a:t>I</a:t>
            </a:r>
            <a:r>
              <a:rPr lang="en-US" altLang="zh-TW" sz="2100" b="1" baseline="-25000" dirty="0" smtClean="0">
                <a:ea typeface="新細明體" pitchFamily="18" charset="-120"/>
              </a:rPr>
              <a:t>OH</a:t>
            </a:r>
            <a:r>
              <a:rPr lang="en-US" altLang="zh-TW" sz="2100" b="1" dirty="0" smtClean="0">
                <a:ea typeface="新細明體" pitchFamily="18" charset="-120"/>
              </a:rPr>
              <a:t>, high-level output current</a:t>
            </a:r>
            <a:r>
              <a:rPr lang="en-US" altLang="zh-TW" sz="2100" dirty="0" smtClean="0">
                <a:ea typeface="新細明體" pitchFamily="18" charset="-120"/>
              </a:rPr>
              <a:t>, current that flows from an output in the logic 1 state under specified load conditions.</a:t>
            </a:r>
          </a:p>
          <a:p>
            <a:pPr lvl="1">
              <a:buSzPct val="110000"/>
            </a:pPr>
            <a:r>
              <a:rPr lang="en-US" altLang="zh-TW" sz="2100" b="1" dirty="0" smtClean="0">
                <a:ea typeface="新細明體" pitchFamily="18" charset="-120"/>
              </a:rPr>
              <a:t>I</a:t>
            </a:r>
            <a:r>
              <a:rPr lang="en-US" altLang="zh-TW" sz="2100" b="1" baseline="-25000" dirty="0" smtClean="0">
                <a:ea typeface="新細明體" pitchFamily="18" charset="-120"/>
              </a:rPr>
              <a:t>IH</a:t>
            </a:r>
            <a:r>
              <a:rPr lang="en-US" altLang="zh-TW" sz="2100" b="1" dirty="0" smtClean="0">
                <a:ea typeface="新細明體" pitchFamily="18" charset="-120"/>
              </a:rPr>
              <a:t>, high-level input current</a:t>
            </a:r>
            <a:r>
              <a:rPr lang="en-US" altLang="zh-TW" sz="2100" dirty="0" smtClean="0">
                <a:ea typeface="新細明體" pitchFamily="18" charset="-120"/>
              </a:rPr>
              <a:t>, current that flows into an input when a logic 1 voltage is applied to that input.</a:t>
            </a:r>
          </a:p>
          <a:p>
            <a:endParaRPr lang="en-US" dirty="0"/>
          </a:p>
        </p:txBody>
      </p:sp>
      <p:graphicFrame>
        <p:nvGraphicFramePr>
          <p:cNvPr id="2050" name="Object 2">
            <a:hlinkClick r:id="" action="ppaction://ole?verb=0"/>
          </p:cNvPr>
          <p:cNvGraphicFramePr>
            <a:graphicFrameLocks/>
          </p:cNvGraphicFramePr>
          <p:nvPr/>
        </p:nvGraphicFramePr>
        <p:xfrm>
          <a:off x="4267200" y="5181600"/>
          <a:ext cx="4430712" cy="1524000"/>
        </p:xfrm>
        <a:graphic>
          <a:graphicData uri="http://schemas.openxmlformats.org/presentationml/2006/ole">
            <p:oleObj spid="_x0000_s2050" name="Microsoft Drawing" r:id="rId3" imgW="4384440" imgH="1400040" progId="">
              <p:embed/>
            </p:oleObj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44562"/>
          </a:xfrm>
        </p:spPr>
        <p:txBody>
          <a:bodyPr>
            <a:normAutofit fontScale="90000"/>
          </a:bodyPr>
          <a:lstStyle/>
          <a:p>
            <a:r>
              <a:rPr lang="en-US" altLang="zh-TW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Electrical Parameter </a:t>
            </a:r>
            <a:r>
              <a:rPr lang="en-US" altLang="zh-TW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/>
            </a:r>
            <a:br>
              <a:rPr lang="en-US" altLang="zh-TW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</a:br>
            <a:r>
              <a:rPr lang="en-US" altLang="zh-TW" dirty="0" smtClean="0">
                <a:ea typeface="新細明體" pitchFamily="18" charset="-120"/>
              </a:rPr>
              <a:t>Voltages and Currents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zh-TW" sz="2800" dirty="0" smtClean="0">
                <a:ea typeface="新細明體" pitchFamily="18" charset="-120"/>
              </a:rPr>
              <a:t>For a Low-state gate driving a second gate, we define:</a:t>
            </a:r>
          </a:p>
          <a:p>
            <a:pPr>
              <a:lnSpc>
                <a:spcPct val="80000"/>
              </a:lnSpc>
            </a:pPr>
            <a:endParaRPr lang="en-US" altLang="zh-TW" sz="2800" dirty="0" smtClean="0">
              <a:ea typeface="新細明體" pitchFamily="18" charset="-120"/>
            </a:endParaRPr>
          </a:p>
          <a:p>
            <a:pPr lvl="1">
              <a:lnSpc>
                <a:spcPct val="110000"/>
              </a:lnSpc>
              <a:buSzPct val="110000"/>
            </a:pPr>
            <a:r>
              <a:rPr lang="en-US" altLang="zh-TW" sz="2100" b="1" dirty="0" smtClean="0">
                <a:ea typeface="新細明體" pitchFamily="18" charset="-120"/>
              </a:rPr>
              <a:t>V</a:t>
            </a:r>
            <a:r>
              <a:rPr lang="en-US" altLang="zh-TW" sz="2100" b="1" baseline="-25000" dirty="0" smtClean="0">
                <a:ea typeface="新細明體" pitchFamily="18" charset="-120"/>
              </a:rPr>
              <a:t>OL</a:t>
            </a:r>
            <a:r>
              <a:rPr lang="en-US" altLang="zh-TW" sz="2100" b="1" dirty="0" smtClean="0">
                <a:ea typeface="新細明體" pitchFamily="18" charset="-120"/>
              </a:rPr>
              <a:t> (max), low-level output voltage</a:t>
            </a:r>
            <a:r>
              <a:rPr lang="en-US" altLang="zh-TW" sz="2100" dirty="0" smtClean="0">
                <a:ea typeface="新細明體" pitchFamily="18" charset="-120"/>
              </a:rPr>
              <a:t>, the maximum voltage level that a logic gate will </a:t>
            </a:r>
            <a:r>
              <a:rPr lang="en-US" altLang="zh-TW" sz="2100" i="1" dirty="0" smtClean="0">
                <a:ea typeface="新細明體" pitchFamily="18" charset="-120"/>
              </a:rPr>
              <a:t>produce as a logic 0 output</a:t>
            </a:r>
            <a:r>
              <a:rPr lang="en-US" altLang="zh-TW" sz="2100" dirty="0" smtClean="0">
                <a:ea typeface="新細明體" pitchFamily="18" charset="-120"/>
              </a:rPr>
              <a:t>.</a:t>
            </a:r>
          </a:p>
          <a:p>
            <a:pPr lvl="1">
              <a:lnSpc>
                <a:spcPct val="110000"/>
              </a:lnSpc>
              <a:buSzPct val="110000"/>
            </a:pPr>
            <a:r>
              <a:rPr lang="en-US" altLang="zh-TW" sz="2100" b="1" dirty="0" smtClean="0">
                <a:ea typeface="新細明體" pitchFamily="18" charset="-120"/>
              </a:rPr>
              <a:t>V</a:t>
            </a:r>
            <a:r>
              <a:rPr lang="en-US" altLang="zh-TW" sz="2100" b="1" baseline="-25000" dirty="0" smtClean="0">
                <a:ea typeface="新細明體" pitchFamily="18" charset="-120"/>
              </a:rPr>
              <a:t>IL</a:t>
            </a:r>
            <a:r>
              <a:rPr lang="en-US" altLang="zh-TW" sz="2100" b="1" dirty="0" smtClean="0">
                <a:ea typeface="新細明體" pitchFamily="18" charset="-120"/>
              </a:rPr>
              <a:t> (max), low-level input voltage</a:t>
            </a:r>
            <a:r>
              <a:rPr lang="en-US" altLang="zh-TW" sz="2100" dirty="0" smtClean="0">
                <a:ea typeface="新細明體" pitchFamily="18" charset="-120"/>
              </a:rPr>
              <a:t>, the maximum voltage level that a logic gate will </a:t>
            </a:r>
            <a:r>
              <a:rPr lang="en-US" altLang="zh-TW" sz="2100" i="1" dirty="0" smtClean="0">
                <a:ea typeface="新細明體" pitchFamily="18" charset="-120"/>
              </a:rPr>
              <a:t>recognize as a logic 0 input</a:t>
            </a:r>
            <a:r>
              <a:rPr lang="en-US" altLang="zh-TW" sz="2100" dirty="0" smtClean="0">
                <a:ea typeface="新細明體" pitchFamily="18" charset="-120"/>
              </a:rPr>
              <a:t>.  Voltage above this value will not be accepted as low.</a:t>
            </a:r>
          </a:p>
          <a:p>
            <a:pPr lvl="1">
              <a:lnSpc>
                <a:spcPct val="110000"/>
              </a:lnSpc>
              <a:buSzPct val="110000"/>
            </a:pPr>
            <a:r>
              <a:rPr lang="en-US" altLang="zh-TW" sz="2100" b="1" dirty="0" smtClean="0">
                <a:ea typeface="新細明體" pitchFamily="18" charset="-120"/>
              </a:rPr>
              <a:t>I</a:t>
            </a:r>
            <a:r>
              <a:rPr lang="en-US" altLang="zh-TW" sz="2100" b="1" baseline="-25000" dirty="0" smtClean="0">
                <a:ea typeface="新細明體" pitchFamily="18" charset="-120"/>
              </a:rPr>
              <a:t>OL </a:t>
            </a:r>
            <a:r>
              <a:rPr lang="en-US" altLang="zh-TW" sz="2100" b="1" dirty="0" smtClean="0">
                <a:ea typeface="新細明體" pitchFamily="18" charset="-120"/>
              </a:rPr>
              <a:t>, low-level output current</a:t>
            </a:r>
            <a:r>
              <a:rPr lang="en-US" altLang="zh-TW" sz="2100" dirty="0" smtClean="0">
                <a:ea typeface="新細明體" pitchFamily="18" charset="-120"/>
              </a:rPr>
              <a:t>, current that flows from an output in the logic 0 state under specified load conditions.</a:t>
            </a:r>
          </a:p>
          <a:p>
            <a:pPr lvl="1">
              <a:lnSpc>
                <a:spcPct val="110000"/>
              </a:lnSpc>
              <a:buSzPct val="110000"/>
            </a:pPr>
            <a:r>
              <a:rPr lang="en-US" altLang="zh-TW" sz="2100" b="1" dirty="0" smtClean="0">
                <a:ea typeface="新細明體" pitchFamily="18" charset="-120"/>
              </a:rPr>
              <a:t>I</a:t>
            </a:r>
            <a:r>
              <a:rPr lang="en-US" altLang="zh-TW" sz="2100" b="1" baseline="-25000" dirty="0" smtClean="0">
                <a:ea typeface="新細明體" pitchFamily="18" charset="-120"/>
              </a:rPr>
              <a:t>IL </a:t>
            </a:r>
            <a:r>
              <a:rPr lang="en-US" altLang="zh-TW" sz="2100" b="1" dirty="0" smtClean="0">
                <a:ea typeface="新細明體" pitchFamily="18" charset="-120"/>
              </a:rPr>
              <a:t>, low-level input current</a:t>
            </a:r>
            <a:r>
              <a:rPr lang="en-US" altLang="zh-TW" sz="2100" dirty="0" smtClean="0">
                <a:ea typeface="新細明體" pitchFamily="18" charset="-120"/>
              </a:rPr>
              <a:t>, current that flows into an input when a logic 0 voltage is applied to that input.</a:t>
            </a:r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0800" y="5400675"/>
            <a:ext cx="6164614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Electrical Parameter </a:t>
            </a:r>
            <a:r>
              <a:rPr lang="en-US" altLang="zh-TW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/>
            </a:r>
            <a:br>
              <a:rPr lang="en-US" altLang="zh-TW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</a:br>
            <a:r>
              <a:rPr lang="en-US" altLang="zh-TW" dirty="0" smtClean="0">
                <a:ea typeface="新細明體" pitchFamily="18" charset="-120"/>
              </a:rPr>
              <a:t>Voltages and Currents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 smtClean="0">
                <a:ea typeface="新細明體" pitchFamily="18" charset="-120"/>
              </a:rPr>
              <a:t>Typical acceptable voltage ranges for positive logic 1 and logic 0 are shown below.</a:t>
            </a:r>
          </a:p>
          <a:p>
            <a:r>
              <a:rPr lang="en-US" altLang="zh-TW" sz="2800" dirty="0" smtClean="0">
                <a:ea typeface="新細明體" pitchFamily="18" charset="-120"/>
              </a:rPr>
              <a:t>A logic gate with an input at a voltage level within the ‘indeterminate’ range will produce an unpredictable output level.</a:t>
            </a:r>
            <a:endParaRPr lang="en-US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6198" y="4343400"/>
            <a:ext cx="5479002" cy="2381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 fontScale="90000"/>
          </a:bodyPr>
          <a:lstStyle/>
          <a:p>
            <a:r>
              <a:rPr lang="en-US" altLang="zh-TW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Electrical Parameter </a:t>
            </a:r>
            <a:r>
              <a:rPr lang="en-US" altLang="zh-TW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/>
            </a:r>
            <a:br>
              <a:rPr lang="en-US" altLang="zh-TW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</a:br>
            <a:r>
              <a:rPr lang="en-US" altLang="zh-TW" dirty="0" smtClean="0">
                <a:ea typeface="新細明體" pitchFamily="18" charset="-120"/>
              </a:rPr>
              <a:t>Propagation Delay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The </a:t>
            </a:r>
            <a:r>
              <a:rPr lang="en-US" sz="2800" i="1" dirty="0" smtClean="0"/>
              <a:t>propagation delay </a:t>
            </a:r>
            <a:r>
              <a:rPr lang="en-US" sz="2800" dirty="0" smtClean="0"/>
              <a:t>(</a:t>
            </a:r>
            <a:r>
              <a:rPr lang="en-US" sz="2800" dirty="0" err="1" smtClean="0"/>
              <a:t>t</a:t>
            </a:r>
            <a:r>
              <a:rPr lang="en-US" sz="2800" baseline="-25000" dirty="0" err="1" smtClean="0"/>
              <a:t>pd</a:t>
            </a:r>
            <a:r>
              <a:rPr lang="en-US" sz="2800" dirty="0" smtClean="0"/>
              <a:t>) is the time taken for a change at the input to appear at the output</a:t>
            </a:r>
          </a:p>
          <a:p>
            <a:r>
              <a:rPr lang="en-US" sz="2800" dirty="0" smtClean="0"/>
              <a:t>T</a:t>
            </a:r>
            <a:r>
              <a:rPr lang="en-US" sz="2800" baseline="-25000" dirty="0" smtClean="0"/>
              <a:t>PD,HL</a:t>
            </a:r>
            <a:r>
              <a:rPr lang="en-US" sz="2800" dirty="0" smtClean="0"/>
              <a:t> – input-to-output propagation delay from HI to LO output</a:t>
            </a:r>
          </a:p>
          <a:p>
            <a:r>
              <a:rPr lang="en-US" sz="2800" dirty="0" smtClean="0"/>
              <a:t>T</a:t>
            </a:r>
            <a:r>
              <a:rPr lang="en-US" sz="2800" baseline="-25000" dirty="0" smtClean="0"/>
              <a:t>PD,LH</a:t>
            </a:r>
            <a:r>
              <a:rPr lang="en-US" sz="2800" dirty="0" smtClean="0"/>
              <a:t> – input-to-output propagation delay from LO to HI output</a:t>
            </a:r>
          </a:p>
          <a:p>
            <a:r>
              <a:rPr lang="en-US" sz="2800" dirty="0" smtClean="0"/>
              <a:t>Shorter propagation delay – high operating frequency</a:t>
            </a:r>
            <a:endParaRPr lang="en-US" dirty="0"/>
          </a:p>
        </p:txBody>
      </p:sp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2">
            <a:lum bright="-12000" contrast="30000"/>
          </a:blip>
          <a:srcRect/>
          <a:stretch>
            <a:fillRect/>
          </a:stretch>
        </p:blipFill>
        <p:spPr bwMode="auto">
          <a:xfrm>
            <a:off x="381000" y="4914900"/>
            <a:ext cx="8505825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3615397" y="6417212"/>
            <a:ext cx="11779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>
                <a:solidFill>
                  <a:srgbClr val="0000FF"/>
                </a:solidFill>
              </a:rPr>
              <a:t>T</a:t>
            </a:r>
            <a:r>
              <a:rPr lang="en-US" sz="2400" b="1" baseline="-25000" dirty="0">
                <a:solidFill>
                  <a:srgbClr val="0000FF"/>
                </a:solidFill>
              </a:rPr>
              <a:t>PD,HL</a:t>
            </a: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5624733" y="6369147"/>
            <a:ext cx="1314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>
                <a:solidFill>
                  <a:srgbClr val="0000FF"/>
                </a:solidFill>
              </a:rPr>
              <a:t>T</a:t>
            </a:r>
            <a:r>
              <a:rPr lang="en-US" sz="2400" b="1" baseline="-25000" dirty="0">
                <a:solidFill>
                  <a:srgbClr val="0000FF"/>
                </a:solidFill>
              </a:rPr>
              <a:t>PD,LH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en-US" altLang="zh-TW" sz="220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Electrical Parameter </a:t>
            </a:r>
            <a:r>
              <a:rPr lang="en-US" altLang="zh-TW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/>
            </a:r>
            <a:br>
              <a:rPr lang="en-US" altLang="zh-TW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</a:br>
            <a:r>
              <a:rPr lang="en-US" altLang="zh-TW" dirty="0" smtClean="0">
                <a:ea typeface="新細明體" pitchFamily="18" charset="-120"/>
              </a:rPr>
              <a:t>Power Dissipation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power dissipation parameter for a logic family is specified in terms of</a:t>
            </a:r>
            <a:r>
              <a:rPr lang="en-US" b="1" dirty="0" smtClean="0"/>
              <a:t> </a:t>
            </a:r>
            <a:r>
              <a:rPr lang="en-US" dirty="0" smtClean="0"/>
              <a:t>power consumption per gate </a:t>
            </a:r>
          </a:p>
          <a:p>
            <a:r>
              <a:rPr lang="en-US" dirty="0" smtClean="0"/>
              <a:t>It is the product of supply voltage V</a:t>
            </a:r>
            <a:r>
              <a:rPr lang="en-US" baseline="-25000" dirty="0" smtClean="0"/>
              <a:t>CC</a:t>
            </a:r>
            <a:r>
              <a:rPr lang="en-US" dirty="0" smtClean="0"/>
              <a:t> and supply current I</a:t>
            </a:r>
            <a:r>
              <a:rPr lang="en-US" baseline="-25000" dirty="0" smtClean="0"/>
              <a:t>CC.</a:t>
            </a:r>
            <a:r>
              <a:rPr lang="en-US" dirty="0" smtClean="0"/>
              <a:t> </a:t>
            </a:r>
          </a:p>
          <a:p>
            <a:r>
              <a:rPr lang="en-US" dirty="0" smtClean="0"/>
              <a:t>Less power dissipation – better IC</a:t>
            </a:r>
          </a:p>
          <a:p>
            <a:r>
              <a:rPr lang="en-US" dirty="0" smtClean="0"/>
              <a:t>Typical range – 10 to 25 mV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Electrical Parameter 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Noise margin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This is a quantitative measure of noise immunity offered by the logic family. </a:t>
            </a:r>
          </a:p>
          <a:p>
            <a:endParaRPr lang="en-US" sz="2800" dirty="0" smtClean="0"/>
          </a:p>
          <a:p>
            <a:r>
              <a:rPr lang="en-US" sz="2800" dirty="0" smtClean="0"/>
              <a:t>Noise Immunity – circuit’s ability to tolerate the noise without causing spurious changes in the output voltage.</a:t>
            </a:r>
          </a:p>
          <a:p>
            <a:endParaRPr lang="en-US" sz="2800" dirty="0" smtClean="0"/>
          </a:p>
          <a:p>
            <a:r>
              <a:rPr lang="en-US" sz="2800" dirty="0" smtClean="0"/>
              <a:t>Higher the noise margin better the circuit.</a:t>
            </a:r>
          </a:p>
          <a:p>
            <a:pPr>
              <a:buNone/>
            </a:pPr>
            <a:endParaRPr lang="en-US" sz="2800" dirty="0" smtClean="0"/>
          </a:p>
          <a:p>
            <a:endParaRPr lang="en-US" sz="28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Electrical Parameter </a:t>
            </a:r>
            <a:r>
              <a:rPr lang="en-US" sz="7200" dirty="0" smtClean="0"/>
              <a:t/>
            </a:r>
            <a:br>
              <a:rPr lang="en-US" sz="7200" dirty="0" smtClean="0"/>
            </a:br>
            <a:r>
              <a:rPr lang="en-US" sz="4000" dirty="0" smtClean="0"/>
              <a:t>Noise margin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77500" lnSpcReduction="20000"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HI state noise margin:                 LO state noise margin:</a:t>
            </a:r>
          </a:p>
          <a:p>
            <a:r>
              <a:rPr lang="en-US" dirty="0" smtClean="0"/>
              <a:t>V</a:t>
            </a:r>
            <a:r>
              <a:rPr lang="en-US" baseline="-25000" dirty="0" smtClean="0"/>
              <a:t>NH</a:t>
            </a:r>
            <a:r>
              <a:rPr lang="en-US" dirty="0" smtClean="0"/>
              <a:t> = V</a:t>
            </a:r>
            <a:r>
              <a:rPr lang="en-US" baseline="-25000" dirty="0" smtClean="0"/>
              <a:t>OH</a:t>
            </a:r>
            <a:r>
              <a:rPr lang="en-US" dirty="0" smtClean="0"/>
              <a:t>(min) – V</a:t>
            </a:r>
            <a:r>
              <a:rPr lang="en-US" baseline="-25000" dirty="0" smtClean="0"/>
              <a:t>IH</a:t>
            </a:r>
            <a:r>
              <a:rPr lang="en-US" dirty="0" smtClean="0"/>
              <a:t>(min)            V</a:t>
            </a:r>
            <a:r>
              <a:rPr lang="en-US" baseline="-25000" dirty="0" smtClean="0"/>
              <a:t>NL</a:t>
            </a:r>
            <a:r>
              <a:rPr lang="en-US" dirty="0" smtClean="0"/>
              <a:t> = V</a:t>
            </a:r>
            <a:r>
              <a:rPr lang="en-US" baseline="-25000" dirty="0" smtClean="0"/>
              <a:t>IL</a:t>
            </a:r>
            <a:r>
              <a:rPr lang="en-US" dirty="0" smtClean="0"/>
              <a:t>(max) – V</a:t>
            </a:r>
            <a:r>
              <a:rPr lang="en-US" baseline="-25000" dirty="0" smtClean="0"/>
              <a:t>OL</a:t>
            </a:r>
            <a:r>
              <a:rPr lang="en-US" dirty="0" smtClean="0"/>
              <a:t>(max)</a:t>
            </a:r>
          </a:p>
          <a:p>
            <a:endParaRPr lang="en-US" dirty="0" smtClean="0"/>
          </a:p>
          <a:p>
            <a:r>
              <a:rPr lang="en-US" dirty="0" smtClean="0"/>
              <a:t>Noise margin:    V</a:t>
            </a:r>
            <a:r>
              <a:rPr lang="en-US" baseline="-25000" dirty="0" smtClean="0"/>
              <a:t>N</a:t>
            </a:r>
            <a:r>
              <a:rPr lang="en-US" dirty="0" smtClean="0"/>
              <a:t> = min(V</a:t>
            </a:r>
            <a:r>
              <a:rPr lang="en-US" baseline="-25000" dirty="0" smtClean="0"/>
              <a:t>NH</a:t>
            </a:r>
            <a:r>
              <a:rPr lang="en-US" dirty="0" smtClean="0"/>
              <a:t>,V</a:t>
            </a:r>
            <a:r>
              <a:rPr lang="en-US" baseline="-25000" dirty="0" smtClean="0"/>
              <a:t>NL</a:t>
            </a:r>
            <a:r>
              <a:rPr lang="en-US" dirty="0" smtClean="0"/>
              <a:t>)</a:t>
            </a:r>
          </a:p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752600"/>
            <a:ext cx="7666789" cy="270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Electrical Parameter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4000" dirty="0" smtClean="0"/>
              <a:t>Fan-in / Fan-out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 smtClean="0"/>
              <a:t>Fan in  </a:t>
            </a:r>
            <a:r>
              <a:rPr lang="en-US" sz="2800" dirty="0" smtClean="0"/>
              <a:t>the no. of inputs of a logic gates. More the fan-in larger the propagation delay.</a:t>
            </a:r>
          </a:p>
          <a:p>
            <a:r>
              <a:rPr lang="en-US" sz="2800" b="1" dirty="0" smtClean="0"/>
              <a:t>Fan-out </a:t>
            </a:r>
            <a:r>
              <a:rPr lang="en-US" sz="2800" dirty="0" smtClean="0"/>
              <a:t> the maximum number of logic inputs (of the same logic family) that an output can drive reliably (maintaining its output levels within the specified limits).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13"/>
          <p:cNvPicPr>
            <a:picLocks noChangeAspect="1" noChangeArrowheads="1"/>
          </p:cNvPicPr>
          <p:nvPr/>
        </p:nvPicPr>
        <p:blipFill>
          <a:blip r:embed="rId2">
            <a:lum contrast="6000"/>
          </a:blip>
          <a:srcRect/>
          <a:stretch>
            <a:fillRect/>
          </a:stretch>
        </p:blipFill>
        <p:spPr bwMode="auto">
          <a:xfrm>
            <a:off x="4648200" y="3886200"/>
            <a:ext cx="29718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2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800600"/>
            <a:ext cx="1318846" cy="106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Electrical Parameter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4000" dirty="0" smtClean="0"/>
              <a:t> Fan-out Calculation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6858000" cy="3886200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2057400" y="5638800"/>
          <a:ext cx="3671887" cy="966788"/>
        </p:xfrm>
        <a:graphic>
          <a:graphicData uri="http://schemas.openxmlformats.org/presentationml/2006/ole">
            <p:oleObj spid="_x0000_s6146" name="方程式" r:id="rId3" imgW="1447560" imgH="380880" progId="Equation.3">
              <p:embed/>
            </p:oleObj>
          </a:graphicData>
        </a:graphic>
      </p:graphicFrame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1598" y="1491176"/>
            <a:ext cx="7869554" cy="399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zh-TW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Electrical Parameter </a:t>
            </a:r>
            <a:r>
              <a:rPr lang="en-US" altLang="zh-TW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/>
            </a:r>
            <a:br>
              <a:rPr lang="en-US" altLang="zh-TW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</a:br>
            <a:r>
              <a:rPr lang="en-US" altLang="zh-TW" sz="400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Speed-Power Product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ct val="10000"/>
              </a:spcBef>
            </a:pPr>
            <a:r>
              <a:rPr lang="en-US" altLang="zh-TW" sz="2800" dirty="0" smtClean="0">
                <a:ea typeface="新細明體" pitchFamily="18" charset="-120"/>
              </a:rPr>
              <a:t>A simple means for measuring and comparing the overall performance of an IC family is the speed-power product.</a:t>
            </a:r>
          </a:p>
          <a:p>
            <a:pPr>
              <a:lnSpc>
                <a:spcPct val="90000"/>
              </a:lnSpc>
              <a:spcBef>
                <a:spcPct val="10000"/>
              </a:spcBef>
            </a:pPr>
            <a:endParaRPr lang="en-US" altLang="zh-TW" sz="2800" dirty="0" smtClean="0">
              <a:ea typeface="新細明體" pitchFamily="18" charset="-120"/>
            </a:endParaRPr>
          </a:p>
          <a:p>
            <a:pPr>
              <a:lnSpc>
                <a:spcPct val="90000"/>
              </a:lnSpc>
              <a:spcBef>
                <a:spcPct val="10000"/>
              </a:spcBef>
            </a:pPr>
            <a:r>
              <a:rPr lang="en-US" altLang="zh-TW" sz="2800" dirty="0" smtClean="0">
                <a:ea typeface="新細明體" pitchFamily="18" charset="-120"/>
              </a:rPr>
              <a:t>It is the product of propagation delay and average power dissipation of IC at a specified frequency</a:t>
            </a:r>
          </a:p>
          <a:p>
            <a:pPr>
              <a:lnSpc>
                <a:spcPct val="90000"/>
              </a:lnSpc>
              <a:spcBef>
                <a:spcPct val="10000"/>
              </a:spcBef>
            </a:pPr>
            <a:endParaRPr lang="en-US" altLang="zh-TW" sz="2800" dirty="0" smtClean="0">
              <a:ea typeface="新細明體" pitchFamily="18" charset="-120"/>
            </a:endParaRPr>
          </a:p>
          <a:p>
            <a:pPr>
              <a:lnSpc>
                <a:spcPct val="90000"/>
              </a:lnSpc>
              <a:spcBef>
                <a:spcPct val="10000"/>
              </a:spcBef>
            </a:pPr>
            <a:r>
              <a:rPr lang="en-US" altLang="zh-TW" sz="2800" dirty="0" smtClean="0">
                <a:ea typeface="新細明體" pitchFamily="18" charset="-120"/>
              </a:rPr>
              <a:t>The smaller the speed-power product,  the better.</a:t>
            </a:r>
          </a:p>
          <a:p>
            <a:pPr>
              <a:lnSpc>
                <a:spcPct val="90000"/>
              </a:lnSpc>
              <a:spcBef>
                <a:spcPct val="10000"/>
              </a:spcBef>
            </a:pPr>
            <a:endParaRPr lang="en-US" altLang="zh-TW" sz="2800" dirty="0" smtClean="0">
              <a:ea typeface="新細明體" pitchFamily="18" charset="-120"/>
            </a:endParaRPr>
          </a:p>
          <a:p>
            <a:pPr>
              <a:lnSpc>
                <a:spcPct val="90000"/>
              </a:lnSpc>
              <a:spcBef>
                <a:spcPct val="10000"/>
              </a:spcBef>
            </a:pPr>
            <a:r>
              <a:rPr lang="en-US" sz="2800" dirty="0" smtClean="0"/>
              <a:t>The speed of a logic circuit can be increased, that is, the propagation delay</a:t>
            </a:r>
            <a:r>
              <a:rPr lang="en-US" sz="2800" b="1" dirty="0" smtClean="0"/>
              <a:t> </a:t>
            </a:r>
            <a:r>
              <a:rPr lang="en-US" sz="2800" dirty="0" smtClean="0"/>
              <a:t>can be reduced, at the expense of power dissipation.</a:t>
            </a:r>
            <a:endParaRPr lang="en-US" altLang="zh-TW" sz="2800" dirty="0" smtClean="0">
              <a:ea typeface="新細明體" pitchFamily="18" charset="-12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91308"/>
          </a:xfrm>
        </p:spPr>
        <p:txBody>
          <a:bodyPr>
            <a:normAutofit/>
          </a:bodyPr>
          <a:lstStyle/>
          <a:p>
            <a:r>
              <a:rPr lang="en-US" sz="4000" dirty="0" smtClean="0"/>
              <a:t>Rise Time / Fall Time</a:t>
            </a:r>
            <a:endParaRPr lang="en-US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33400" y="1143000"/>
            <a:ext cx="8229600" cy="4525963"/>
          </a:xfrm>
        </p:spPr>
        <p:txBody>
          <a:bodyPr>
            <a:normAutofit/>
          </a:bodyPr>
          <a:lstStyle/>
          <a:p>
            <a:pPr>
              <a:spcBef>
                <a:spcPct val="10000"/>
              </a:spcBef>
            </a:pPr>
            <a:r>
              <a:rPr lang="en-US" sz="2800" dirty="0" smtClean="0"/>
              <a:t>Rise Time - time that elapses between 10 and 90 % of the final signal level when the</a:t>
            </a:r>
            <a:r>
              <a:rPr lang="en-US" sz="2800" b="1" i="1" dirty="0" smtClean="0"/>
              <a:t> </a:t>
            </a:r>
            <a:r>
              <a:rPr lang="en-US" sz="2800" dirty="0" smtClean="0"/>
              <a:t>signal is making a transition from logic LOW to logic HIGH. </a:t>
            </a:r>
          </a:p>
          <a:p>
            <a:pPr>
              <a:spcBef>
                <a:spcPct val="10000"/>
              </a:spcBef>
            </a:pPr>
            <a:endParaRPr lang="en-US" sz="2800" dirty="0" smtClean="0"/>
          </a:p>
          <a:p>
            <a:pPr>
              <a:spcBef>
                <a:spcPct val="10000"/>
              </a:spcBef>
            </a:pPr>
            <a:r>
              <a:rPr lang="en-US" sz="2800" dirty="0" smtClean="0"/>
              <a:t>Fall Time - time that elapses between 90 and 10 % of the signal level when it is making</a:t>
            </a:r>
            <a:r>
              <a:rPr lang="en-US" sz="2800" b="1" i="1" dirty="0" smtClean="0"/>
              <a:t> </a:t>
            </a:r>
            <a:r>
              <a:rPr lang="en-US" sz="2800" dirty="0" smtClean="0"/>
              <a:t>HIGH to LOW transition.</a:t>
            </a:r>
            <a:endParaRPr lang="en-US" sz="28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51760" y="4312023"/>
            <a:ext cx="6492240" cy="2545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Current Sinking / Current Sourcing </a:t>
            </a:r>
            <a:endParaRPr lang="en-US" sz="40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400" dirty="0" smtClean="0"/>
              <a:t>Current Sinking – current flows through supply – load – device – ground</a:t>
            </a:r>
          </a:p>
          <a:p>
            <a:r>
              <a:rPr lang="en-US" sz="2400" dirty="0" smtClean="0"/>
              <a:t>An output must </a:t>
            </a:r>
            <a:r>
              <a:rPr lang="en-US" sz="2400" b="1" i="1" dirty="0" smtClean="0"/>
              <a:t>sink</a:t>
            </a:r>
            <a:r>
              <a:rPr lang="en-US" sz="2400" dirty="0" smtClean="0"/>
              <a:t> current from a load when the output is in the LOW state.</a:t>
            </a: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400" dirty="0" smtClean="0"/>
              <a:t>Current Sourcing – current flows through supply – device – load – ground</a:t>
            </a:r>
          </a:p>
          <a:p>
            <a:r>
              <a:rPr lang="en-US" sz="2400" dirty="0" smtClean="0"/>
              <a:t>An output must </a:t>
            </a:r>
            <a:r>
              <a:rPr lang="en-US" sz="2400" b="1" i="1" dirty="0" smtClean="0"/>
              <a:t>source </a:t>
            </a:r>
            <a:r>
              <a:rPr lang="en-US" sz="2400" dirty="0" smtClean="0"/>
              <a:t>current to a load when the output is in the HIGH state.</a:t>
            </a:r>
          </a:p>
          <a:p>
            <a:endParaRPr lang="en-US" dirty="0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/>
          <a:srcRect b="10811"/>
          <a:stretch>
            <a:fillRect/>
          </a:stretch>
        </p:blipFill>
        <p:spPr bwMode="auto">
          <a:xfrm>
            <a:off x="304800" y="3924300"/>
            <a:ext cx="8839200" cy="293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00FF"/>
                </a:solidFill>
                <a:latin typeface="Arial" charset="0"/>
              </a:rPr>
              <a:t>Diode Logic (DL)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 smtClean="0"/>
              <a:t>simplest; does not scale</a:t>
            </a:r>
          </a:p>
          <a:p>
            <a:pPr>
              <a:buFontTx/>
              <a:buChar char="•"/>
            </a:pPr>
            <a:r>
              <a:rPr lang="en-US" dirty="0" smtClean="0"/>
              <a:t> NOT </a:t>
            </a:r>
            <a:r>
              <a:rPr lang="en-US" dirty="0" err="1" smtClean="0"/>
              <a:t>not</a:t>
            </a:r>
            <a:r>
              <a:rPr lang="en-US" dirty="0" smtClean="0"/>
              <a:t> possible (need an active element)</a:t>
            </a:r>
            <a:endParaRPr lang="en-US" dirty="0" smtClean="0">
              <a:solidFill>
                <a:srgbClr val="0000FF"/>
              </a:solidFill>
              <a:latin typeface="Arial" charset="0"/>
            </a:endParaRPr>
          </a:p>
          <a:p>
            <a:endParaRPr lang="en-US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400" y="2743200"/>
            <a:ext cx="5781675" cy="388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00FF"/>
                </a:solidFill>
                <a:latin typeface="Arial" charset="0"/>
              </a:rPr>
              <a:t>Resistor-Transistor Logic (RTL)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 smtClean="0"/>
              <a:t>replace diode switch with a transistor switch</a:t>
            </a:r>
          </a:p>
          <a:p>
            <a:pPr>
              <a:buFontTx/>
              <a:buChar char="•"/>
            </a:pPr>
            <a:r>
              <a:rPr lang="en-US" dirty="0" smtClean="0"/>
              <a:t> can be cascaded</a:t>
            </a:r>
          </a:p>
          <a:p>
            <a:pPr>
              <a:buFontTx/>
              <a:buChar char="•"/>
            </a:pPr>
            <a:r>
              <a:rPr lang="en-US" dirty="0" smtClean="0"/>
              <a:t> large power draw</a:t>
            </a:r>
            <a:endParaRPr lang="en-US" dirty="0" smtClean="0">
              <a:solidFill>
                <a:srgbClr val="0000FF"/>
              </a:solidFill>
              <a:latin typeface="Arial" charset="0"/>
            </a:endParaRPr>
          </a:p>
          <a:p>
            <a:endParaRPr lang="en-US" dirty="0"/>
          </a:p>
        </p:txBody>
      </p:sp>
      <p:pic>
        <p:nvPicPr>
          <p:cNvPr id="4" name="Picture 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2362200"/>
            <a:ext cx="3974444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00FF"/>
                </a:solidFill>
                <a:latin typeface="Arial" charset="0"/>
              </a:rPr>
              <a:t>Diode-Transistor Logic (DTL)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 smtClean="0"/>
              <a:t>essentially diode logic with transistor amplification</a:t>
            </a:r>
          </a:p>
          <a:p>
            <a:pPr>
              <a:buFontTx/>
              <a:buChar char="•"/>
            </a:pPr>
            <a:r>
              <a:rPr lang="en-US" dirty="0" smtClean="0"/>
              <a:t> reduced power consumption</a:t>
            </a:r>
          </a:p>
          <a:p>
            <a:pPr>
              <a:buFontTx/>
              <a:buChar char="•"/>
            </a:pPr>
            <a:r>
              <a:rPr lang="en-US" dirty="0" smtClean="0"/>
              <a:t> faster than RTL</a:t>
            </a:r>
            <a:endParaRPr lang="en-US" dirty="0" smtClean="0">
              <a:solidFill>
                <a:srgbClr val="0000FF"/>
              </a:solidFill>
              <a:latin typeface="Arial" charset="0"/>
            </a:endParaRPr>
          </a:p>
          <a:p>
            <a:endParaRPr lang="en-US" dirty="0"/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14997" y="3141785"/>
            <a:ext cx="5529003" cy="3716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FF"/>
                </a:solidFill>
                <a:latin typeface="Arial" charset="0"/>
              </a:rPr>
              <a:t>Modified DTL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8291" y="1676400"/>
            <a:ext cx="5007309" cy="433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4034" name="Picture 2" descr="Diode-Transistor Logic (DTL)                               VCC                     VA              RC                    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599" y="307777"/>
            <a:ext cx="7877849" cy="60930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9634" name="Picture 2" descr="Diode-Transistor Logic (DTL)                              VCC                            RB       RC                     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685800"/>
            <a:ext cx="9753600" cy="7543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0658" name="Picture 2" descr="Diode-Transistor Logic (DTL)                                     VCC                              RB            RC       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457200"/>
            <a:ext cx="9753600" cy="7543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682" name="Picture 2" descr="Why TTL?                                  n   The DTL input uses a                     VA                                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753600" cy="7543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FF0000"/>
                </a:solidFill>
              </a:rPr>
              <a:t>Integration Levels</a:t>
            </a:r>
          </a:p>
        </p:txBody>
      </p:sp>
      <p:sp>
        <p:nvSpPr>
          <p:cNvPr id="5123" name="Rectangle 4"/>
          <p:cNvSpPr>
            <a:spLocks noChangeArrowheads="1"/>
          </p:cNvSpPr>
          <p:nvPr/>
        </p:nvSpPr>
        <p:spPr bwMode="auto">
          <a:xfrm>
            <a:off x="76200" y="1143000"/>
            <a:ext cx="89154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/>
              <a:t>Gate/transistor ratio is roughly 1/10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800"/>
              <a:t>SSI	&lt; 12 gates/chip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800"/>
              <a:t>MSI	&lt; 100 gates/chip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800"/>
              <a:t>LSI	…1K gates/chip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800"/>
              <a:t>VLSI	…10K gates/chip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800"/>
              <a:t>ULSI	…100K gates/chip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800"/>
              <a:t>GSI	…1Meg gates/chip</a:t>
            </a:r>
            <a:endParaRPr lang="en-US"/>
          </a:p>
        </p:txBody>
      </p:sp>
      <p:pic>
        <p:nvPicPr>
          <p:cNvPr id="5124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67425" y="1733550"/>
            <a:ext cx="2238375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9A41F9-2A6F-4622-A675-C377BE806F91}" type="slidenum">
              <a:rPr lang="en-US" smtClean="0"/>
              <a:pPr/>
              <a:t>27</a:t>
            </a:fld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00FF"/>
                </a:solidFill>
                <a:latin typeface="Arial" charset="0"/>
              </a:rPr>
              <a:t>Transistor-Transistor Logic (TTL)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Tx/>
              <a:buChar char="•"/>
            </a:pPr>
            <a:r>
              <a:rPr lang="en-US" sz="3100" dirty="0" smtClean="0">
                <a:cs typeface="Times New Roman" pitchFamily="18" charset="0"/>
              </a:rPr>
              <a:t>First introduced by in 1964 (Texas Instruments)</a:t>
            </a:r>
          </a:p>
          <a:p>
            <a:pPr>
              <a:buFontTx/>
              <a:buChar char="•"/>
            </a:pPr>
            <a:r>
              <a:rPr lang="en-GB" sz="3100" dirty="0" smtClean="0"/>
              <a:t>Based on bipolar transistors</a:t>
            </a:r>
          </a:p>
          <a:p>
            <a:pPr>
              <a:buFontTx/>
              <a:buChar char="•"/>
            </a:pPr>
            <a:r>
              <a:rPr lang="en-GB" sz="3100" dirty="0" smtClean="0"/>
              <a:t>One of the most widely used families for small- and medium-scale devices – rarely used for VLSI</a:t>
            </a:r>
          </a:p>
          <a:p>
            <a:pPr>
              <a:buFontTx/>
              <a:buChar char="•"/>
            </a:pPr>
            <a:r>
              <a:rPr lang="en-GB" sz="3100" dirty="0" smtClean="0"/>
              <a:t>Typically operated from 5V supply</a:t>
            </a:r>
          </a:p>
          <a:p>
            <a:pPr>
              <a:buFontTx/>
              <a:buChar char="•"/>
            </a:pPr>
            <a:r>
              <a:rPr lang="en-GB" sz="3100" dirty="0" smtClean="0"/>
              <a:t> Typical noise immunity about 1 –  </a:t>
            </a:r>
          </a:p>
          <a:p>
            <a:pPr>
              <a:buFontTx/>
              <a:buChar char="•"/>
            </a:pPr>
            <a:r>
              <a:rPr lang="en-GB" sz="3100" dirty="0" smtClean="0"/>
              <a:t>Many forms, some optimised for speed, power, etc.</a:t>
            </a:r>
          </a:p>
          <a:p>
            <a:pPr>
              <a:buFontTx/>
              <a:buChar char="•"/>
            </a:pPr>
            <a:r>
              <a:rPr lang="en-GB" sz="3100" dirty="0" smtClean="0"/>
              <a:t>High speed versions comparable to CMOS (</a:t>
            </a:r>
            <a:r>
              <a:rPr lang="en-US" sz="3100" dirty="0" smtClean="0">
                <a:cs typeface="Arial" charset="0"/>
              </a:rPr>
              <a:t>~</a:t>
            </a:r>
            <a:r>
              <a:rPr lang="en-GB" sz="3100" dirty="0" smtClean="0"/>
              <a:t> 1.5 ns)</a:t>
            </a:r>
          </a:p>
          <a:p>
            <a:pPr>
              <a:buFontTx/>
              <a:buChar char="•"/>
            </a:pPr>
            <a:r>
              <a:rPr lang="en-GB" sz="3100" dirty="0" smtClean="0"/>
              <a:t>Low-power versions down to about 1 </a:t>
            </a:r>
            <a:r>
              <a:rPr lang="en-GB" sz="3100" dirty="0" err="1" smtClean="0"/>
              <a:t>mW</a:t>
            </a:r>
            <a:r>
              <a:rPr lang="en-GB" sz="3100" dirty="0" smtClean="0"/>
              <a:t>/gate</a:t>
            </a:r>
          </a:p>
          <a:p>
            <a:pPr>
              <a:buFontTx/>
              <a:buChar char="•"/>
            </a:pPr>
            <a:r>
              <a:rPr lang="en-US" altLang="zh-TW" sz="3100" dirty="0" smtClean="0">
                <a:cs typeface="Times New Roman" pitchFamily="18" charset="0"/>
              </a:rPr>
              <a:t>Three different types of output configurations:</a:t>
            </a:r>
            <a:endParaRPr lang="zh-TW" altLang="en-US" sz="3100" dirty="0" smtClean="0">
              <a:cs typeface="Times New Roman" pitchFamily="18" charset="0"/>
            </a:endParaRPr>
          </a:p>
          <a:p>
            <a:pPr lvl="1" algn="just">
              <a:lnSpc>
                <a:spcPct val="80000"/>
              </a:lnSpc>
            </a:pPr>
            <a:r>
              <a:rPr lang="zh-TW" altLang="en-US" sz="2000" dirty="0" smtClean="0">
                <a:cs typeface="Times New Roman" pitchFamily="18" charset="0"/>
              </a:rPr>
              <a:t>1. </a:t>
            </a:r>
            <a:r>
              <a:rPr lang="en-US" altLang="zh-TW" sz="2000" dirty="0" smtClean="0">
                <a:cs typeface="Times New Roman" pitchFamily="18" charset="0"/>
              </a:rPr>
              <a:t>open-collector output</a:t>
            </a:r>
            <a:endParaRPr lang="zh-TW" altLang="en-US" sz="2000" dirty="0" smtClean="0">
              <a:cs typeface="Times New Roman" pitchFamily="18" charset="0"/>
            </a:endParaRPr>
          </a:p>
          <a:p>
            <a:pPr lvl="1" algn="just">
              <a:lnSpc>
                <a:spcPct val="80000"/>
              </a:lnSpc>
            </a:pPr>
            <a:r>
              <a:rPr lang="zh-TW" altLang="en-US" sz="2000" dirty="0" smtClean="0">
                <a:cs typeface="Times New Roman" pitchFamily="18" charset="0"/>
              </a:rPr>
              <a:t>2. </a:t>
            </a:r>
            <a:r>
              <a:rPr lang="en-US" altLang="zh-TW" sz="2000" dirty="0" smtClean="0">
                <a:cs typeface="Times New Roman" pitchFamily="18" charset="0"/>
              </a:rPr>
              <a:t>Totem-pole output</a:t>
            </a:r>
          </a:p>
          <a:p>
            <a:pPr lvl="1" algn="just">
              <a:lnSpc>
                <a:spcPct val="80000"/>
              </a:lnSpc>
            </a:pPr>
            <a:r>
              <a:rPr lang="zh-TW" altLang="en-US" sz="2000" dirty="0" smtClean="0">
                <a:cs typeface="Times New Roman" pitchFamily="18" charset="0"/>
              </a:rPr>
              <a:t>3. </a:t>
            </a:r>
            <a:r>
              <a:rPr lang="en-US" altLang="zh-TW" sz="2000" dirty="0" smtClean="0">
                <a:cs typeface="Times New Roman" pitchFamily="18" charset="0"/>
              </a:rPr>
              <a:t>Three-state (or </a:t>
            </a:r>
            <a:r>
              <a:rPr lang="en-US" altLang="zh-TW" sz="2000" dirty="0" err="1" smtClean="0">
                <a:cs typeface="Times New Roman" pitchFamily="18" charset="0"/>
              </a:rPr>
              <a:t>tristate</a:t>
            </a:r>
            <a:r>
              <a:rPr lang="en-US" altLang="zh-TW" sz="2000" dirty="0" smtClean="0">
                <a:cs typeface="Times New Roman" pitchFamily="18" charset="0"/>
              </a:rPr>
              <a:t>) output</a:t>
            </a:r>
            <a:endParaRPr lang="en-US" dirty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063DE8"/>
                </a:solidFill>
              </a:rPr>
              <a:t>Various series of the TTL Logic family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31746" name="Object 6"/>
          <p:cNvGraphicFramePr>
            <a:graphicFrameLocks noChangeAspect="1"/>
          </p:cNvGraphicFramePr>
          <p:nvPr/>
        </p:nvGraphicFramePr>
        <p:xfrm>
          <a:off x="304800" y="2438400"/>
          <a:ext cx="8534400" cy="3317875"/>
        </p:xfrm>
        <a:graphic>
          <a:graphicData uri="http://schemas.openxmlformats.org/presentationml/2006/ole">
            <p:oleObj spid="_x0000_s31746" name="Document" r:id="rId3" imgW="6532920" imgH="2540160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TTL Logic Levels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Untitled-9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1600200"/>
            <a:ext cx="8229600" cy="458748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7024" y="1447800"/>
            <a:ext cx="8084488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914400"/>
            <a:ext cx="8354010" cy="5363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TTL NOR Gate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47800"/>
            <a:ext cx="9144000" cy="494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TTL NAND with Totem-pole output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5" descr="8212n14_2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2133600"/>
            <a:ext cx="6096000" cy="34559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TTL 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00175"/>
            <a:ext cx="8772525" cy="545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0000FF"/>
                </a:solidFill>
              </a:rPr>
              <a:t>A standard TTL NAND gate</a:t>
            </a:r>
            <a:br>
              <a:rPr lang="en-GB" b="1" dirty="0" smtClean="0">
                <a:solidFill>
                  <a:srgbClr val="0000FF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2057400"/>
            <a:ext cx="5754838" cy="398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0000FF"/>
                </a:solidFill>
              </a:rPr>
              <a:t>A TTL NAND gate with open collector output</a:t>
            </a:r>
            <a:br>
              <a:rPr lang="en-GB" b="1" dirty="0" smtClean="0">
                <a:solidFill>
                  <a:srgbClr val="0000FF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2133600"/>
            <a:ext cx="7355956" cy="394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CMOS family 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2">
            <a:lum bright="-24000" contrast="42000"/>
          </a:blip>
          <a:srcRect/>
          <a:stretch>
            <a:fillRect/>
          </a:stretch>
        </p:blipFill>
        <p:spPr bwMode="auto">
          <a:xfrm>
            <a:off x="152400" y="1295400"/>
            <a:ext cx="8801100" cy="484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685800"/>
          </a:xfrm>
        </p:spPr>
        <p:txBody>
          <a:bodyPr/>
          <a:lstStyle/>
          <a:p>
            <a:r>
              <a:rPr lang="en-GB" sz="3200" b="1" smtClean="0">
                <a:solidFill>
                  <a:srgbClr val="063DE8"/>
                </a:solidFill>
              </a:rPr>
              <a:t>Various series of the CMOS Logic family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066800"/>
            <a:ext cx="8686800" cy="5257800"/>
          </a:xfrm>
        </p:spPr>
        <p:txBody>
          <a:bodyPr/>
          <a:lstStyle/>
          <a:p>
            <a:pPr algn="just">
              <a:buFontTx/>
              <a:buNone/>
            </a:pPr>
            <a:r>
              <a:rPr lang="en-US" smtClean="0">
                <a:solidFill>
                  <a:srgbClr val="339933"/>
                </a:solidFill>
              </a:rPr>
              <a:t> </a:t>
            </a:r>
          </a:p>
          <a:p>
            <a:pPr algn="just"/>
            <a:endParaRPr lang="en-GB" sz="2400" b="1" smtClean="0"/>
          </a:p>
        </p:txBody>
      </p:sp>
      <p:sp>
        <p:nvSpPr>
          <p:cNvPr id="2053" name="Rectangle 4"/>
          <p:cNvSpPr>
            <a:spLocks noChangeArrowheads="1"/>
          </p:cNvSpPr>
          <p:nvPr/>
        </p:nvSpPr>
        <p:spPr bwMode="auto">
          <a:xfrm>
            <a:off x="228600" y="762000"/>
            <a:ext cx="86868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/>
              <a:t>	</a:t>
            </a:r>
            <a:endParaRPr lang="en-GB"/>
          </a:p>
        </p:txBody>
      </p:sp>
      <p:graphicFrame>
        <p:nvGraphicFramePr>
          <p:cNvPr id="2050" name="Object 7"/>
          <p:cNvGraphicFramePr>
            <a:graphicFrameLocks noChangeAspect="1"/>
          </p:cNvGraphicFramePr>
          <p:nvPr/>
        </p:nvGraphicFramePr>
        <p:xfrm>
          <a:off x="304800" y="1066800"/>
          <a:ext cx="8488363" cy="5470525"/>
        </p:xfrm>
        <a:graphic>
          <a:graphicData uri="http://schemas.openxmlformats.org/presentationml/2006/ole">
            <p:oleObj spid="_x0000_s29698" name="Document" r:id="rId3" imgW="7747105" imgH="4905543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CMOS Inverter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381000" y="1858963"/>
            <a:ext cx="8229600" cy="442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858963"/>
            <a:ext cx="8229600" cy="442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381000" y="1858963"/>
            <a:ext cx="8229600" cy="4425950"/>
          </a:xfrm>
          <a:prstGeom prst="rect">
            <a:avLst/>
          </a:prstGeom>
          <a:noFill/>
          <a:ln w="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5181600" y="1828800"/>
            <a:ext cx="3352800" cy="5334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7315200" y="6553200"/>
            <a:ext cx="1828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400"/>
              <a:t>Rissacher EE365</a:t>
            </a:r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0" y="6553200"/>
            <a:ext cx="1828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Lect #4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Alternate transistor symbols</a:t>
            </a: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1981200" y="1676400"/>
            <a:ext cx="5867400" cy="458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1676400"/>
            <a:ext cx="5867400" cy="458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1981200" y="1676400"/>
            <a:ext cx="5867400" cy="4581525"/>
          </a:xfrm>
          <a:prstGeom prst="rect">
            <a:avLst/>
          </a:prstGeom>
          <a:noFill/>
          <a:ln w="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6" name="Rectangle 8"/>
          <p:cNvSpPr>
            <a:spLocks noChangeArrowheads="1"/>
          </p:cNvSpPr>
          <p:nvPr/>
        </p:nvSpPr>
        <p:spPr bwMode="auto">
          <a:xfrm>
            <a:off x="2133600" y="5867400"/>
            <a:ext cx="3962400" cy="5334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297" name="Text Box 9"/>
          <p:cNvSpPr txBox="1">
            <a:spLocks noChangeArrowheads="1"/>
          </p:cNvSpPr>
          <p:nvPr/>
        </p:nvSpPr>
        <p:spPr bwMode="auto">
          <a:xfrm>
            <a:off x="7315200" y="6553200"/>
            <a:ext cx="1828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400"/>
              <a:t>Rissacher EE365</a:t>
            </a:r>
          </a:p>
        </p:txBody>
      </p:sp>
      <p:sp>
        <p:nvSpPr>
          <p:cNvPr id="12298" name="Text Box 10"/>
          <p:cNvSpPr txBox="1">
            <a:spLocks noChangeArrowheads="1"/>
          </p:cNvSpPr>
          <p:nvPr/>
        </p:nvSpPr>
        <p:spPr bwMode="auto">
          <a:xfrm>
            <a:off x="0" y="6553200"/>
            <a:ext cx="1828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Lect #4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CMOS Gate Characteristics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34300" cy="40465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/>
              <a:t>No DC current flow into MOS gate terminal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However gate has capacitance ==&gt; current required for switching (CV</a:t>
            </a:r>
            <a:r>
              <a:rPr lang="en-US" sz="2000" baseline="30000"/>
              <a:t>2</a:t>
            </a:r>
            <a:r>
              <a:rPr lang="en-US" sz="2000"/>
              <a:t>f power)</a:t>
            </a:r>
          </a:p>
          <a:p>
            <a:pPr>
              <a:lnSpc>
                <a:spcPct val="90000"/>
              </a:lnSpc>
            </a:pPr>
            <a:r>
              <a:rPr lang="en-US" sz="2000"/>
              <a:t>No current in output structure, </a:t>
            </a:r>
            <a:br>
              <a:rPr lang="en-US" sz="2000"/>
            </a:br>
            <a:r>
              <a:rPr lang="en-US" sz="2000"/>
              <a:t>except during switching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Both transistors partially on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Power consumption related </a:t>
            </a:r>
            <a:br>
              <a:rPr lang="en-US" sz="2000"/>
            </a:br>
            <a:r>
              <a:rPr lang="en-US" sz="2000"/>
              <a:t>to frequency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Slow input-signal rise times </a:t>
            </a:r>
            <a:br>
              <a:rPr lang="en-US" sz="2000"/>
            </a:br>
            <a:r>
              <a:rPr lang="en-US" sz="2000"/>
              <a:t>==&gt; more power</a:t>
            </a:r>
          </a:p>
          <a:p>
            <a:pPr>
              <a:lnSpc>
                <a:spcPct val="90000"/>
              </a:lnSpc>
            </a:pPr>
            <a:r>
              <a:rPr lang="en-US" sz="2000"/>
              <a:t>Symmetric output structure </a:t>
            </a:r>
            <a:br>
              <a:rPr lang="en-US" sz="2000"/>
            </a:br>
            <a:r>
              <a:rPr lang="en-US" sz="2000"/>
              <a:t>==&gt; equally strong drive in </a:t>
            </a:r>
            <a:br>
              <a:rPr lang="en-US" sz="2000"/>
            </a:br>
            <a:r>
              <a:rPr lang="en-US" sz="2000"/>
              <a:t>LOW and HIGH states</a:t>
            </a: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4703763" y="2514600"/>
            <a:ext cx="3830637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03763" y="2514600"/>
            <a:ext cx="3830637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4703763" y="2514600"/>
            <a:ext cx="3830637" cy="3733800"/>
          </a:xfrm>
          <a:prstGeom prst="rect">
            <a:avLst/>
          </a:prstGeom>
          <a:noFill/>
          <a:ln w="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0" name="Rectangle 8"/>
          <p:cNvSpPr>
            <a:spLocks noChangeArrowheads="1"/>
          </p:cNvSpPr>
          <p:nvPr/>
        </p:nvSpPr>
        <p:spPr bwMode="auto">
          <a:xfrm>
            <a:off x="4572000" y="5943600"/>
            <a:ext cx="3200400" cy="5334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7315200" y="6553200"/>
            <a:ext cx="1828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400"/>
              <a:t>Rissacher EE365</a:t>
            </a:r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0" y="6553200"/>
            <a:ext cx="1828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Lect #4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 anchor="b"/>
          <a:lstStyle/>
          <a:p>
            <a:r>
              <a:rPr lang="en-US"/>
              <a:t>CMOS Gate Operation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701800"/>
            <a:ext cx="8458200" cy="4089400"/>
          </a:xfrm>
          <a:noFill/>
          <a:ln/>
        </p:spPr>
        <p:txBody>
          <a:bodyPr lIns="92075" tIns="46038" rIns="92075" bIns="46038"/>
          <a:lstStyle/>
          <a:p>
            <a:r>
              <a:rPr lang="en-US"/>
              <a:t>Java applet showing CMOS gates</a:t>
            </a:r>
          </a:p>
          <a:p>
            <a:pPr lvl="1"/>
            <a:r>
              <a:rPr lang="en-US"/>
              <a:t>visit:      </a:t>
            </a:r>
          </a:p>
          <a:p>
            <a:pPr lvl="1">
              <a:buFontTx/>
              <a:buNone/>
            </a:pPr>
            <a:r>
              <a:rPr lang="en-US"/>
              <a:t>   tech-www.informatik.uni-hamburg.de/applets/cmos/</a:t>
            </a:r>
          </a:p>
          <a:p>
            <a:pPr lvl="1"/>
            <a:r>
              <a:rPr lang="en-US"/>
              <a:t>illustrates gate operation, including power drain during switching</a:t>
            </a:r>
          </a:p>
          <a:p>
            <a:pPr lvl="1"/>
            <a:r>
              <a:rPr lang="en-US"/>
              <a:t>Link is on class website</a:t>
            </a:r>
          </a:p>
          <a:p>
            <a:pPr lvl="1">
              <a:buFontTx/>
              <a:buNone/>
            </a:pPr>
            <a:endParaRPr lang="en-US"/>
          </a:p>
          <a:p>
            <a:pPr lvl="1"/>
            <a:endParaRPr lang="en-US"/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7315200" y="6553200"/>
            <a:ext cx="1828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400"/>
              <a:t>Rissacher EE365</a:t>
            </a:r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0" y="6553200"/>
            <a:ext cx="1828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Lect #4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  <a:noFill/>
          <a:ln/>
        </p:spPr>
        <p:txBody>
          <a:bodyPr lIns="92075" tIns="46038" rIns="92075" bIns="46038" anchor="b"/>
          <a:lstStyle/>
          <a:p>
            <a:r>
              <a:rPr lang="en-US"/>
              <a:t>Pull-up / Pull-down Model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114800"/>
          </a:xfrm>
          <a:noFill/>
          <a:ln/>
        </p:spPr>
        <p:txBody>
          <a:bodyPr lIns="92075" tIns="46038" rIns="92075" bIns="46038"/>
          <a:lstStyle/>
          <a:p>
            <a:r>
              <a:rPr lang="en-US"/>
              <a:t>Typical CMOS gate can be viewed as consisting of two parts</a:t>
            </a:r>
          </a:p>
          <a:p>
            <a:pPr lvl="1"/>
            <a:r>
              <a:rPr lang="en-US"/>
              <a:t>pull-up network and pull-down network</a:t>
            </a: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1066800" y="3276600"/>
            <a:ext cx="6997700" cy="2971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2520950" y="3892550"/>
            <a:ext cx="825500" cy="749300"/>
          </a:xfrm>
          <a:prstGeom prst="rect">
            <a:avLst/>
          </a:prstGeom>
          <a:solidFill>
            <a:schemeClr val="tx1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2649538" y="3427413"/>
            <a:ext cx="5207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1600">
                <a:solidFill>
                  <a:srgbClr val="000000"/>
                </a:solidFill>
              </a:rPr>
              <a:t>V</a:t>
            </a:r>
            <a:r>
              <a:rPr lang="en-US" sz="1600" baseline="-25000">
                <a:solidFill>
                  <a:srgbClr val="000000"/>
                </a:solidFill>
              </a:rPr>
              <a:t>DD</a:t>
            </a:r>
          </a:p>
        </p:txBody>
      </p:sp>
      <p:sp>
        <p:nvSpPr>
          <p:cNvPr id="15367" name="Line 7"/>
          <p:cNvSpPr>
            <a:spLocks noChangeShapeType="1"/>
          </p:cNvSpPr>
          <p:nvPr/>
        </p:nvSpPr>
        <p:spPr bwMode="auto">
          <a:xfrm>
            <a:off x="2971800" y="3733800"/>
            <a:ext cx="0" cy="152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368" name="Line 8"/>
          <p:cNvSpPr>
            <a:spLocks noChangeShapeType="1"/>
          </p:cNvSpPr>
          <p:nvPr/>
        </p:nvSpPr>
        <p:spPr bwMode="auto">
          <a:xfrm>
            <a:off x="2057400" y="4038600"/>
            <a:ext cx="4572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369" name="Line 9"/>
          <p:cNvSpPr>
            <a:spLocks noChangeShapeType="1"/>
          </p:cNvSpPr>
          <p:nvPr/>
        </p:nvSpPr>
        <p:spPr bwMode="auto">
          <a:xfrm>
            <a:off x="2057400" y="4267200"/>
            <a:ext cx="4572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370" name="Line 10"/>
          <p:cNvSpPr>
            <a:spLocks noChangeShapeType="1"/>
          </p:cNvSpPr>
          <p:nvPr/>
        </p:nvSpPr>
        <p:spPr bwMode="auto">
          <a:xfrm>
            <a:off x="2057400" y="4495800"/>
            <a:ext cx="4572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371" name="Rectangle 11"/>
          <p:cNvSpPr>
            <a:spLocks noChangeArrowheads="1"/>
          </p:cNvSpPr>
          <p:nvPr/>
        </p:nvSpPr>
        <p:spPr bwMode="auto">
          <a:xfrm>
            <a:off x="1582738" y="3886200"/>
            <a:ext cx="3190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16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5372" name="Rectangle 12"/>
          <p:cNvSpPr>
            <a:spLocks noChangeArrowheads="1"/>
          </p:cNvSpPr>
          <p:nvPr/>
        </p:nvSpPr>
        <p:spPr bwMode="auto">
          <a:xfrm>
            <a:off x="1582738" y="4113213"/>
            <a:ext cx="3190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1600">
                <a:solidFill>
                  <a:srgbClr val="000000"/>
                </a:solidFill>
              </a:rPr>
              <a:t>B</a:t>
            </a:r>
          </a:p>
        </p:txBody>
      </p:sp>
      <p:sp>
        <p:nvSpPr>
          <p:cNvPr id="15373" name="Rectangle 13"/>
          <p:cNvSpPr>
            <a:spLocks noChangeArrowheads="1"/>
          </p:cNvSpPr>
          <p:nvPr/>
        </p:nvSpPr>
        <p:spPr bwMode="auto">
          <a:xfrm>
            <a:off x="1582738" y="4341813"/>
            <a:ext cx="330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16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15374" name="Rectangle 14"/>
          <p:cNvSpPr>
            <a:spLocks noChangeArrowheads="1"/>
          </p:cNvSpPr>
          <p:nvPr/>
        </p:nvSpPr>
        <p:spPr bwMode="auto">
          <a:xfrm>
            <a:off x="2573338" y="4037013"/>
            <a:ext cx="8159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1600">
                <a:solidFill>
                  <a:srgbClr val="FF0000"/>
                </a:solidFill>
              </a:rPr>
              <a:t>Pull-up</a:t>
            </a:r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1658938" y="4646613"/>
            <a:ext cx="3035300" cy="1709737"/>
            <a:chOff x="1045" y="2927"/>
            <a:chExt cx="1912" cy="1077"/>
          </a:xfrm>
        </p:grpSpPr>
        <p:sp>
          <p:nvSpPr>
            <p:cNvPr id="15376" name="Rectangle 16"/>
            <p:cNvSpPr>
              <a:spLocks noChangeArrowheads="1"/>
            </p:cNvSpPr>
            <p:nvPr/>
          </p:nvSpPr>
          <p:spPr bwMode="auto">
            <a:xfrm>
              <a:off x="1588" y="3172"/>
              <a:ext cx="520" cy="472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77" name="Line 17"/>
            <p:cNvSpPr>
              <a:spLocks noChangeShapeType="1"/>
            </p:cNvSpPr>
            <p:nvPr/>
          </p:nvSpPr>
          <p:spPr bwMode="auto">
            <a:xfrm>
              <a:off x="1872" y="2928"/>
              <a:ext cx="0" cy="24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378" name="Line 18"/>
            <p:cNvSpPr>
              <a:spLocks noChangeShapeType="1"/>
            </p:cNvSpPr>
            <p:nvPr/>
          </p:nvSpPr>
          <p:spPr bwMode="auto">
            <a:xfrm>
              <a:off x="1872" y="3648"/>
              <a:ext cx="0" cy="14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379" name="Rectangle 19"/>
            <p:cNvSpPr>
              <a:spLocks noChangeArrowheads="1"/>
            </p:cNvSpPr>
            <p:nvPr/>
          </p:nvSpPr>
          <p:spPr bwMode="auto">
            <a:xfrm>
              <a:off x="1669" y="3792"/>
              <a:ext cx="40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sz="1600">
                  <a:solidFill>
                    <a:srgbClr val="000000"/>
                  </a:solidFill>
                </a:rPr>
                <a:t>GND</a:t>
              </a:r>
            </a:p>
          </p:txBody>
        </p:sp>
        <p:sp>
          <p:nvSpPr>
            <p:cNvPr id="15380" name="Line 20"/>
            <p:cNvSpPr>
              <a:spLocks noChangeShapeType="1"/>
            </p:cNvSpPr>
            <p:nvPr/>
          </p:nvSpPr>
          <p:spPr bwMode="auto">
            <a:xfrm>
              <a:off x="1872" y="3024"/>
              <a:ext cx="57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381" name="Rectangle 21"/>
            <p:cNvSpPr>
              <a:spLocks noChangeArrowheads="1"/>
            </p:cNvSpPr>
            <p:nvPr/>
          </p:nvSpPr>
          <p:spPr bwMode="auto">
            <a:xfrm>
              <a:off x="2485" y="2927"/>
              <a:ext cx="47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sz="1600">
                  <a:solidFill>
                    <a:srgbClr val="000000"/>
                  </a:solidFill>
                </a:rPr>
                <a:t>output</a:t>
              </a:r>
            </a:p>
          </p:txBody>
        </p:sp>
        <p:sp>
          <p:nvSpPr>
            <p:cNvPr id="15382" name="Line 22"/>
            <p:cNvSpPr>
              <a:spLocks noChangeShapeType="1"/>
            </p:cNvSpPr>
            <p:nvPr/>
          </p:nvSpPr>
          <p:spPr bwMode="auto">
            <a:xfrm>
              <a:off x="1296" y="3264"/>
              <a:ext cx="28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383" name="Line 23"/>
            <p:cNvSpPr>
              <a:spLocks noChangeShapeType="1"/>
            </p:cNvSpPr>
            <p:nvPr/>
          </p:nvSpPr>
          <p:spPr bwMode="auto">
            <a:xfrm>
              <a:off x="1296" y="3408"/>
              <a:ext cx="28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384" name="Line 24"/>
            <p:cNvSpPr>
              <a:spLocks noChangeShapeType="1"/>
            </p:cNvSpPr>
            <p:nvPr/>
          </p:nvSpPr>
          <p:spPr bwMode="auto">
            <a:xfrm>
              <a:off x="1296" y="3552"/>
              <a:ext cx="28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3" name="Group 25"/>
            <p:cNvGrpSpPr>
              <a:grpSpLocks/>
            </p:cNvGrpSpPr>
            <p:nvPr/>
          </p:nvGrpSpPr>
          <p:grpSpPr bwMode="auto">
            <a:xfrm>
              <a:off x="1045" y="3168"/>
              <a:ext cx="208" cy="499"/>
              <a:chOff x="1045" y="3168"/>
              <a:chExt cx="208" cy="499"/>
            </a:xfrm>
          </p:grpSpPr>
          <p:sp>
            <p:nvSpPr>
              <p:cNvPr id="15386" name="Rectangle 26"/>
              <p:cNvSpPr>
                <a:spLocks noChangeArrowheads="1"/>
              </p:cNvSpPr>
              <p:nvPr/>
            </p:nvSpPr>
            <p:spPr bwMode="auto">
              <a:xfrm>
                <a:off x="1045" y="3168"/>
                <a:ext cx="201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eaLnBrk="0" hangingPunct="0"/>
                <a:r>
                  <a:rPr lang="en-US" sz="1600">
                    <a:solidFill>
                      <a:srgbClr val="000000"/>
                    </a:solidFill>
                  </a:rPr>
                  <a:t>A</a:t>
                </a:r>
              </a:p>
            </p:txBody>
          </p:sp>
          <p:sp>
            <p:nvSpPr>
              <p:cNvPr id="15387" name="Rectangle 27"/>
              <p:cNvSpPr>
                <a:spLocks noChangeArrowheads="1"/>
              </p:cNvSpPr>
              <p:nvPr/>
            </p:nvSpPr>
            <p:spPr bwMode="auto">
              <a:xfrm>
                <a:off x="1045" y="3311"/>
                <a:ext cx="201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eaLnBrk="0" hangingPunct="0"/>
                <a:r>
                  <a:rPr lang="en-US" sz="1600">
                    <a:solidFill>
                      <a:srgbClr val="000000"/>
                    </a:solidFill>
                  </a:rPr>
                  <a:t>B</a:t>
                </a:r>
              </a:p>
            </p:txBody>
          </p:sp>
          <p:sp>
            <p:nvSpPr>
              <p:cNvPr id="15388" name="Rectangle 28"/>
              <p:cNvSpPr>
                <a:spLocks noChangeArrowheads="1"/>
              </p:cNvSpPr>
              <p:nvPr/>
            </p:nvSpPr>
            <p:spPr bwMode="auto">
              <a:xfrm>
                <a:off x="1045" y="3455"/>
                <a:ext cx="208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eaLnBrk="0" hangingPunct="0"/>
                <a:r>
                  <a:rPr lang="en-US" sz="1600">
                    <a:solidFill>
                      <a:srgbClr val="000000"/>
                    </a:solidFill>
                  </a:rPr>
                  <a:t>C</a:t>
                </a:r>
              </a:p>
            </p:txBody>
          </p:sp>
        </p:grpSp>
        <p:sp>
          <p:nvSpPr>
            <p:cNvPr id="15389" name="Rectangle 29"/>
            <p:cNvSpPr>
              <a:spLocks noChangeArrowheads="1"/>
            </p:cNvSpPr>
            <p:nvPr/>
          </p:nvSpPr>
          <p:spPr bwMode="auto">
            <a:xfrm>
              <a:off x="1669" y="3215"/>
              <a:ext cx="587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/>
              <a:r>
                <a:rPr lang="en-US" sz="1600">
                  <a:solidFill>
                    <a:srgbClr val="FF0000"/>
                  </a:solidFill>
                </a:rPr>
                <a:t>Pull-down</a:t>
              </a:r>
            </a:p>
          </p:txBody>
        </p:sp>
      </p:grpSp>
      <p:sp>
        <p:nvSpPr>
          <p:cNvPr id="15390" name="Text Box 30"/>
          <p:cNvSpPr txBox="1">
            <a:spLocks noChangeArrowheads="1"/>
          </p:cNvSpPr>
          <p:nvPr/>
        </p:nvSpPr>
        <p:spPr bwMode="auto">
          <a:xfrm>
            <a:off x="7315200" y="6553200"/>
            <a:ext cx="1828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400"/>
              <a:t>Rissacher EE365</a:t>
            </a:r>
          </a:p>
        </p:txBody>
      </p:sp>
      <p:sp>
        <p:nvSpPr>
          <p:cNvPr id="15391" name="Text Box 31"/>
          <p:cNvSpPr txBox="1">
            <a:spLocks noChangeArrowheads="1"/>
          </p:cNvSpPr>
          <p:nvPr/>
        </p:nvSpPr>
        <p:spPr bwMode="auto">
          <a:xfrm>
            <a:off x="0" y="6553200"/>
            <a:ext cx="1828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Lect #4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  <a:noFill/>
          <a:ln/>
        </p:spPr>
        <p:txBody>
          <a:bodyPr lIns="92075" tIns="46038" rIns="92075" bIns="46038" anchor="b"/>
          <a:lstStyle/>
          <a:p>
            <a:r>
              <a:rPr lang="en-US"/>
              <a:t>Pull-up / Pull-down Model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76400"/>
            <a:ext cx="7772400" cy="4572000"/>
          </a:xfrm>
          <a:noFill/>
          <a:ln/>
        </p:spPr>
        <p:txBody>
          <a:bodyPr lIns="92075" tIns="46038" rIns="92075" bIns="46038"/>
          <a:lstStyle/>
          <a:p>
            <a:r>
              <a:rPr lang="en-US"/>
              <a:t>High level inputs to the PDN cause switches to close</a:t>
            </a:r>
          </a:p>
          <a:p>
            <a:r>
              <a:rPr lang="en-US"/>
              <a:t>If there is a closed switch path thru PDN, then output is low</a:t>
            </a:r>
          </a:p>
          <a:p>
            <a:r>
              <a:rPr lang="en-US"/>
              <a:t>Low level inputs to the PUN cause switches to close</a:t>
            </a:r>
          </a:p>
          <a:p>
            <a:r>
              <a:rPr lang="en-US"/>
              <a:t>If there is a closed switch path thru PUN, then output is high</a:t>
            </a: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7315200" y="6553200"/>
            <a:ext cx="1828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400"/>
              <a:t>Rissacher EE365</a:t>
            </a: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0" y="6553200"/>
            <a:ext cx="1828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Lect #4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CMOS NAND Gates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114800"/>
          </a:xfrm>
        </p:spPr>
        <p:txBody>
          <a:bodyPr/>
          <a:lstStyle/>
          <a:p>
            <a:r>
              <a:rPr lang="en-US"/>
              <a:t>Use 2</a:t>
            </a:r>
            <a:r>
              <a:rPr lang="en-US" i="1"/>
              <a:t>n</a:t>
            </a:r>
            <a:r>
              <a:rPr lang="en-US"/>
              <a:t> transistors for </a:t>
            </a:r>
            <a:r>
              <a:rPr lang="en-US" i="1"/>
              <a:t>n</a:t>
            </a:r>
            <a:r>
              <a:rPr lang="en-US"/>
              <a:t>-input gate</a:t>
            </a:r>
          </a:p>
          <a:p>
            <a:endParaRPr lang="en-US"/>
          </a:p>
        </p:txBody>
      </p:sp>
      <p:pic>
        <p:nvPicPr>
          <p:cNvPr id="19460" name="Picture 4" descr="C:\DDPP3\ddpp.com\htdocs\inst\figs\FC03\cmosnand.ep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362200"/>
            <a:ext cx="8077200" cy="3886200"/>
          </a:xfrm>
          <a:prstGeom prst="rect">
            <a:avLst/>
          </a:prstGeom>
          <a:noFill/>
        </p:spPr>
      </p:pic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5181600" y="2362200"/>
            <a:ext cx="3352800" cy="457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7315200" y="6553200"/>
            <a:ext cx="1828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400"/>
              <a:t>Rissacher EE365</a:t>
            </a:r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0" y="6553200"/>
            <a:ext cx="1828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Lect #4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CMOS NAND -- switch model</a:t>
            </a:r>
          </a:p>
        </p:txBody>
      </p:sp>
      <p:pic>
        <p:nvPicPr>
          <p:cNvPr id="20484" name="Picture 4" descr="C:\DDPP3\ddpp.com\htdocs\inst\figs\FC03\cmosndsw.eps"/>
          <p:cNvPicPr>
            <a:picLocks noChangeAspect="1" noChangeArrowheads="1"/>
          </p:cNvPicPr>
          <p:nvPr/>
        </p:nvPicPr>
        <p:blipFill>
          <a:blip r:embed="rId2"/>
          <a:srcRect r="67625" b="8815"/>
          <a:stretch>
            <a:fillRect/>
          </a:stretch>
        </p:blipFill>
        <p:spPr bwMode="auto">
          <a:xfrm>
            <a:off x="2133600" y="1676400"/>
            <a:ext cx="3429000" cy="4706938"/>
          </a:xfrm>
          <a:prstGeom prst="rect">
            <a:avLst/>
          </a:prstGeom>
          <a:noFill/>
        </p:spPr>
      </p:pic>
      <p:pic>
        <p:nvPicPr>
          <p:cNvPr id="20485" name="Picture 5" descr="C:\DDPP3\ddpp.com\htdocs\inst\figs\FC03\cmosndsw.eps"/>
          <p:cNvPicPr>
            <a:picLocks noChangeAspect="1" noChangeArrowheads="1"/>
          </p:cNvPicPr>
          <p:nvPr/>
        </p:nvPicPr>
        <p:blipFill>
          <a:blip r:embed="rId2"/>
          <a:srcRect l="33813" r="33812" b="8815"/>
          <a:stretch>
            <a:fillRect/>
          </a:stretch>
        </p:blipFill>
        <p:spPr bwMode="auto">
          <a:xfrm>
            <a:off x="2057400" y="1676400"/>
            <a:ext cx="3429000" cy="4706938"/>
          </a:xfrm>
          <a:prstGeom prst="rect">
            <a:avLst/>
          </a:prstGeom>
          <a:noFill/>
        </p:spPr>
      </p:pic>
      <p:pic>
        <p:nvPicPr>
          <p:cNvPr id="20486" name="Picture 6" descr="C:\DDPP3\ddpp.com\htdocs\inst\figs\FC03\cmosndsw.eps"/>
          <p:cNvPicPr>
            <a:picLocks noChangeAspect="1" noChangeArrowheads="1"/>
          </p:cNvPicPr>
          <p:nvPr/>
        </p:nvPicPr>
        <p:blipFill>
          <a:blip r:embed="rId2"/>
          <a:srcRect l="68346" b="8815"/>
          <a:stretch>
            <a:fillRect/>
          </a:stretch>
        </p:blipFill>
        <p:spPr bwMode="auto">
          <a:xfrm>
            <a:off x="2057400" y="1676400"/>
            <a:ext cx="3352800" cy="4706938"/>
          </a:xfrm>
          <a:prstGeom prst="rect">
            <a:avLst/>
          </a:prstGeom>
          <a:noFill/>
        </p:spPr>
      </p:pic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7315200" y="6553200"/>
            <a:ext cx="1828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400"/>
              <a:t>Rissacher EE365</a:t>
            </a:r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0" y="6553200"/>
            <a:ext cx="1828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Lect #4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CMOS NAND -- more inputs (3)</a:t>
            </a:r>
          </a:p>
        </p:txBody>
      </p:sp>
      <p:pic>
        <p:nvPicPr>
          <p:cNvPr id="21507" name="Picture 3" descr="C:\DDPP3\ddpp.com\htdocs\inst\figs\FC03\cmos3nd.ep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133600"/>
            <a:ext cx="8077200" cy="4119563"/>
          </a:xfrm>
          <a:prstGeom prst="rect">
            <a:avLst/>
          </a:prstGeom>
          <a:noFill/>
        </p:spPr>
      </p:pic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6248400" y="5867400"/>
            <a:ext cx="2286000" cy="381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7315200" y="6553200"/>
            <a:ext cx="1828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400"/>
              <a:t>Rissacher EE365</a:t>
            </a:r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0" y="6553200"/>
            <a:ext cx="1828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Lect #4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CMOS – non-inverting buffer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685800"/>
            <a:ext cx="7772400" cy="5638800"/>
          </a:xfrm>
        </p:spPr>
        <p:txBody>
          <a:bodyPr/>
          <a:lstStyle/>
          <a:p>
            <a:pPr>
              <a:buFontTx/>
              <a:buNone/>
            </a:pPr>
            <a:endParaRPr lang="en-US"/>
          </a:p>
          <a:p>
            <a:endParaRPr lang="en-US"/>
          </a:p>
        </p:txBody>
      </p:sp>
      <p:pic>
        <p:nvPicPr>
          <p:cNvPr id="22532" name="Picture 4" descr="C:\DDPP3\ddpp.com\htdocs\inst\figs\FC03\cmosbuf.ep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590800"/>
            <a:ext cx="8305800" cy="3694113"/>
          </a:xfrm>
          <a:prstGeom prst="rect">
            <a:avLst/>
          </a:prstGeom>
          <a:noFill/>
        </p:spPr>
      </p:pic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5257800" y="2590800"/>
            <a:ext cx="3276600" cy="5334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7315200" y="6553200"/>
            <a:ext cx="1828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400"/>
              <a:t>Rissacher EE365</a:t>
            </a:r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0" y="6553200"/>
            <a:ext cx="1828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Lect #4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CMOS – 2-input AND gate</a:t>
            </a:r>
          </a:p>
        </p:txBody>
      </p:sp>
      <p:pic>
        <p:nvPicPr>
          <p:cNvPr id="23555" name="Picture 3" descr="C:\DDPP3\ddpp.com\htdocs\inst\figs\FC03\cmosand.ep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600200"/>
            <a:ext cx="7924800" cy="3638550"/>
          </a:xfrm>
          <a:prstGeom prst="rect">
            <a:avLst/>
          </a:prstGeom>
          <a:noFill/>
        </p:spPr>
      </p:pic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6096000" y="5832475"/>
            <a:ext cx="2514600" cy="457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685800" y="5791200"/>
            <a:ext cx="8001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/>
              <a:t>Note the number of transistors compared to NAND (6 vs. 4)</a:t>
            </a: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7315200" y="6553200"/>
            <a:ext cx="1828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400"/>
              <a:t>Rissacher EE365</a:t>
            </a: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0" y="6553200"/>
            <a:ext cx="1828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Lect #4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7" grpId="0" build="p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/>
              <a:t>CMOS NOR Gates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4114800"/>
          </a:xfrm>
        </p:spPr>
        <p:txBody>
          <a:bodyPr/>
          <a:lstStyle/>
          <a:p>
            <a:r>
              <a:rPr lang="en-US"/>
              <a:t>Like NAND -- 2</a:t>
            </a:r>
            <a:r>
              <a:rPr lang="en-US" i="1"/>
              <a:t>n</a:t>
            </a:r>
            <a:r>
              <a:rPr lang="en-US"/>
              <a:t> transistors for </a:t>
            </a:r>
            <a:r>
              <a:rPr lang="en-US" i="1"/>
              <a:t>n</a:t>
            </a:r>
            <a:r>
              <a:rPr lang="en-US"/>
              <a:t>-input gate</a:t>
            </a:r>
          </a:p>
        </p:txBody>
      </p:sp>
      <p:pic>
        <p:nvPicPr>
          <p:cNvPr id="95236" name="Picture 4" descr="C:\DDPP3\ddpp.com\htdocs\inst\figs\FC03\cmosnor.ep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25550" y="2292350"/>
            <a:ext cx="6940550" cy="3970338"/>
          </a:xfrm>
          <a:prstGeom prst="rect">
            <a:avLst/>
          </a:prstGeom>
          <a:noFill/>
        </p:spPr>
      </p:pic>
      <p:sp>
        <p:nvSpPr>
          <p:cNvPr id="95237" name="Rectangle 5"/>
          <p:cNvSpPr>
            <a:spLocks noChangeArrowheads="1"/>
          </p:cNvSpPr>
          <p:nvPr/>
        </p:nvSpPr>
        <p:spPr bwMode="auto">
          <a:xfrm>
            <a:off x="5392738" y="5842000"/>
            <a:ext cx="2790825" cy="3873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5238" name="Text Box 6"/>
          <p:cNvSpPr txBox="1">
            <a:spLocks noChangeArrowheads="1"/>
          </p:cNvSpPr>
          <p:nvPr/>
        </p:nvSpPr>
        <p:spPr bwMode="auto">
          <a:xfrm>
            <a:off x="7315200" y="6553200"/>
            <a:ext cx="1828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400"/>
              <a:t>Rissacher EE365</a:t>
            </a:r>
          </a:p>
        </p:txBody>
      </p:sp>
      <p:sp>
        <p:nvSpPr>
          <p:cNvPr id="95239" name="Text Box 7"/>
          <p:cNvSpPr txBox="1">
            <a:spLocks noChangeArrowheads="1"/>
          </p:cNvSpPr>
          <p:nvPr/>
        </p:nvSpPr>
        <p:spPr bwMode="auto">
          <a:xfrm>
            <a:off x="0" y="6553200"/>
            <a:ext cx="1828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Lect #4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09600"/>
          </a:xfrm>
        </p:spPr>
        <p:txBody>
          <a:bodyPr>
            <a:normAutofit fontScale="90000"/>
          </a:bodyPr>
          <a:lstStyle/>
          <a:p>
            <a:r>
              <a:rPr lang="en-US"/>
              <a:t>NAND vs. NOR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90600"/>
            <a:ext cx="7772400" cy="990600"/>
          </a:xfrm>
        </p:spPr>
        <p:txBody>
          <a:bodyPr/>
          <a:lstStyle/>
          <a:p>
            <a:r>
              <a:rPr lang="en-US" sz="2400"/>
              <a:t>NMOS has lower “on” resistance than PMOS (important when multiple transistors are in series)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09600" y="1752600"/>
            <a:ext cx="3346450" cy="4014788"/>
            <a:chOff x="384" y="1344"/>
            <a:chExt cx="2108" cy="2529"/>
          </a:xfrm>
        </p:grpSpPr>
        <p:pic>
          <p:nvPicPr>
            <p:cNvPr id="92165" name="Picture 5" descr="C:\DDPP3\ddpp.com\htdocs\inst\figs\FC03\cmosnand.eps"/>
            <p:cNvPicPr>
              <a:picLocks noChangeAspect="1" noChangeArrowheads="1"/>
            </p:cNvPicPr>
            <p:nvPr/>
          </p:nvPicPr>
          <p:blipFill>
            <a:blip r:embed="rId2"/>
            <a:srcRect l="2589" r="49986"/>
            <a:stretch>
              <a:fillRect/>
            </a:stretch>
          </p:blipFill>
          <p:spPr bwMode="auto">
            <a:xfrm>
              <a:off x="432" y="1488"/>
              <a:ext cx="2060" cy="2385"/>
            </a:xfrm>
            <a:prstGeom prst="rect">
              <a:avLst/>
            </a:prstGeom>
            <a:noFill/>
          </p:spPr>
        </p:pic>
        <p:sp>
          <p:nvSpPr>
            <p:cNvPr id="92166" name="Text Box 6"/>
            <p:cNvSpPr txBox="1">
              <a:spLocks noChangeArrowheads="1"/>
            </p:cNvSpPr>
            <p:nvPr/>
          </p:nvSpPr>
          <p:spPr bwMode="auto">
            <a:xfrm>
              <a:off x="384" y="1344"/>
              <a:ext cx="66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/>
                <a:t>NAND</a:t>
              </a: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4953000" y="1752600"/>
            <a:ext cx="3198813" cy="4038600"/>
            <a:chOff x="3120" y="1344"/>
            <a:chExt cx="2015" cy="2544"/>
          </a:xfrm>
        </p:grpSpPr>
        <p:pic>
          <p:nvPicPr>
            <p:cNvPr id="92168" name="Picture 8" descr="C:\DDPP3\ddpp.com\htdocs\inst\figs\FC03\cmosnor.eps"/>
            <p:cNvPicPr>
              <a:picLocks noChangeAspect="1" noChangeArrowheads="1"/>
            </p:cNvPicPr>
            <p:nvPr/>
          </p:nvPicPr>
          <p:blipFill>
            <a:blip r:embed="rId3"/>
            <a:srcRect l="2553" r="51263"/>
            <a:stretch>
              <a:fillRect/>
            </a:stretch>
          </p:blipFill>
          <p:spPr bwMode="auto">
            <a:xfrm>
              <a:off x="3120" y="1392"/>
              <a:ext cx="2015" cy="2496"/>
            </a:xfrm>
            <a:prstGeom prst="rect">
              <a:avLst/>
            </a:prstGeom>
            <a:noFill/>
          </p:spPr>
        </p:pic>
        <p:sp>
          <p:nvSpPr>
            <p:cNvPr id="92169" name="Text Box 9"/>
            <p:cNvSpPr txBox="1">
              <a:spLocks noChangeArrowheads="1"/>
            </p:cNvSpPr>
            <p:nvPr/>
          </p:nvSpPr>
          <p:spPr bwMode="auto">
            <a:xfrm>
              <a:off x="3120" y="1344"/>
              <a:ext cx="54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/>
                <a:t>NOR</a:t>
              </a:r>
            </a:p>
          </p:txBody>
        </p:sp>
      </p:grpSp>
      <p:sp>
        <p:nvSpPr>
          <p:cNvPr id="92170" name="Rectangle 10"/>
          <p:cNvSpPr>
            <a:spLocks noChangeArrowheads="1"/>
          </p:cNvSpPr>
          <p:nvPr/>
        </p:nvSpPr>
        <p:spPr bwMode="auto">
          <a:xfrm>
            <a:off x="685800" y="5791200"/>
            <a:ext cx="7772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/>
              <a:t>Result: NAND gates are preferred in CMOS due to speed</a:t>
            </a:r>
          </a:p>
        </p:txBody>
      </p:sp>
      <p:sp>
        <p:nvSpPr>
          <p:cNvPr id="92171" name="Text Box 11"/>
          <p:cNvSpPr txBox="1">
            <a:spLocks noChangeArrowheads="1"/>
          </p:cNvSpPr>
          <p:nvPr/>
        </p:nvSpPr>
        <p:spPr bwMode="auto">
          <a:xfrm>
            <a:off x="7315200" y="6553200"/>
            <a:ext cx="1828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400"/>
              <a:t>Rissacher EE365</a:t>
            </a:r>
          </a:p>
        </p:txBody>
      </p:sp>
      <p:sp>
        <p:nvSpPr>
          <p:cNvPr id="92172" name="Text Box 12"/>
          <p:cNvSpPr txBox="1">
            <a:spLocks noChangeArrowheads="1"/>
          </p:cNvSpPr>
          <p:nvPr/>
        </p:nvSpPr>
        <p:spPr bwMode="auto">
          <a:xfrm>
            <a:off x="0" y="6553200"/>
            <a:ext cx="1828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Lect #4</a:t>
            </a:r>
          </a:p>
        </p:txBody>
      </p:sp>
      <p:sp>
        <p:nvSpPr>
          <p:cNvPr id="92173" name="Oval 13"/>
          <p:cNvSpPr>
            <a:spLocks noChangeArrowheads="1"/>
          </p:cNvSpPr>
          <p:nvPr/>
        </p:nvSpPr>
        <p:spPr bwMode="auto">
          <a:xfrm>
            <a:off x="990600" y="990600"/>
            <a:ext cx="1143000" cy="4572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174" name="Line 14"/>
          <p:cNvSpPr>
            <a:spLocks noChangeShapeType="1"/>
          </p:cNvSpPr>
          <p:nvPr/>
        </p:nvSpPr>
        <p:spPr bwMode="auto">
          <a:xfrm>
            <a:off x="1676400" y="1447800"/>
            <a:ext cx="457200" cy="25146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2175" name="Oval 15"/>
          <p:cNvSpPr>
            <a:spLocks noChangeArrowheads="1"/>
          </p:cNvSpPr>
          <p:nvPr/>
        </p:nvSpPr>
        <p:spPr bwMode="auto">
          <a:xfrm>
            <a:off x="6172200" y="990600"/>
            <a:ext cx="1143000" cy="4572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176" name="Line 16"/>
          <p:cNvSpPr>
            <a:spLocks noChangeShapeType="1"/>
          </p:cNvSpPr>
          <p:nvPr/>
        </p:nvSpPr>
        <p:spPr bwMode="auto">
          <a:xfrm flipH="1">
            <a:off x="6324600" y="1447800"/>
            <a:ext cx="457200" cy="9906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 advClick="0" advTm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92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2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2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2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2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2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70" grpId="0" build="p" autoUpdateAnimBg="0"/>
      <p:bldP spid="92173" grpId="0" animBg="1"/>
      <p:bldP spid="92174" grpId="0" animBg="1"/>
      <p:bldP spid="92175" grpId="0" animBg="1"/>
      <p:bldP spid="92176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685800"/>
          </a:xfrm>
        </p:spPr>
        <p:txBody>
          <a:bodyPr/>
          <a:lstStyle/>
          <a:p>
            <a:r>
              <a:rPr lang="en-GB" sz="3200" b="1" smtClean="0">
                <a:solidFill>
                  <a:srgbClr val="063DE8"/>
                </a:solidFill>
              </a:rPr>
              <a:t>Data sheet for 74HC00  CMOS  NAND gates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066800"/>
            <a:ext cx="8686800" cy="5257800"/>
          </a:xfrm>
        </p:spPr>
        <p:txBody>
          <a:bodyPr/>
          <a:lstStyle/>
          <a:p>
            <a:pPr algn="just">
              <a:buFontTx/>
              <a:buNone/>
            </a:pPr>
            <a:r>
              <a:rPr lang="en-US" smtClean="0">
                <a:solidFill>
                  <a:srgbClr val="339933"/>
                </a:solidFill>
              </a:rPr>
              <a:t> </a:t>
            </a:r>
          </a:p>
          <a:p>
            <a:pPr algn="just"/>
            <a:endParaRPr lang="en-GB" sz="2400" b="1" smtClean="0"/>
          </a:p>
        </p:txBody>
      </p:sp>
      <p:sp>
        <p:nvSpPr>
          <p:cNvPr id="263172" name="Rectangle 4"/>
          <p:cNvSpPr>
            <a:spLocks noChangeArrowheads="1"/>
          </p:cNvSpPr>
          <p:nvPr/>
        </p:nvSpPr>
        <p:spPr bwMode="auto">
          <a:xfrm>
            <a:off x="228600" y="838200"/>
            <a:ext cx="8686800" cy="590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spcAft>
                <a:spcPts val="600"/>
              </a:spcAft>
              <a:buFontTx/>
              <a:buChar char="•"/>
            </a:pPr>
            <a:endParaRPr lang="en-GB">
              <a:latin typeface="Book Antiqua" pitchFamily="18" charset="0"/>
            </a:endParaRPr>
          </a:p>
          <a:p>
            <a:pPr marL="342900" indent="-342900">
              <a:spcBef>
                <a:spcPct val="20000"/>
              </a:spcBef>
              <a:spcAft>
                <a:spcPts val="600"/>
              </a:spcAft>
              <a:buFontTx/>
              <a:buChar char="•"/>
            </a:pPr>
            <a:endParaRPr lang="en-GB">
              <a:latin typeface="Book Antiqua" pitchFamily="18" charset="0"/>
            </a:endParaRPr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2"/>
          <a:srcRect t="9436" b="14075"/>
          <a:stretch>
            <a:fillRect/>
          </a:stretch>
        </p:blipFill>
        <p:spPr bwMode="auto">
          <a:xfrm>
            <a:off x="595313" y="704850"/>
            <a:ext cx="8008937" cy="607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63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3172" grpId="0" build="p" autoUpdateAnimBg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762000"/>
          </a:xfrm>
        </p:spPr>
        <p:txBody>
          <a:bodyPr/>
          <a:lstStyle/>
          <a:p>
            <a:r>
              <a:rPr lang="en-US" smtClean="0"/>
              <a:t>TTL differences from CMOS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066800"/>
            <a:ext cx="8991600" cy="5257800"/>
          </a:xfrm>
        </p:spPr>
        <p:txBody>
          <a:bodyPr/>
          <a:lstStyle/>
          <a:p>
            <a:r>
              <a:rPr lang="en-US" smtClean="0"/>
              <a:t>Asymmetric input and output characteristics.</a:t>
            </a:r>
          </a:p>
          <a:p>
            <a:r>
              <a:rPr lang="en-US" smtClean="0"/>
              <a:t>Inputs </a:t>
            </a:r>
            <a:r>
              <a:rPr lang="en-US" i="1" smtClean="0"/>
              <a:t>source</a:t>
            </a:r>
            <a:r>
              <a:rPr lang="en-US" smtClean="0"/>
              <a:t> significant current in the LOW state, leakage current in the HIGH state.</a:t>
            </a:r>
          </a:p>
          <a:p>
            <a:r>
              <a:rPr lang="en-US" smtClean="0"/>
              <a:t>Output can handle much more current in the LOW state (saturated transistor).</a:t>
            </a:r>
          </a:p>
          <a:p>
            <a:r>
              <a:rPr lang="en-US" smtClean="0"/>
              <a:t>Output can source only limited current in the HIGH state (resistor plus partially-on transistor).</a:t>
            </a:r>
          </a:p>
          <a:p>
            <a:r>
              <a:rPr lang="en-US" smtClean="0"/>
              <a:t>TTL has difficulty driving “pure” CMOS inputs because V</a:t>
            </a:r>
            <a:r>
              <a:rPr lang="en-US" baseline="-25000" smtClean="0"/>
              <a:t>OH</a:t>
            </a:r>
            <a:r>
              <a:rPr lang="en-US" smtClean="0"/>
              <a:t> = 2.4 V (except “T” CMOS).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1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075" y="901700"/>
            <a:ext cx="8915400" cy="443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FF0000"/>
                </a:solidFill>
              </a:rPr>
              <a:t>Overview</a:t>
            </a:r>
          </a:p>
        </p:txBody>
      </p:sp>
      <p:sp>
        <p:nvSpPr>
          <p:cNvPr id="20484" name="Text Box 10"/>
          <p:cNvSpPr txBox="1">
            <a:spLocks noChangeArrowheads="1"/>
          </p:cNvSpPr>
          <p:nvPr/>
        </p:nvSpPr>
        <p:spPr bwMode="auto">
          <a:xfrm>
            <a:off x="898525" y="193675"/>
            <a:ext cx="741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TTL</a:t>
            </a:r>
          </a:p>
        </p:txBody>
      </p:sp>
      <p:sp>
        <p:nvSpPr>
          <p:cNvPr id="20485" name="AutoShape 11"/>
          <p:cNvSpPr>
            <a:spLocks noChangeArrowheads="1"/>
          </p:cNvSpPr>
          <p:nvPr/>
        </p:nvSpPr>
        <p:spPr bwMode="auto">
          <a:xfrm>
            <a:off x="152400" y="3382963"/>
            <a:ext cx="990600" cy="1874837"/>
          </a:xfrm>
          <a:prstGeom prst="wedgeRoundRectCallout">
            <a:avLst>
              <a:gd name="adj1" fmla="val -34454"/>
              <a:gd name="adj2" fmla="val 73542"/>
              <a:gd name="adj3" fmla="val 16667"/>
            </a:avLst>
          </a:prstGeom>
          <a:noFill/>
          <a:ln w="28575">
            <a:solidFill>
              <a:srgbClr val="008000"/>
            </a:solidFill>
            <a:prstDash val="dash"/>
            <a:miter lim="800000"/>
            <a:headEnd/>
            <a:tailEnd/>
          </a:ln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20486" name="Text Box 15"/>
          <p:cNvSpPr txBox="1">
            <a:spLocks noChangeArrowheads="1"/>
          </p:cNvSpPr>
          <p:nvPr/>
        </p:nvSpPr>
        <p:spPr bwMode="auto">
          <a:xfrm>
            <a:off x="228600" y="974725"/>
            <a:ext cx="9445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000" b="1">
                <a:solidFill>
                  <a:schemeClr val="bg1"/>
                </a:solidFill>
              </a:rPr>
              <a:t>Logic</a:t>
            </a:r>
          </a:p>
          <a:p>
            <a:pPr algn="ctr"/>
            <a:r>
              <a:rPr lang="en-US" sz="2000" b="1">
                <a:solidFill>
                  <a:schemeClr val="bg1"/>
                </a:solidFill>
              </a:rPr>
              <a:t>Family</a:t>
            </a:r>
          </a:p>
        </p:txBody>
      </p:sp>
      <p:sp>
        <p:nvSpPr>
          <p:cNvPr id="20487" name="Text Box 12"/>
          <p:cNvSpPr txBox="1">
            <a:spLocks noChangeArrowheads="1"/>
          </p:cNvSpPr>
          <p:nvPr/>
        </p:nvSpPr>
        <p:spPr bwMode="auto">
          <a:xfrm>
            <a:off x="17463" y="5715000"/>
            <a:ext cx="10493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8000"/>
                </a:solidFill>
              </a:rPr>
              <a:t>CMOS</a:t>
            </a:r>
          </a:p>
        </p:txBody>
      </p:sp>
      <p:sp>
        <p:nvSpPr>
          <p:cNvPr id="20488" name="Rectangle 13"/>
          <p:cNvSpPr>
            <a:spLocks noChangeArrowheads="1"/>
          </p:cNvSpPr>
          <p:nvPr/>
        </p:nvSpPr>
        <p:spPr bwMode="auto">
          <a:xfrm>
            <a:off x="1295400" y="5332413"/>
            <a:ext cx="7720013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800" dirty="0"/>
              <a:t> </a:t>
            </a:r>
            <a:r>
              <a:rPr lang="en-US" sz="2400" dirty="0"/>
              <a:t>Values typical for </a:t>
            </a:r>
            <a:r>
              <a:rPr lang="en-US" sz="2400" dirty="0" err="1"/>
              <a:t>V</a:t>
            </a:r>
            <a:r>
              <a:rPr lang="en-US" sz="2400" baseline="-25000" dirty="0" err="1"/>
              <a:t>cc</a:t>
            </a:r>
            <a:r>
              <a:rPr lang="en-US" sz="2400" dirty="0"/>
              <a:t>/</a:t>
            </a:r>
            <a:r>
              <a:rPr lang="en-US" sz="2400" dirty="0" err="1"/>
              <a:t>V</a:t>
            </a:r>
            <a:r>
              <a:rPr lang="en-US" sz="2400" baseline="-25000" dirty="0" err="1"/>
              <a:t>dd</a:t>
            </a:r>
            <a:r>
              <a:rPr lang="en-US" sz="2400" dirty="0"/>
              <a:t> = 5V</a:t>
            </a:r>
          </a:p>
          <a:p>
            <a:pPr>
              <a:buFontTx/>
              <a:buChar char="•"/>
            </a:pPr>
            <a:r>
              <a:rPr lang="en-US" sz="2400" dirty="0"/>
              <a:t> When interfacing different families, pay attention to their input/output voltage, current (</a:t>
            </a:r>
            <a:r>
              <a:rPr lang="en-US" sz="2400" dirty="0" err="1"/>
              <a:t>fanout</a:t>
            </a:r>
            <a:r>
              <a:rPr lang="en-US" sz="2400" dirty="0"/>
              <a:t>) specs.</a:t>
            </a:r>
          </a:p>
        </p:txBody>
      </p:sp>
      <p:sp>
        <p:nvSpPr>
          <p:cNvPr id="20489" name="AutoShape 9"/>
          <p:cNvSpPr>
            <a:spLocks noChangeArrowheads="1"/>
          </p:cNvSpPr>
          <p:nvPr/>
        </p:nvSpPr>
        <p:spPr bwMode="auto">
          <a:xfrm>
            <a:off x="152400" y="1692275"/>
            <a:ext cx="914400" cy="1370013"/>
          </a:xfrm>
          <a:prstGeom prst="wedgeRoundRectCallout">
            <a:avLst>
              <a:gd name="adj1" fmla="val 50694"/>
              <a:gd name="adj2" fmla="val -117903"/>
              <a:gd name="adj3" fmla="val 16667"/>
            </a:avLst>
          </a:prstGeom>
          <a:noFill/>
          <a:ln w="38100">
            <a:solidFill>
              <a:srgbClr val="FF0000"/>
            </a:solidFill>
            <a:prstDash val="dash"/>
            <a:miter lim="800000"/>
            <a:headEnd/>
            <a:tailEnd/>
          </a:ln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20490" name="Text Box 16"/>
          <p:cNvSpPr txBox="1">
            <a:spLocks noChangeArrowheads="1"/>
          </p:cNvSpPr>
          <p:nvPr/>
        </p:nvSpPr>
        <p:spPr bwMode="auto">
          <a:xfrm>
            <a:off x="1581150" y="1066800"/>
            <a:ext cx="6572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solidFill>
                  <a:schemeClr val="bg1"/>
                </a:solidFill>
              </a:rPr>
              <a:t>T</a:t>
            </a:r>
            <a:r>
              <a:rPr lang="en-US" sz="2000" b="1" baseline="-25000">
                <a:solidFill>
                  <a:schemeClr val="bg1"/>
                </a:solidFill>
              </a:rPr>
              <a:t>PD</a:t>
            </a:r>
            <a:r>
              <a:rPr lang="en-US" sz="2000" b="1">
                <a:solidFill>
                  <a:schemeClr val="bg1"/>
                </a:solidFill>
              </a:rPr>
              <a:t>       T</a:t>
            </a:r>
            <a:r>
              <a:rPr lang="en-US" sz="2000" b="1" baseline="-25000">
                <a:solidFill>
                  <a:schemeClr val="bg1"/>
                </a:solidFill>
              </a:rPr>
              <a:t>rise/fall</a:t>
            </a:r>
            <a:r>
              <a:rPr lang="en-US" sz="2000" b="1">
                <a:solidFill>
                  <a:schemeClr val="bg1"/>
                </a:solidFill>
              </a:rPr>
              <a:t>   </a:t>
            </a:r>
            <a:r>
              <a:rPr lang="en-US" sz="2000" b="1" baseline="-25000">
                <a:solidFill>
                  <a:schemeClr val="bg1"/>
                </a:solidFill>
              </a:rPr>
              <a:t>    </a:t>
            </a:r>
            <a:r>
              <a:rPr lang="en-US" sz="2000" b="1">
                <a:solidFill>
                  <a:schemeClr val="bg1"/>
                </a:solidFill>
              </a:rPr>
              <a:t>V</a:t>
            </a:r>
            <a:r>
              <a:rPr lang="en-US" sz="2000" b="1" baseline="-25000">
                <a:solidFill>
                  <a:schemeClr val="bg1"/>
                </a:solidFill>
              </a:rPr>
              <a:t>IH,min</a:t>
            </a:r>
            <a:r>
              <a:rPr lang="en-US" sz="2000" b="1">
                <a:solidFill>
                  <a:schemeClr val="bg1"/>
                </a:solidFill>
              </a:rPr>
              <a:t>      V</a:t>
            </a:r>
            <a:r>
              <a:rPr lang="en-US" sz="2000" b="1" baseline="-25000">
                <a:solidFill>
                  <a:schemeClr val="bg1"/>
                </a:solidFill>
              </a:rPr>
              <a:t>IL,max</a:t>
            </a:r>
            <a:r>
              <a:rPr lang="en-US" sz="2000" b="1">
                <a:solidFill>
                  <a:schemeClr val="bg1"/>
                </a:solidFill>
              </a:rPr>
              <a:t>      V</a:t>
            </a:r>
            <a:r>
              <a:rPr lang="en-US" sz="2000" b="1" baseline="-25000">
                <a:solidFill>
                  <a:schemeClr val="bg1"/>
                </a:solidFill>
              </a:rPr>
              <a:t>OH,min</a:t>
            </a:r>
            <a:r>
              <a:rPr lang="en-US" sz="2000" b="1">
                <a:solidFill>
                  <a:schemeClr val="bg1"/>
                </a:solidFill>
              </a:rPr>
              <a:t>     V</a:t>
            </a:r>
            <a:r>
              <a:rPr lang="en-US" sz="2000" b="1" baseline="-25000">
                <a:solidFill>
                  <a:schemeClr val="bg1"/>
                </a:solidFill>
              </a:rPr>
              <a:t>OL,max</a:t>
            </a:r>
            <a:r>
              <a:rPr lang="en-US" sz="2000" b="1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0491" name="Text Box 19"/>
          <p:cNvSpPr txBox="1">
            <a:spLocks noChangeArrowheads="1"/>
          </p:cNvSpPr>
          <p:nvPr/>
        </p:nvSpPr>
        <p:spPr bwMode="auto">
          <a:xfrm>
            <a:off x="7910513" y="974725"/>
            <a:ext cx="10017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000" b="1">
                <a:solidFill>
                  <a:schemeClr val="bg1"/>
                </a:solidFill>
              </a:rPr>
              <a:t>Noise</a:t>
            </a:r>
          </a:p>
          <a:p>
            <a:pPr algn="ctr"/>
            <a:r>
              <a:rPr lang="en-US" sz="2000" b="1">
                <a:solidFill>
                  <a:schemeClr val="bg1"/>
                </a:solidFill>
              </a:rPr>
              <a:t>Margin</a:t>
            </a:r>
          </a:p>
        </p:txBody>
      </p:sp>
      <p:sp>
        <p:nvSpPr>
          <p:cNvPr id="20492" name="Slide Number Placeholder 1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9C910FB-9BC4-4D28-AEFC-008E4497FC67}" type="slidenum">
              <a:rPr lang="en-US" smtClean="0"/>
              <a:pPr/>
              <a:t>55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0000FF"/>
                </a:solidFill>
              </a:rPr>
              <a:t>Emitter-coupled logic (ECL)</a:t>
            </a:r>
            <a:br>
              <a:rPr lang="en-GB" b="1" dirty="0" smtClean="0">
                <a:solidFill>
                  <a:srgbClr val="0000FF"/>
                </a:solidFill>
              </a:rPr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GB" dirty="0" smtClean="0"/>
              <a:t>based on bipolar transistors, but removes problems of storage time by preventing the transistors from saturating</a:t>
            </a:r>
          </a:p>
          <a:p>
            <a:pPr lvl="1"/>
            <a:r>
              <a:rPr lang="en-GB" dirty="0" smtClean="0"/>
              <a:t>very fast operation - propagation delays of 1ns or less</a:t>
            </a:r>
          </a:p>
          <a:p>
            <a:pPr lvl="1"/>
            <a:r>
              <a:rPr lang="en-GB" dirty="0" smtClean="0"/>
              <a:t>high power consumption, perhaps 60 </a:t>
            </a:r>
            <a:r>
              <a:rPr lang="en-GB" dirty="0" err="1" smtClean="0"/>
              <a:t>mW</a:t>
            </a:r>
            <a:r>
              <a:rPr lang="en-GB" dirty="0" smtClean="0"/>
              <a:t>/gate</a:t>
            </a:r>
          </a:p>
          <a:p>
            <a:pPr lvl="1"/>
            <a:r>
              <a:rPr lang="en-GB" dirty="0" smtClean="0"/>
              <a:t>low noise immunity of about 0.2-0.25 V</a:t>
            </a:r>
          </a:p>
          <a:p>
            <a:pPr lvl="1"/>
            <a:r>
              <a:rPr lang="en-GB" dirty="0" smtClean="0"/>
              <a:t>used in some high speed specialist applications, but now largely replaced by high speed CMOS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9618" y="914400"/>
            <a:ext cx="8497182" cy="565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Comparison of Logic Families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Group 81"/>
          <p:cNvGraphicFramePr>
            <a:graphicFrameLocks noGrp="1"/>
          </p:cNvGraphicFramePr>
          <p:nvPr/>
        </p:nvGraphicFramePr>
        <p:xfrm>
          <a:off x="431800" y="1881188"/>
          <a:ext cx="8243888" cy="4103690"/>
        </p:xfrm>
        <a:graphic>
          <a:graphicData uri="http://schemas.openxmlformats.org/drawingml/2006/table">
            <a:tbl>
              <a:tblPr/>
              <a:tblGrid>
                <a:gridCol w="3040063"/>
                <a:gridCol w="1973262"/>
                <a:gridCol w="1733550"/>
                <a:gridCol w="1497013"/>
              </a:tblGrid>
              <a:tr h="5270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Parameter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CMOS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TTL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ECL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6969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Basic gate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NAND/NOR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NAND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OR/NOR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7191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Fan-out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&gt;50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10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25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8524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Power per gate (mW)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 @ 1 MHz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1 - 22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4 - 55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7318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Noise immunity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Excellent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Very good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Good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5762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</a:t>
                      </a:r>
                      <a:r>
                        <a:rPr kumimoji="0" lang="en-GB" sz="2000" b="0" i="1" u="none" strike="noStrike" cap="none" normalizeH="0" baseline="-30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PD</a:t>
                      </a:r>
                      <a:r>
                        <a:rPr kumimoji="0" lang="en-GB" sz="2000" b="0" i="1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(ns)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1 - 200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1.5 – 33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1 - 4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676400"/>
            <a:ext cx="8568895" cy="466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1107</TotalTime>
  <Words>1541</Words>
  <Application>Microsoft Office PowerPoint</Application>
  <PresentationFormat>On-screen Show (4:3)</PresentationFormat>
  <Paragraphs>273</Paragraphs>
  <Slides>59</Slides>
  <Notes>3</Notes>
  <HiddenSlides>4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59</vt:i4>
      </vt:variant>
    </vt:vector>
  </HeadingPairs>
  <TitlesOfParts>
    <vt:vector size="63" baseType="lpstr">
      <vt:lpstr>Office Theme</vt:lpstr>
      <vt:lpstr>Microsoft Drawing</vt:lpstr>
      <vt:lpstr>方程式</vt:lpstr>
      <vt:lpstr>Document</vt:lpstr>
      <vt:lpstr>Logic Families</vt:lpstr>
      <vt:lpstr>Logic Family</vt:lpstr>
      <vt:lpstr>Classification - 1</vt:lpstr>
      <vt:lpstr>Classification - 2</vt:lpstr>
      <vt:lpstr>Logic Family Tree</vt:lpstr>
      <vt:lpstr>Electrical Parameters / Characteristics of Digital ICs</vt:lpstr>
      <vt:lpstr>Electrical Parameter  Voltages and Currents  </vt:lpstr>
      <vt:lpstr>Electrical Parameter  Voltages and Currents</vt:lpstr>
      <vt:lpstr>Electrical Parameter  Voltages and Currents</vt:lpstr>
      <vt:lpstr>Electrical Parameter  Propagation Delay</vt:lpstr>
      <vt:lpstr>Electrical Parameter  Power Dissipation </vt:lpstr>
      <vt:lpstr>Electrical Parameter  Noise margin</vt:lpstr>
      <vt:lpstr>Electrical Parameter  Noise margin</vt:lpstr>
      <vt:lpstr>Electrical Parameter  Fan-in / Fan-out</vt:lpstr>
      <vt:lpstr>Electrical Parameter   Fan-out Calculation</vt:lpstr>
      <vt:lpstr>Electrical Parameter  Speed-Power Product</vt:lpstr>
      <vt:lpstr>Rise Time / Fall Time</vt:lpstr>
      <vt:lpstr>Current Sinking / Current Sourcing </vt:lpstr>
      <vt:lpstr>Diode Logic (DL) </vt:lpstr>
      <vt:lpstr>Resistor-Transistor Logic (RTL)  </vt:lpstr>
      <vt:lpstr>Diode-Transistor Logic (DTL)  </vt:lpstr>
      <vt:lpstr>Modified DTL</vt:lpstr>
      <vt:lpstr>Slide 23</vt:lpstr>
      <vt:lpstr>Slide 24</vt:lpstr>
      <vt:lpstr>Slide 25</vt:lpstr>
      <vt:lpstr>Slide 26</vt:lpstr>
      <vt:lpstr>Integration Levels</vt:lpstr>
      <vt:lpstr>Transistor-Transistor Logic (TTL)</vt:lpstr>
      <vt:lpstr>Various series of the TTL Logic family</vt:lpstr>
      <vt:lpstr>TTL Logic Levels</vt:lpstr>
      <vt:lpstr>Slide 31</vt:lpstr>
      <vt:lpstr>Slide 32</vt:lpstr>
      <vt:lpstr>TTL NOR Gate</vt:lpstr>
      <vt:lpstr>TTL NAND with Totem-pole output</vt:lpstr>
      <vt:lpstr>TTL Evolution</vt:lpstr>
      <vt:lpstr>A standard TTL NAND gate </vt:lpstr>
      <vt:lpstr>A TTL NAND gate with open collector output </vt:lpstr>
      <vt:lpstr>CMOS family evolution</vt:lpstr>
      <vt:lpstr>Various series of the CMOS Logic family</vt:lpstr>
      <vt:lpstr>CMOS Inverter</vt:lpstr>
      <vt:lpstr>Alternate transistor symbols</vt:lpstr>
      <vt:lpstr>CMOS Gate Characteristics </vt:lpstr>
      <vt:lpstr>CMOS Gate Operation</vt:lpstr>
      <vt:lpstr>Pull-up / Pull-down Model</vt:lpstr>
      <vt:lpstr>Pull-up / Pull-down Model</vt:lpstr>
      <vt:lpstr>CMOS NAND Gates</vt:lpstr>
      <vt:lpstr>CMOS NAND -- switch model</vt:lpstr>
      <vt:lpstr>CMOS NAND -- more inputs (3)</vt:lpstr>
      <vt:lpstr>CMOS – non-inverting buffer</vt:lpstr>
      <vt:lpstr>CMOS – 2-input AND gate</vt:lpstr>
      <vt:lpstr>CMOS NOR Gates</vt:lpstr>
      <vt:lpstr>NAND vs. NOR</vt:lpstr>
      <vt:lpstr>Data sheet for 74HC00  CMOS  NAND gates</vt:lpstr>
      <vt:lpstr>TTL differences from CMOS</vt:lpstr>
      <vt:lpstr>Overview</vt:lpstr>
      <vt:lpstr>Emitter-coupled logic (ECL) </vt:lpstr>
      <vt:lpstr>Slide 57</vt:lpstr>
      <vt:lpstr>A Comparison of Logic Families</vt:lpstr>
      <vt:lpstr>Slide 59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Logic Families</dc:title>
  <dc:creator>EXTC Lab</dc:creator>
  <cp:lastModifiedBy>EXTC Lab</cp:lastModifiedBy>
  <cp:revision>47</cp:revision>
  <dcterms:created xsi:type="dcterms:W3CDTF">2006-08-16T00:00:00Z</dcterms:created>
  <dcterms:modified xsi:type="dcterms:W3CDTF">2019-08-02T10:14:38Z</dcterms:modified>
</cp:coreProperties>
</file>