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2" r:id="rId1"/>
  </p:sldMasterIdLst>
  <p:notesMasterIdLst>
    <p:notesMasterId r:id="rId24"/>
  </p:notes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71" r:id="rId14"/>
    <p:sldId id="272" r:id="rId15"/>
    <p:sldId id="273" r:id="rId16"/>
    <p:sldId id="266" r:id="rId17"/>
    <p:sldId id="274" r:id="rId18"/>
    <p:sldId id="276" r:id="rId19"/>
    <p:sldId id="275" r:id="rId20"/>
    <p:sldId id="277" r:id="rId21"/>
    <p:sldId id="278" r:id="rId22"/>
    <p:sldId id="26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 snapToGrid="0">
      <p:cViewPr varScale="1">
        <p:scale>
          <a:sx n="68" d="100"/>
          <a:sy n="68" d="100"/>
        </p:scale>
        <p:origin x="8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4F084-3451-4720-B8A6-99F2B15882ED}" type="datetimeFigureOut">
              <a:rPr lang="en-US" smtClean="0"/>
              <a:t>21/7/2020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0A7F9-37E4-4A92-8985-C539C0A3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15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90A7F9-37E4-4A92-8985-C539C0A3321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89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2AE9047-561B-4DF3-9D75-07D53D7939B3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70553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760C-0CCA-4642-8027-ACD9DF6E9978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72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AAF5A10-B61F-4934-B1DD-E5387D7C64F7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70608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C3B7-DE73-4E1B-983E-39F6C71B72CA}" type="datetime1">
              <a:rPr lang="en-US" smtClean="0"/>
              <a:t>21/7/2020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517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59536-A192-42D7-A070-08E615F02BD5}" type="datetime1">
              <a:rPr lang="en-US" smtClean="0"/>
              <a:t>21/7/2020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01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89C54-32C1-43AD-8AC8-F634167802CB}" type="datetime1">
              <a:rPr lang="en-US" smtClean="0"/>
              <a:t>21/7/2020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94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B40E-DA97-42FC-BDB7-68AC6C330C11}" type="datetime1">
              <a:rPr lang="en-US" smtClean="0"/>
              <a:t>21/7/2020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700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48612C3-A323-4630-8E04-7FAB04233112}" type="datetime1">
              <a:rPr lang="en-US" smtClean="0"/>
              <a:t>21/7/2020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07937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4A129B9-1581-413E-9151-4B959E5607AC}" type="datetime1">
              <a:rPr lang="en-US" smtClean="0"/>
              <a:t>21/7/2020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2887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844D-4C19-4329-9ED1-6DDF5A783E55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41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977D0-A827-4BE7-A856-307D98CBB7EA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4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4A129B9-1581-413E-9151-4B959E5607AC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719D192-C025-4157-AA28-76BB450E0E8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6394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  <p:sldLayoutId id="2147484268" r:id="rId6"/>
    <p:sldLayoutId id="2147484269" r:id="rId7"/>
    <p:sldLayoutId id="2147484270" r:id="rId8"/>
    <p:sldLayoutId id="2147484271" r:id="rId9"/>
    <p:sldLayoutId id="2147484272" r:id="rId10"/>
    <p:sldLayoutId id="2147484273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54675-F1DB-4219-934B-29B34FF9F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1261" y="844532"/>
            <a:ext cx="10839788" cy="2012553"/>
          </a:xfrm>
        </p:spPr>
        <p:txBody>
          <a:bodyPr>
            <a:normAutofit fontScale="90000"/>
          </a:bodyPr>
          <a:lstStyle/>
          <a:p>
            <a:r>
              <a:rPr lang="en-US" dirty="0"/>
              <a:t>Principles of 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718D30-2A47-46E1-9EAC-1D3CD03B6C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7426" y="3212888"/>
            <a:ext cx="5632174" cy="662282"/>
          </a:xfrm>
        </p:spPr>
        <p:txBody>
          <a:bodyPr>
            <a:normAutofit lnSpcReduction="10000"/>
          </a:bodyPr>
          <a:lstStyle/>
          <a:p>
            <a:r>
              <a:rPr lang="en-US" sz="4000" b="1" dirty="0"/>
              <a:t>SE-IT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94FAFA-96B6-4EC7-9D88-ED8791D82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6A54-F9B1-4384-A8F0-D1165F500940}" type="datetime1">
              <a:rPr lang="en-US" smtClean="0"/>
              <a:t>21/7/2020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05F8D80-CABF-4BB2-8662-ECB69C3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1CB6AD-B1F4-4FA9-B622-16D0BFD35AE6}"/>
              </a:ext>
            </a:extLst>
          </p:cNvPr>
          <p:cNvSpPr txBox="1"/>
          <p:nvPr/>
        </p:nvSpPr>
        <p:spPr>
          <a:xfrm>
            <a:off x="8613913" y="5249830"/>
            <a:ext cx="3578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Instructor:</a:t>
            </a:r>
          </a:p>
          <a:p>
            <a:endParaRPr lang="en-US" b="1" dirty="0"/>
          </a:p>
          <a:p>
            <a:r>
              <a:rPr lang="en-US" b="1" dirty="0"/>
              <a:t>Fr. Dr. John Rose S.J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597DBF-9449-4764-AABA-7EB4319F34AF}"/>
              </a:ext>
            </a:extLst>
          </p:cNvPr>
          <p:cNvSpPr txBox="1"/>
          <p:nvPr/>
        </p:nvSpPr>
        <p:spPr>
          <a:xfrm>
            <a:off x="3080825" y="3902075"/>
            <a:ext cx="6454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               Lecture-1</a:t>
            </a:r>
          </a:p>
          <a:p>
            <a:r>
              <a:rPr lang="en-US" sz="2400" b="1" dirty="0">
                <a:latin typeface="Arial Black" panose="020B0A04020102020204" pitchFamily="34" charset="0"/>
              </a:rPr>
              <a:t>            </a:t>
            </a:r>
            <a:r>
              <a:rPr lang="en-US" b="1" dirty="0">
                <a:latin typeface="Arial Black" panose="020B0A04020102020204" pitchFamily="34" charset="0"/>
              </a:rPr>
              <a:t>Date – 21/7/2020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1F3EBA-417A-4BD4-B160-4ADE81475F7C}"/>
              </a:ext>
            </a:extLst>
          </p:cNvPr>
          <p:cNvSpPr txBox="1"/>
          <p:nvPr/>
        </p:nvSpPr>
        <p:spPr>
          <a:xfrm>
            <a:off x="3644348" y="5239891"/>
            <a:ext cx="3737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Session : 3:00 pm – 4:00 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592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6CF35-18D4-4638-84ED-45400CF71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533400"/>
            <a:ext cx="8761413" cy="1600200"/>
          </a:xfrm>
        </p:spPr>
        <p:txBody>
          <a:bodyPr/>
          <a:lstStyle/>
          <a:p>
            <a:r>
              <a:rPr lang="en-US" dirty="0"/>
              <a:t>Module1: </a:t>
            </a:r>
            <a:br>
              <a:rPr lang="en-US" dirty="0"/>
            </a:br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C1FDB-CA50-4B31-B0E0-3FAABF120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Topics: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1. Basics of Analog and Digital Communications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2. Electromagnetic Spectrum and Applications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3. Types of Communication Channel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C3CA6-51FD-4C19-9BC2-8F94A7C82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E414-B345-4442-B8D7-7DE423CAD545}" type="datetime1">
              <a:rPr lang="en-US" smtClean="0"/>
              <a:t>21/7/2020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9FA48-4177-48B2-90B6-51FAB3BB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6932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6082A-967F-4E1D-96F4-8352BE948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946" y="482320"/>
            <a:ext cx="9884107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9F37A-0EED-464C-9C8B-7350AF9D8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946" y="1189284"/>
            <a:ext cx="10178322" cy="3593591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Communications:</a:t>
            </a:r>
          </a:p>
          <a:p>
            <a:pPr marL="0" indent="0">
              <a:buNone/>
            </a:pPr>
            <a:r>
              <a:rPr lang="en-IN" sz="2400" dirty="0"/>
              <a:t>Transfer of information from one place to another. Should be efficient, reliable and secured. </a:t>
            </a:r>
          </a:p>
          <a:p>
            <a:pPr marL="0" indent="0">
              <a:buNone/>
            </a:pPr>
            <a:r>
              <a:rPr lang="en-IN" sz="2400" dirty="0">
                <a:solidFill>
                  <a:srgbClr val="FF0000"/>
                </a:solidFill>
              </a:rPr>
              <a:t>“A communication system is a process of conveying information from a source to a destination”</a:t>
            </a:r>
          </a:p>
          <a:p>
            <a:pPr marL="0" indent="0">
              <a:buNone/>
            </a:pPr>
            <a:endParaRPr lang="en-IN" sz="2400" dirty="0">
              <a:solidFill>
                <a:srgbClr val="FF0000"/>
              </a:solidFill>
            </a:endParaRPr>
          </a:p>
          <a:p>
            <a:r>
              <a:rPr lang="en-IN" sz="2400" b="1" dirty="0">
                <a:solidFill>
                  <a:srgbClr val="0070C0"/>
                </a:solidFill>
              </a:rPr>
              <a:t>Communication system:</a:t>
            </a:r>
          </a:p>
          <a:p>
            <a:pPr marL="0" indent="0">
              <a:buNone/>
            </a:pPr>
            <a:r>
              <a:rPr lang="en-IN" sz="2400" dirty="0"/>
              <a:t> Components/subsystems act together to accomplish information transfer/exchange </a:t>
            </a:r>
          </a:p>
          <a:p>
            <a:pPr marL="0" indent="0">
              <a:buNone/>
            </a:pPr>
            <a:r>
              <a:rPr lang="en-IN" sz="2400" dirty="0">
                <a:solidFill>
                  <a:srgbClr val="FF0000"/>
                </a:solidFill>
              </a:rPr>
              <a:t>“An electronic communication system is transferring information using an electrical field as a mean of signal”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4B401-CE43-4273-BCDD-BAA05710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DAE7-BBA5-47C5-91C1-BDFC0C5B2B47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8E34F5-BD09-42E9-A6EE-180771A5E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22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0E5D3-728C-4531-BB1A-3D214A79F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632887"/>
            <a:ext cx="10178322" cy="691041"/>
          </a:xfrm>
        </p:spPr>
        <p:txBody>
          <a:bodyPr>
            <a:normAutofit fontScale="90000"/>
          </a:bodyPr>
          <a:lstStyle/>
          <a:p>
            <a:r>
              <a:rPr lang="en-US" sz="5400" spc="-5" dirty="0"/>
              <a:t>Elements of </a:t>
            </a:r>
            <a:r>
              <a:rPr lang="en-US" sz="5400" dirty="0"/>
              <a:t>Communication</a:t>
            </a:r>
            <a:r>
              <a:rPr lang="en-US" sz="5400" spc="-50" dirty="0"/>
              <a:t> </a:t>
            </a:r>
            <a:r>
              <a:rPr lang="en-US" sz="5400" spc="-5" dirty="0"/>
              <a:t>system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9E4607-E36F-48D7-B1B8-837A97F7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9C8D-1A82-47FC-B40D-DB3C8FBFE7A5}" type="datetime1">
              <a:rPr lang="en-US" smtClean="0"/>
              <a:t>21/7/2020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67E52-571F-4416-99F1-E79D915C6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4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9C1141A-FAEC-4F51-87CD-5F4C72878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23" y="2133194"/>
            <a:ext cx="8525022" cy="3915914"/>
          </a:xfrm>
        </p:spPr>
      </p:pic>
    </p:spTree>
    <p:extLst>
      <p:ext uri="{BB962C8B-B14F-4D97-AF65-F5344CB8AC3E}">
        <p14:creationId xmlns:p14="http://schemas.microsoft.com/office/powerpoint/2010/main" val="1568343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DB502-BA6C-4F77-AD0B-EB870143C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516" y="602097"/>
            <a:ext cx="10178322" cy="1043823"/>
          </a:xfrm>
        </p:spPr>
        <p:txBody>
          <a:bodyPr/>
          <a:lstStyle/>
          <a:p>
            <a:r>
              <a:rPr lang="en-US" sz="4800" spc="-5" dirty="0"/>
              <a:t>Elements of </a:t>
            </a:r>
            <a:r>
              <a:rPr lang="en-US" sz="4800" dirty="0"/>
              <a:t>Communication</a:t>
            </a:r>
            <a:r>
              <a:rPr lang="en-US" sz="4800" spc="-50" dirty="0"/>
              <a:t> </a:t>
            </a:r>
            <a:r>
              <a:rPr lang="en-US" sz="4800" spc="-5" dirty="0"/>
              <a:t>system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B36845-0D79-4E77-8A12-468F43560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F68F-2E4E-4D3A-A5A0-0A9F947F57FB}" type="datetime1">
              <a:rPr lang="en-US" smtClean="0"/>
              <a:t>21/7/2020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4E073-10A9-4187-A59F-930B38F13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5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43B8E24-4A46-4B52-96D6-3F029284F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7516" y="1547446"/>
            <a:ext cx="6217366" cy="4708457"/>
          </a:xfrm>
        </p:spPr>
        <p:txBody>
          <a:bodyPr>
            <a:normAutofit/>
          </a:bodyPr>
          <a:lstStyle/>
          <a:p>
            <a:pPr marL="76200">
              <a:lnSpc>
                <a:spcPct val="100000"/>
              </a:lnSpc>
              <a:spcBef>
                <a:spcPts val="359"/>
              </a:spcBef>
              <a:tabLst>
                <a:tab pos="418465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Input</a:t>
            </a:r>
            <a:r>
              <a:rPr lang="en-IN" b="1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Transducer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533400" marR="1649095">
              <a:lnSpc>
                <a:spcPct val="110400"/>
              </a:lnSpc>
              <a:spcBef>
                <a:spcPts val="10"/>
              </a:spcBef>
            </a:pPr>
            <a:r>
              <a:rPr lang="en-IN" spc="-5" dirty="0">
                <a:latin typeface="Arial"/>
                <a:cs typeface="Arial"/>
              </a:rPr>
              <a:t>To </a:t>
            </a:r>
            <a:r>
              <a:rPr lang="en-IN" b="1" spc="-5" dirty="0">
                <a:latin typeface="Arial"/>
                <a:cs typeface="Arial"/>
              </a:rPr>
              <a:t>convert </a:t>
            </a:r>
            <a:r>
              <a:rPr lang="en-IN" b="1" dirty="0">
                <a:latin typeface="Arial"/>
                <a:cs typeface="Arial"/>
              </a:rPr>
              <a:t>the </a:t>
            </a:r>
            <a:r>
              <a:rPr lang="en-IN" b="1" spc="-5" dirty="0">
                <a:latin typeface="Arial"/>
                <a:cs typeface="Arial"/>
              </a:rPr>
              <a:t>message </a:t>
            </a:r>
            <a:r>
              <a:rPr lang="en-IN" spc="-5" dirty="0">
                <a:latin typeface="Arial"/>
                <a:cs typeface="Arial"/>
              </a:rPr>
              <a:t>to </a:t>
            </a:r>
            <a:r>
              <a:rPr lang="en-IN" dirty="0">
                <a:latin typeface="Arial"/>
                <a:cs typeface="Arial"/>
              </a:rPr>
              <a:t>a </a:t>
            </a:r>
            <a:r>
              <a:rPr lang="en-IN" spc="-5" dirty="0">
                <a:latin typeface="Arial"/>
                <a:cs typeface="Arial"/>
              </a:rPr>
              <a:t>form suitable for the  particular type of </a:t>
            </a:r>
            <a:r>
              <a:rPr lang="en-IN" dirty="0">
                <a:latin typeface="Arial"/>
                <a:cs typeface="Arial"/>
              </a:rPr>
              <a:t>communication </a:t>
            </a:r>
            <a:r>
              <a:rPr lang="en-IN" spc="-5" dirty="0">
                <a:latin typeface="Arial"/>
                <a:cs typeface="Arial"/>
              </a:rPr>
              <a:t>system.</a:t>
            </a:r>
            <a:endParaRPr lang="en-IN" sz="2300" dirty="0">
              <a:latin typeface="Arial"/>
              <a:cs typeface="Arial"/>
            </a:endParaRPr>
          </a:p>
          <a:p>
            <a:pPr marL="533400" marR="2454910">
              <a:lnSpc>
                <a:spcPct val="110800"/>
              </a:lnSpc>
            </a:pPr>
            <a:r>
              <a:rPr lang="en-IN" dirty="0" err="1">
                <a:latin typeface="Arial"/>
                <a:cs typeface="Arial"/>
              </a:rPr>
              <a:t>Eg</a:t>
            </a:r>
            <a:r>
              <a:rPr lang="en-IN" dirty="0">
                <a:latin typeface="Arial"/>
                <a:cs typeface="Arial"/>
              </a:rPr>
              <a:t>: Speech </a:t>
            </a:r>
            <a:r>
              <a:rPr lang="en-IN" spc="-5" dirty="0">
                <a:latin typeface="Arial"/>
                <a:cs typeface="Arial"/>
              </a:rPr>
              <a:t>waves </a:t>
            </a:r>
            <a:r>
              <a:rPr lang="en-IN" dirty="0">
                <a:latin typeface="Arial"/>
                <a:cs typeface="Arial"/>
              </a:rPr>
              <a:t>are </a:t>
            </a:r>
            <a:r>
              <a:rPr lang="en-IN" spc="-5" dirty="0">
                <a:latin typeface="Arial"/>
                <a:cs typeface="Arial"/>
              </a:rPr>
              <a:t>converted to voltage variation </a:t>
            </a:r>
            <a:r>
              <a:rPr lang="en-IN" dirty="0">
                <a:latin typeface="Arial"/>
                <a:cs typeface="Arial"/>
              </a:rPr>
              <a:t>by a</a:t>
            </a:r>
            <a:r>
              <a:rPr lang="en-IN" spc="-25" dirty="0">
                <a:latin typeface="Arial"/>
                <a:cs typeface="Arial"/>
              </a:rPr>
              <a:t> </a:t>
            </a:r>
            <a:r>
              <a:rPr lang="en-IN" dirty="0">
                <a:latin typeface="Arial"/>
                <a:cs typeface="Arial"/>
              </a:rPr>
              <a:t>microphone.</a:t>
            </a:r>
          </a:p>
          <a:p>
            <a:pPr marL="150495">
              <a:lnSpc>
                <a:spcPct val="100000"/>
              </a:lnSpc>
              <a:spcBef>
                <a:spcPts val="1960"/>
              </a:spcBef>
              <a:tabLst>
                <a:tab pos="493395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Transmitter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493395" marR="55880">
              <a:lnSpc>
                <a:spcPct val="100000"/>
              </a:lnSpc>
              <a:spcBef>
                <a:spcPts val="500"/>
              </a:spcBef>
            </a:pPr>
            <a:r>
              <a:rPr lang="en-IN" dirty="0">
                <a:latin typeface="Arial"/>
                <a:cs typeface="Arial"/>
              </a:rPr>
              <a:t>Processes </a:t>
            </a:r>
            <a:r>
              <a:rPr lang="en-IN" spc="-5" dirty="0">
                <a:latin typeface="Arial"/>
                <a:cs typeface="Arial"/>
              </a:rPr>
              <a:t>the </a:t>
            </a:r>
            <a:r>
              <a:rPr lang="en-IN" dirty="0">
                <a:latin typeface="Arial"/>
                <a:cs typeface="Arial"/>
              </a:rPr>
              <a:t>input signal </a:t>
            </a:r>
            <a:r>
              <a:rPr lang="en-IN" dirty="0">
                <a:latin typeface="UnDotum"/>
                <a:cs typeface="UnDotum"/>
              </a:rPr>
              <a:t> </a:t>
            </a:r>
            <a:r>
              <a:rPr lang="en-IN" spc="-5" dirty="0">
                <a:latin typeface="Arial"/>
                <a:cs typeface="Arial"/>
              </a:rPr>
              <a:t>to </a:t>
            </a:r>
            <a:r>
              <a:rPr lang="en-IN" dirty="0">
                <a:latin typeface="Arial"/>
                <a:cs typeface="Arial"/>
              </a:rPr>
              <a:t>produce a </a:t>
            </a:r>
            <a:r>
              <a:rPr lang="en-IN" spc="-5" dirty="0">
                <a:latin typeface="Arial"/>
                <a:cs typeface="Arial"/>
              </a:rPr>
              <a:t>transmitted </a:t>
            </a:r>
            <a:r>
              <a:rPr lang="en-IN" dirty="0">
                <a:latin typeface="Arial"/>
                <a:cs typeface="Arial"/>
              </a:rPr>
              <a:t>signal that  </a:t>
            </a:r>
            <a:r>
              <a:rPr lang="en-IN" spc="-5" dirty="0">
                <a:latin typeface="Arial"/>
                <a:cs typeface="Arial"/>
              </a:rPr>
              <a:t>suited the </a:t>
            </a:r>
            <a:r>
              <a:rPr lang="en-IN" dirty="0">
                <a:latin typeface="Arial"/>
                <a:cs typeface="Arial"/>
              </a:rPr>
              <a:t>characteristic </a:t>
            </a:r>
            <a:r>
              <a:rPr lang="en-IN" spc="-5" dirty="0">
                <a:latin typeface="Arial"/>
                <a:cs typeface="Arial"/>
              </a:rPr>
              <a:t>of </a:t>
            </a:r>
            <a:r>
              <a:rPr lang="en-IN" b="1" spc="-5" dirty="0">
                <a:latin typeface="Arial"/>
                <a:cs typeface="Arial"/>
              </a:rPr>
              <a:t>transmission</a:t>
            </a:r>
            <a:r>
              <a:rPr lang="en-IN" b="1" spc="25" dirty="0">
                <a:latin typeface="Arial"/>
                <a:cs typeface="Arial"/>
              </a:rPr>
              <a:t> </a:t>
            </a:r>
            <a:r>
              <a:rPr lang="en-IN" b="1" dirty="0">
                <a:latin typeface="Arial"/>
                <a:cs typeface="Arial"/>
              </a:rPr>
              <a:t>channel</a:t>
            </a:r>
            <a:r>
              <a:rPr lang="en-IN" dirty="0">
                <a:latin typeface="Arial"/>
                <a:cs typeface="Arial"/>
              </a:rPr>
              <a:t>.</a:t>
            </a:r>
          </a:p>
          <a:p>
            <a:pPr marL="493395">
              <a:lnSpc>
                <a:spcPct val="100000"/>
              </a:lnSpc>
              <a:spcBef>
                <a:spcPts val="500"/>
              </a:spcBef>
            </a:pPr>
            <a:r>
              <a:rPr lang="en-IN" dirty="0" err="1">
                <a:latin typeface="Arial"/>
                <a:cs typeface="Arial"/>
              </a:rPr>
              <a:t>Eg</a:t>
            </a:r>
            <a:r>
              <a:rPr lang="en-IN" dirty="0">
                <a:latin typeface="Arial"/>
                <a:cs typeface="Arial"/>
              </a:rPr>
              <a:t>: modulation,</a:t>
            </a:r>
            <a:r>
              <a:rPr lang="en-IN" spc="-35" dirty="0">
                <a:latin typeface="Arial"/>
                <a:cs typeface="Arial"/>
              </a:rPr>
              <a:t> </a:t>
            </a:r>
            <a:r>
              <a:rPr lang="en-IN" dirty="0">
                <a:latin typeface="Arial"/>
                <a:cs typeface="Arial"/>
              </a:rPr>
              <a:t>coding</a:t>
            </a:r>
            <a:endParaRPr lang="en-IN" sz="25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E41DB7-396D-4ECC-8673-B7BFCD827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457" y="1419530"/>
            <a:ext cx="4959762" cy="234347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D339A1C-F06E-4AE9-8D25-E72CAABE0F62}"/>
              </a:ext>
            </a:extLst>
          </p:cNvPr>
          <p:cNvSpPr/>
          <p:nvPr/>
        </p:nvSpPr>
        <p:spPr>
          <a:xfrm>
            <a:off x="7033846" y="1547446"/>
            <a:ext cx="1913206" cy="928468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01CEBC-F92D-485E-A807-ED3C44C45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846" y="3972314"/>
            <a:ext cx="4797083" cy="2343477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F3AD9A13-C21A-4E79-B8E9-F015930B6CA8}"/>
              </a:ext>
            </a:extLst>
          </p:cNvPr>
          <p:cNvSpPr/>
          <p:nvPr/>
        </p:nvSpPr>
        <p:spPr>
          <a:xfrm>
            <a:off x="9115864" y="3897604"/>
            <a:ext cx="1392701" cy="1152698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55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75F6E-3FCF-400E-B654-15F7A31DD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545826"/>
            <a:ext cx="10178322" cy="1114162"/>
          </a:xfrm>
        </p:spPr>
        <p:txBody>
          <a:bodyPr>
            <a:normAutofit fontScale="90000"/>
          </a:bodyPr>
          <a:lstStyle/>
          <a:p>
            <a:r>
              <a:rPr lang="en-US" sz="5400" spc="-5" dirty="0"/>
              <a:t>Elements of </a:t>
            </a:r>
            <a:r>
              <a:rPr lang="en-US" sz="5400" dirty="0"/>
              <a:t>Communication</a:t>
            </a:r>
            <a:r>
              <a:rPr lang="en-US" sz="5400" spc="-50" dirty="0"/>
              <a:t> </a:t>
            </a:r>
            <a:r>
              <a:rPr lang="en-US" sz="5400" spc="-5" dirty="0"/>
              <a:t>system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76813-108A-4760-A509-D71066989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100">
              <a:lnSpc>
                <a:spcPct val="100000"/>
              </a:lnSpc>
              <a:spcBef>
                <a:spcPts val="600"/>
              </a:spcBef>
              <a:tabLst>
                <a:tab pos="380365" algn="l"/>
              </a:tabLst>
            </a:pPr>
            <a:r>
              <a:rPr lang="en-US" b="1" spc="-5" dirty="0">
                <a:solidFill>
                  <a:srgbClr val="00B0F0"/>
                </a:solidFill>
                <a:latin typeface="Arial"/>
                <a:cs typeface="Arial"/>
              </a:rPr>
              <a:t>Channel (Transmission medium)</a:t>
            </a:r>
            <a:endParaRPr lang="en-US" dirty="0">
              <a:solidFill>
                <a:srgbClr val="00B0F0"/>
              </a:solidFill>
              <a:latin typeface="Arial"/>
              <a:cs typeface="Arial"/>
            </a:endParaRPr>
          </a:p>
          <a:p>
            <a:pPr marL="381000">
              <a:lnSpc>
                <a:spcPct val="100000"/>
              </a:lnSpc>
              <a:spcBef>
                <a:spcPts val="500"/>
              </a:spcBef>
            </a:pPr>
            <a:r>
              <a:rPr lang="en-US" dirty="0">
                <a:latin typeface="Arial"/>
                <a:cs typeface="Arial"/>
              </a:rPr>
              <a:t>A </a:t>
            </a:r>
            <a:r>
              <a:rPr lang="en-US" spc="-5" dirty="0">
                <a:latin typeface="Arial"/>
                <a:cs typeface="Arial"/>
              </a:rPr>
              <a:t>medium </a:t>
            </a:r>
            <a:r>
              <a:rPr lang="en-US" dirty="0">
                <a:latin typeface="Arial"/>
                <a:cs typeface="Arial"/>
              </a:rPr>
              <a:t>that bridges </a:t>
            </a:r>
            <a:r>
              <a:rPr lang="en-US" spc="-5" dirty="0">
                <a:latin typeface="Arial"/>
                <a:cs typeface="Arial"/>
              </a:rPr>
              <a:t>the </a:t>
            </a:r>
            <a:r>
              <a:rPr lang="en-US" dirty="0">
                <a:latin typeface="Arial"/>
                <a:cs typeface="Arial"/>
              </a:rPr>
              <a:t>distance </a:t>
            </a:r>
            <a:r>
              <a:rPr lang="en-US" spc="-5" dirty="0">
                <a:latin typeface="Arial"/>
                <a:cs typeface="Arial"/>
              </a:rPr>
              <a:t>from </a:t>
            </a:r>
            <a:r>
              <a:rPr lang="en-US" dirty="0">
                <a:latin typeface="Arial"/>
                <a:cs typeface="Arial"/>
              </a:rPr>
              <a:t>source </a:t>
            </a:r>
            <a:r>
              <a:rPr lang="en-US" spc="-5" dirty="0">
                <a:latin typeface="Arial"/>
                <a:cs typeface="Arial"/>
              </a:rPr>
              <a:t>to</a:t>
            </a:r>
            <a:r>
              <a:rPr lang="en-US" spc="-15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destination.</a:t>
            </a:r>
            <a:endParaRPr lang="en-US" dirty="0">
              <a:latin typeface="Arial"/>
              <a:cs typeface="Arial"/>
            </a:endParaRPr>
          </a:p>
          <a:p>
            <a:pPr marL="381000" marR="934719">
              <a:lnSpc>
                <a:spcPct val="100000"/>
              </a:lnSpc>
              <a:spcBef>
                <a:spcPts val="500"/>
              </a:spcBef>
            </a:pPr>
            <a:r>
              <a:rPr lang="en-US" dirty="0" err="1">
                <a:latin typeface="Arial"/>
                <a:cs typeface="Arial"/>
              </a:rPr>
              <a:t>Eg</a:t>
            </a:r>
            <a:r>
              <a:rPr lang="en-US" dirty="0">
                <a:latin typeface="Arial"/>
                <a:cs typeface="Arial"/>
              </a:rPr>
              <a:t>: </a:t>
            </a:r>
            <a:r>
              <a:rPr lang="en-US" spc="-5" dirty="0">
                <a:latin typeface="Arial"/>
                <a:cs typeface="Arial"/>
              </a:rPr>
              <a:t>Atmosphere (free </a:t>
            </a:r>
            <a:r>
              <a:rPr lang="en-US" dirty="0">
                <a:latin typeface="Arial"/>
                <a:cs typeface="Arial"/>
              </a:rPr>
              <a:t>space), </a:t>
            </a:r>
            <a:r>
              <a:rPr lang="en-US" spc="-5" dirty="0">
                <a:latin typeface="Arial"/>
                <a:cs typeface="Arial"/>
              </a:rPr>
              <a:t>coaxial </a:t>
            </a:r>
            <a:r>
              <a:rPr lang="en-US" dirty="0">
                <a:latin typeface="Arial"/>
                <a:cs typeface="Arial"/>
              </a:rPr>
              <a:t>cable, </a:t>
            </a:r>
            <a:r>
              <a:rPr lang="en-US" spc="-5" dirty="0">
                <a:latin typeface="Arial"/>
                <a:cs typeface="Arial"/>
              </a:rPr>
              <a:t>fiber optic,  waveguide</a:t>
            </a:r>
            <a:endParaRPr lang="en-US" dirty="0">
              <a:latin typeface="Arial"/>
              <a:cs typeface="Arial"/>
            </a:endParaRPr>
          </a:p>
          <a:p>
            <a:pPr marL="381000">
              <a:lnSpc>
                <a:spcPct val="100000"/>
              </a:lnSpc>
              <a:spcBef>
                <a:spcPts val="650"/>
              </a:spcBef>
            </a:pPr>
            <a:r>
              <a:rPr lang="en-US" sz="1800" spc="-10" dirty="0">
                <a:solidFill>
                  <a:srgbClr val="C84402"/>
                </a:solidFill>
                <a:latin typeface="Arial"/>
                <a:cs typeface="Arial"/>
              </a:rPr>
              <a:t>Signal undergoes degradation </a:t>
            </a:r>
            <a:r>
              <a:rPr lang="en-US" sz="1800" spc="-5" dirty="0">
                <a:solidFill>
                  <a:srgbClr val="C84402"/>
                </a:solidFill>
                <a:latin typeface="Arial"/>
                <a:cs typeface="Arial"/>
              </a:rPr>
              <a:t>from noise, </a:t>
            </a:r>
            <a:r>
              <a:rPr lang="en-US" sz="1800" spc="-10" dirty="0">
                <a:solidFill>
                  <a:srgbClr val="C84402"/>
                </a:solidFill>
                <a:latin typeface="Arial"/>
                <a:cs typeface="Arial"/>
              </a:rPr>
              <a:t>interference and</a:t>
            </a:r>
            <a:r>
              <a:rPr lang="en-US" sz="1800" spc="70" dirty="0">
                <a:solidFill>
                  <a:srgbClr val="C84402"/>
                </a:solidFill>
                <a:latin typeface="Arial"/>
                <a:cs typeface="Arial"/>
              </a:rPr>
              <a:t> </a:t>
            </a:r>
            <a:r>
              <a:rPr lang="en-US" sz="1800" spc="-5" dirty="0">
                <a:solidFill>
                  <a:srgbClr val="C84402"/>
                </a:solidFill>
                <a:latin typeface="Arial"/>
                <a:cs typeface="Arial"/>
              </a:rPr>
              <a:t>distortion.</a:t>
            </a:r>
            <a:endParaRPr lang="en-US" sz="180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15858-8517-4759-A0C6-B24D6F9B7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256D-9549-4F80-85B8-2923ECE9CA8C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44AE1A-A795-4324-841B-B4207CDFA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136EB3-507B-495B-ACC0-A00CFA24C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751" y="4032202"/>
            <a:ext cx="5553850" cy="234347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631A791-EE27-4B06-9592-717D11C48960}"/>
              </a:ext>
            </a:extLst>
          </p:cNvPr>
          <p:cNvSpPr/>
          <p:nvPr/>
        </p:nvSpPr>
        <p:spPr>
          <a:xfrm>
            <a:off x="6583680" y="4662685"/>
            <a:ext cx="2166425" cy="1082509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28F62-F1FA-4AE6-8D45-16C8D29B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518058"/>
            <a:ext cx="10178322" cy="897775"/>
          </a:xfrm>
        </p:spPr>
        <p:txBody>
          <a:bodyPr/>
          <a:lstStyle/>
          <a:p>
            <a:r>
              <a:rPr lang="en-US" sz="4800" spc="-5" dirty="0"/>
              <a:t>Elements of </a:t>
            </a:r>
            <a:r>
              <a:rPr lang="en-US" sz="4800" dirty="0"/>
              <a:t>Communication</a:t>
            </a:r>
            <a:r>
              <a:rPr lang="en-US" sz="4800" spc="-50" dirty="0"/>
              <a:t> </a:t>
            </a:r>
            <a:r>
              <a:rPr lang="en-US" sz="4800" spc="-5" dirty="0"/>
              <a:t>system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0F3C11-5999-4812-BC65-7E381A5EF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F43-17F2-4625-8DE1-BB8A067C8F59}" type="datetime1">
              <a:rPr lang="en-US" smtClean="0"/>
              <a:t>21/7/2020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F3C42-6A32-4021-AB41-53C582AC1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7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7C92FCB-ABDD-4DA9-BE6A-34A391757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3766628"/>
          </a:xfrm>
        </p:spPr>
        <p:txBody>
          <a:bodyPr>
            <a:normAutofit fontScale="92500" lnSpcReduction="10000"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en-IN" spc="-5" dirty="0">
                <a:latin typeface="Arial"/>
                <a:cs typeface="Arial"/>
              </a:rPr>
              <a:t>The </a:t>
            </a:r>
            <a:r>
              <a:rPr lang="en-IN" spc="-10" dirty="0">
                <a:latin typeface="Arial"/>
                <a:cs typeface="Arial"/>
              </a:rPr>
              <a:t>two </a:t>
            </a:r>
            <a:r>
              <a:rPr lang="en-IN" spc="-5" dirty="0">
                <a:latin typeface="Arial"/>
                <a:cs typeface="Arial"/>
              </a:rPr>
              <a:t>main </a:t>
            </a:r>
            <a:r>
              <a:rPr lang="en-IN" dirty="0">
                <a:latin typeface="Arial"/>
                <a:cs typeface="Arial"/>
              </a:rPr>
              <a:t>categories </a:t>
            </a:r>
            <a:r>
              <a:rPr lang="en-IN" spc="-5" dirty="0">
                <a:latin typeface="Arial"/>
                <a:cs typeface="Arial"/>
              </a:rPr>
              <a:t>of </a:t>
            </a:r>
            <a:r>
              <a:rPr lang="en-IN" dirty="0">
                <a:latin typeface="Arial"/>
                <a:cs typeface="Arial"/>
              </a:rPr>
              <a:t>channel commonly used</a:t>
            </a:r>
            <a:r>
              <a:rPr lang="en-IN" spc="-20" dirty="0">
                <a:latin typeface="Arial"/>
                <a:cs typeface="Arial"/>
              </a:rPr>
              <a:t> </a:t>
            </a:r>
            <a:r>
              <a:rPr lang="en-IN" dirty="0">
                <a:latin typeface="Arial"/>
                <a:cs typeface="Arial"/>
              </a:rPr>
              <a:t>are: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en-IN" sz="2950" dirty="0">
              <a:latin typeface="Arial"/>
              <a:cs typeface="Arial"/>
            </a:endParaRPr>
          </a:p>
          <a:p>
            <a:pPr marL="952500" indent="-457200">
              <a:lnSpc>
                <a:spcPct val="100000"/>
              </a:lnSpc>
              <a:buClr>
                <a:srgbClr val="FFCC00"/>
              </a:buClr>
              <a:buSzPct val="70000"/>
              <a:buFont typeface="+mj-lt"/>
              <a:buAutoNum type="arabicPeriod"/>
              <a:tabLst>
                <a:tab pos="781050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Line (conducted</a:t>
            </a:r>
            <a:r>
              <a:rPr lang="en-IN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media)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294765" marR="55880" lvl="1" indent="-342900">
              <a:lnSpc>
                <a:spcPct val="100000"/>
              </a:lnSpc>
              <a:spcBef>
                <a:spcPts val="500"/>
              </a:spcBef>
              <a:buClr>
                <a:srgbClr val="807E3E"/>
              </a:buClr>
              <a:buSzPct val="65000"/>
              <a:buFont typeface="Wingdings" panose="05000000000000000000" pitchFamily="2" charset="2"/>
              <a:buChar char="q"/>
              <a:tabLst>
                <a:tab pos="1181100" algn="l"/>
              </a:tabLst>
            </a:pPr>
            <a:r>
              <a:rPr lang="en-IN" sz="2000" spc="-5" dirty="0">
                <a:latin typeface="Arial"/>
                <a:cs typeface="Arial"/>
              </a:rPr>
              <a:t>The </a:t>
            </a:r>
            <a:r>
              <a:rPr lang="en-IN" sz="2000" dirty="0">
                <a:latin typeface="Arial"/>
                <a:cs typeface="Arial"/>
              </a:rPr>
              <a:t>channel </a:t>
            </a:r>
            <a:r>
              <a:rPr lang="en-IN" sz="2000" spc="-5" dirty="0">
                <a:latin typeface="Arial"/>
                <a:cs typeface="Arial"/>
              </a:rPr>
              <a:t>is </a:t>
            </a:r>
            <a:r>
              <a:rPr lang="en-IN" sz="2000" dirty="0">
                <a:latin typeface="Arial"/>
                <a:cs typeface="Arial"/>
              </a:rPr>
              <a:t>made up </a:t>
            </a:r>
            <a:r>
              <a:rPr lang="en-IN" sz="2000" spc="-5" dirty="0">
                <a:latin typeface="Arial"/>
                <a:cs typeface="Arial"/>
              </a:rPr>
              <a:t>metallic </a:t>
            </a:r>
            <a:r>
              <a:rPr lang="en-IN" sz="2000" dirty="0">
                <a:latin typeface="Arial"/>
                <a:cs typeface="Arial"/>
              </a:rPr>
              <a:t>cable (such as coaxial  cable, </a:t>
            </a:r>
            <a:r>
              <a:rPr lang="en-IN" sz="2000" spc="-5" dirty="0">
                <a:latin typeface="Arial"/>
                <a:cs typeface="Arial"/>
              </a:rPr>
              <a:t>twisted </a:t>
            </a:r>
            <a:r>
              <a:rPr lang="en-IN" sz="2000" dirty="0">
                <a:latin typeface="Arial"/>
                <a:cs typeface="Arial"/>
              </a:rPr>
              <a:t>pair, parallel </a:t>
            </a:r>
            <a:r>
              <a:rPr lang="en-IN" sz="2000" spc="-5" dirty="0">
                <a:latin typeface="Arial"/>
                <a:cs typeface="Arial"/>
              </a:rPr>
              <a:t>wires, </a:t>
            </a:r>
            <a:r>
              <a:rPr lang="en-IN" sz="2000" dirty="0">
                <a:latin typeface="Arial"/>
                <a:cs typeface="Arial"/>
              </a:rPr>
              <a:t>and </a:t>
            </a:r>
            <a:r>
              <a:rPr lang="en-IN" sz="2000" spc="-5" dirty="0">
                <a:latin typeface="Arial"/>
                <a:cs typeface="Arial"/>
              </a:rPr>
              <a:t>others) </a:t>
            </a:r>
            <a:r>
              <a:rPr lang="en-IN" sz="2000" dirty="0">
                <a:latin typeface="Arial"/>
                <a:cs typeface="Arial"/>
              </a:rPr>
              <a:t>or </a:t>
            </a:r>
            <a:r>
              <a:rPr lang="en-IN" sz="2000" spc="-5" dirty="0">
                <a:latin typeface="Arial"/>
                <a:cs typeface="Arial"/>
              </a:rPr>
              <a:t>fibre optic  </a:t>
            </a:r>
            <a:r>
              <a:rPr lang="en-IN" sz="2000" dirty="0">
                <a:latin typeface="Arial"/>
                <a:cs typeface="Arial"/>
              </a:rPr>
              <a:t>cable.</a:t>
            </a:r>
          </a:p>
          <a:p>
            <a:pPr marL="457200" lvl="1" indent="0">
              <a:lnSpc>
                <a:spcPct val="100000"/>
              </a:lnSpc>
              <a:spcBef>
                <a:spcPts val="10"/>
              </a:spcBef>
              <a:buClr>
                <a:srgbClr val="807E3E"/>
              </a:buClr>
              <a:buNone/>
            </a:pPr>
            <a:endParaRPr lang="en-IN" sz="2950" dirty="0">
              <a:latin typeface="Arial"/>
              <a:cs typeface="Arial"/>
            </a:endParaRPr>
          </a:p>
          <a:p>
            <a:pPr marL="952500" indent="-457200">
              <a:lnSpc>
                <a:spcPct val="100000"/>
              </a:lnSpc>
              <a:buClr>
                <a:srgbClr val="FFCC00"/>
              </a:buClr>
              <a:buSzPct val="70000"/>
              <a:buFont typeface="+mj-lt"/>
              <a:buAutoNum type="arabicPeriod"/>
              <a:tabLst>
                <a:tab pos="781050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Free </a:t>
            </a:r>
            <a:r>
              <a:rPr lang="en-IN" b="1" dirty="0">
                <a:solidFill>
                  <a:srgbClr val="0070C0"/>
                </a:solidFill>
                <a:latin typeface="Arial"/>
                <a:cs typeface="Arial"/>
              </a:rPr>
              <a:t>space or </a:t>
            </a: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radiated</a:t>
            </a:r>
            <a:r>
              <a:rPr lang="en-IN" b="1" spc="-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media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294765" marR="519430" lvl="1" indent="-342900">
              <a:lnSpc>
                <a:spcPct val="100000"/>
              </a:lnSpc>
              <a:spcBef>
                <a:spcPts val="500"/>
              </a:spcBef>
              <a:buClr>
                <a:srgbClr val="807E3E"/>
              </a:buClr>
              <a:buSzPct val="65000"/>
              <a:buFont typeface="Wingdings" panose="05000000000000000000" pitchFamily="2" charset="2"/>
              <a:buChar char="q"/>
              <a:tabLst>
                <a:tab pos="1181100" algn="l"/>
              </a:tabLst>
            </a:pPr>
            <a:r>
              <a:rPr lang="en-IN" sz="2000" spc="-5" dirty="0">
                <a:latin typeface="Arial"/>
                <a:cs typeface="Arial"/>
              </a:rPr>
              <a:t>This </a:t>
            </a:r>
            <a:r>
              <a:rPr lang="en-IN" sz="2000" dirty="0">
                <a:latin typeface="Arial"/>
                <a:cs typeface="Arial"/>
              </a:rPr>
              <a:t>is </a:t>
            </a:r>
            <a:r>
              <a:rPr lang="en-IN" sz="2000" spc="-5" dirty="0">
                <a:latin typeface="Arial"/>
                <a:cs typeface="Arial"/>
              </a:rPr>
              <a:t>the medium where the transmission </a:t>
            </a:r>
            <a:r>
              <a:rPr lang="en-IN" sz="2000" dirty="0">
                <a:latin typeface="Arial"/>
                <a:cs typeface="Arial"/>
              </a:rPr>
              <a:t>of signal </a:t>
            </a:r>
            <a:r>
              <a:rPr lang="en-IN" sz="2000" spc="-5" dirty="0">
                <a:latin typeface="Arial"/>
                <a:cs typeface="Arial"/>
              </a:rPr>
              <a:t>is  </a:t>
            </a:r>
            <a:r>
              <a:rPr lang="en-IN" sz="2000" dirty="0">
                <a:latin typeface="Arial"/>
                <a:cs typeface="Arial"/>
              </a:rPr>
              <a:t>carried out by </a:t>
            </a:r>
            <a:r>
              <a:rPr lang="en-IN" sz="2000" spc="-5" dirty="0">
                <a:latin typeface="Arial"/>
                <a:cs typeface="Arial"/>
              </a:rPr>
              <a:t>the </a:t>
            </a:r>
            <a:r>
              <a:rPr lang="en-IN" sz="2000" dirty="0">
                <a:latin typeface="Arial"/>
                <a:cs typeface="Arial"/>
              </a:rPr>
              <a:t>propagation </a:t>
            </a:r>
            <a:r>
              <a:rPr lang="en-IN" sz="2000" spc="-5" dirty="0">
                <a:latin typeface="Arial"/>
                <a:cs typeface="Arial"/>
              </a:rPr>
              <a:t>of </a:t>
            </a:r>
            <a:r>
              <a:rPr lang="en-IN" sz="2000" dirty="0">
                <a:latin typeface="Arial"/>
                <a:cs typeface="Arial"/>
              </a:rPr>
              <a:t>electromagnet</a:t>
            </a:r>
            <a:r>
              <a:rPr lang="en-IN" sz="2000" spc="-105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wave.</a:t>
            </a:r>
            <a:endParaRPr lang="en-IN" sz="2000" dirty="0">
              <a:latin typeface="Arial"/>
              <a:cs typeface="Arial"/>
            </a:endParaRPr>
          </a:p>
          <a:p>
            <a:pPr marL="1294765" marR="1137920" lvl="1" indent="-342900">
              <a:lnSpc>
                <a:spcPct val="100000"/>
              </a:lnSpc>
              <a:spcBef>
                <a:spcPts val="500"/>
              </a:spcBef>
              <a:buClr>
                <a:srgbClr val="807E3E"/>
              </a:buClr>
              <a:buSzPct val="65000"/>
              <a:buFont typeface="Wingdings" panose="05000000000000000000" pitchFamily="2" charset="2"/>
              <a:buChar char="q"/>
              <a:tabLst>
                <a:tab pos="1181100" algn="l"/>
              </a:tabLst>
            </a:pPr>
            <a:r>
              <a:rPr lang="en-IN" sz="2000" spc="-5" dirty="0">
                <a:latin typeface="Arial"/>
                <a:cs typeface="Arial"/>
              </a:rPr>
              <a:t>The main applications </a:t>
            </a:r>
            <a:r>
              <a:rPr lang="en-IN" sz="2000" dirty="0">
                <a:latin typeface="Arial"/>
                <a:cs typeface="Arial"/>
              </a:rPr>
              <a:t>are </a:t>
            </a:r>
            <a:r>
              <a:rPr lang="en-IN" sz="2000" spc="-5" dirty="0">
                <a:latin typeface="Arial"/>
                <a:cs typeface="Arial"/>
              </a:rPr>
              <a:t>in </a:t>
            </a:r>
            <a:r>
              <a:rPr lang="en-IN" sz="2000" dirty="0">
                <a:latin typeface="Arial"/>
                <a:cs typeface="Arial"/>
              </a:rPr>
              <a:t>radio broadcasting,  </a:t>
            </a:r>
            <a:r>
              <a:rPr lang="en-IN" sz="2000" spc="-5" dirty="0">
                <a:latin typeface="Arial"/>
                <a:cs typeface="Arial"/>
              </a:rPr>
              <a:t>microwaves </a:t>
            </a:r>
            <a:r>
              <a:rPr lang="en-IN" sz="2000" dirty="0">
                <a:latin typeface="Arial"/>
                <a:cs typeface="Arial"/>
              </a:rPr>
              <a:t>and </a:t>
            </a:r>
            <a:r>
              <a:rPr lang="en-IN" sz="2000" spc="-5" dirty="0">
                <a:latin typeface="Arial"/>
                <a:cs typeface="Arial"/>
              </a:rPr>
              <a:t>satellites </a:t>
            </a:r>
            <a:r>
              <a:rPr lang="en-IN" sz="2000" dirty="0">
                <a:latin typeface="Arial"/>
                <a:cs typeface="Arial"/>
              </a:rPr>
              <a:t>transmission</a:t>
            </a:r>
            <a:r>
              <a:rPr lang="en-IN" sz="2000" spc="-30" dirty="0">
                <a:latin typeface="Arial"/>
                <a:cs typeface="Arial"/>
              </a:rPr>
              <a:t> </a:t>
            </a:r>
            <a:r>
              <a:rPr lang="en-IN" sz="2000" dirty="0">
                <a:latin typeface="Arial"/>
                <a:cs typeface="Arial"/>
              </a:rPr>
              <a:t>systems.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29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603B6-8364-4277-BF8D-A562319E8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691875"/>
            <a:ext cx="10178322" cy="911843"/>
          </a:xfrm>
        </p:spPr>
        <p:txBody>
          <a:bodyPr>
            <a:normAutofit fontScale="90000"/>
          </a:bodyPr>
          <a:lstStyle/>
          <a:p>
            <a:r>
              <a:rPr lang="en-US" sz="5400" spc="-5" dirty="0"/>
              <a:t>Elements of </a:t>
            </a:r>
            <a:r>
              <a:rPr lang="en-US" sz="5400" dirty="0"/>
              <a:t>Communication</a:t>
            </a:r>
            <a:r>
              <a:rPr lang="en-US" sz="5400" spc="-50" dirty="0"/>
              <a:t> </a:t>
            </a:r>
            <a:r>
              <a:rPr lang="en-US" sz="5400" spc="-5" dirty="0"/>
              <a:t>system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193C0D-0142-4BA6-A93F-02A8615D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7BE1E-9181-4B99-986B-A2CC0FA786C0}" type="datetime1">
              <a:rPr lang="en-US" smtClean="0"/>
              <a:t>21/7/2020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694392-1586-4DAC-9EFF-AE54EB55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8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1431A6B-FB3F-4F5D-A3E4-65C344684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6550" indent="-285750">
              <a:lnSpc>
                <a:spcPct val="100000"/>
              </a:lnSpc>
              <a:spcBef>
                <a:spcPts val="100"/>
              </a:spcBef>
              <a:buClr>
                <a:srgbClr val="FFCC00"/>
              </a:buClr>
              <a:buSzPct val="180000"/>
              <a:buFont typeface="Arial"/>
              <a:buChar char="•"/>
              <a:tabLst>
                <a:tab pos="336550" algn="l"/>
              </a:tabLst>
            </a:pPr>
            <a:r>
              <a:rPr lang="en-IN" b="1" dirty="0">
                <a:solidFill>
                  <a:srgbClr val="0070C0"/>
                </a:solidFill>
                <a:latin typeface="Arial"/>
                <a:cs typeface="Arial"/>
              </a:rPr>
              <a:t>Loses in </a:t>
            </a: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medium of</a:t>
            </a:r>
            <a:r>
              <a:rPr lang="en-IN" b="1" spc="-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transmission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CC00"/>
              </a:buClr>
              <a:buFont typeface="Arial"/>
              <a:buChar char="•"/>
            </a:pPr>
            <a:endParaRPr lang="en-IN" sz="3900" dirty="0">
              <a:latin typeface="Arial"/>
              <a:cs typeface="Arial"/>
            </a:endParaRPr>
          </a:p>
          <a:p>
            <a:pPr marL="735965" marR="43180" lvl="1">
              <a:lnSpc>
                <a:spcPct val="100000"/>
              </a:lnSpc>
              <a:buClr>
                <a:srgbClr val="807E3E"/>
              </a:buClr>
              <a:buSzPct val="180555"/>
              <a:buChar char="•"/>
              <a:tabLst>
                <a:tab pos="736600" algn="l"/>
                <a:tab pos="1821814" algn="l"/>
              </a:tabLst>
            </a:pPr>
            <a:r>
              <a:rPr lang="en-IN" spc="-15" dirty="0">
                <a:latin typeface="Arial"/>
                <a:cs typeface="Arial"/>
              </a:rPr>
              <a:t>However,	</a:t>
            </a:r>
            <a:r>
              <a:rPr lang="en-IN" spc="-5" dirty="0">
                <a:latin typeface="Arial"/>
                <a:cs typeface="Arial"/>
              </a:rPr>
              <a:t>each </a:t>
            </a:r>
            <a:r>
              <a:rPr lang="en-IN" spc="-10" dirty="0">
                <a:latin typeface="Arial"/>
                <a:cs typeface="Arial"/>
              </a:rPr>
              <a:t>medium introduces </a:t>
            </a:r>
            <a:r>
              <a:rPr lang="en-IN" spc="-5" dirty="0">
                <a:latin typeface="Arial"/>
                <a:cs typeface="Arial"/>
              </a:rPr>
              <a:t>losses termed </a:t>
            </a:r>
            <a:r>
              <a:rPr lang="en-IN" spc="-10" dirty="0">
                <a:latin typeface="Arial"/>
                <a:cs typeface="Arial"/>
              </a:rPr>
              <a:t>as  attenuation, </a:t>
            </a:r>
            <a:r>
              <a:rPr lang="en-IN" spc="-5" dirty="0">
                <a:latin typeface="Arial"/>
                <a:cs typeface="Arial"/>
              </a:rPr>
              <a:t>distortion </a:t>
            </a:r>
            <a:r>
              <a:rPr lang="en-IN" spc="-10" dirty="0">
                <a:latin typeface="Arial"/>
                <a:cs typeface="Arial"/>
              </a:rPr>
              <a:t>and adds noise </a:t>
            </a:r>
            <a:r>
              <a:rPr lang="en-IN" spc="-5" dirty="0">
                <a:latin typeface="Arial"/>
                <a:cs typeface="Arial"/>
              </a:rPr>
              <a:t>to </a:t>
            </a:r>
            <a:r>
              <a:rPr lang="en-IN" dirty="0">
                <a:latin typeface="Arial"/>
                <a:cs typeface="Arial"/>
              </a:rPr>
              <a:t>some </a:t>
            </a:r>
            <a:r>
              <a:rPr lang="en-IN" spc="-10" dirty="0">
                <a:latin typeface="Arial"/>
                <a:cs typeface="Arial"/>
              </a:rPr>
              <a:t>degree </a:t>
            </a:r>
            <a:r>
              <a:rPr lang="en-IN" spc="-5" dirty="0">
                <a:latin typeface="Arial"/>
                <a:cs typeface="Arial"/>
              </a:rPr>
              <a:t>to the  transmitted </a:t>
            </a:r>
            <a:r>
              <a:rPr lang="en-IN" spc="-10" dirty="0">
                <a:latin typeface="Arial"/>
                <a:cs typeface="Arial"/>
              </a:rPr>
              <a:t>signal. </a:t>
            </a:r>
            <a:r>
              <a:rPr lang="en-IN" dirty="0">
                <a:latin typeface="Arial"/>
                <a:cs typeface="Arial"/>
              </a:rPr>
              <a:t>The </a:t>
            </a:r>
            <a:r>
              <a:rPr lang="en-IN" spc="-10" dirty="0">
                <a:latin typeface="Arial"/>
                <a:cs typeface="Arial"/>
              </a:rPr>
              <a:t>amount of attenuation, </a:t>
            </a:r>
            <a:r>
              <a:rPr lang="en-IN" spc="-5" dirty="0">
                <a:latin typeface="Arial"/>
                <a:cs typeface="Arial"/>
              </a:rPr>
              <a:t>distortion </a:t>
            </a:r>
            <a:r>
              <a:rPr lang="en-IN" spc="-10" dirty="0">
                <a:latin typeface="Arial"/>
                <a:cs typeface="Arial"/>
              </a:rPr>
              <a:t>and  noise depends on </a:t>
            </a:r>
            <a:r>
              <a:rPr lang="en-IN" spc="-5" dirty="0">
                <a:latin typeface="Arial"/>
                <a:cs typeface="Arial"/>
              </a:rPr>
              <a:t>the </a:t>
            </a:r>
            <a:r>
              <a:rPr lang="en-IN" spc="-10" dirty="0">
                <a:latin typeface="Arial"/>
                <a:cs typeface="Arial"/>
              </a:rPr>
              <a:t>type </a:t>
            </a:r>
            <a:r>
              <a:rPr lang="en-IN" spc="-5" dirty="0">
                <a:latin typeface="Arial"/>
                <a:cs typeface="Arial"/>
              </a:rPr>
              <a:t>of transmission </a:t>
            </a:r>
            <a:r>
              <a:rPr lang="en-IN" spc="-10" dirty="0">
                <a:latin typeface="Arial"/>
                <a:cs typeface="Arial"/>
              </a:rPr>
              <a:t>medium</a:t>
            </a:r>
            <a:r>
              <a:rPr lang="en-IN" spc="40" dirty="0">
                <a:latin typeface="Arial"/>
                <a:cs typeface="Arial"/>
              </a:rPr>
              <a:t> </a:t>
            </a:r>
            <a:r>
              <a:rPr lang="en-IN" spc="-10" dirty="0">
                <a:latin typeface="Arial"/>
                <a:cs typeface="Arial"/>
              </a:rPr>
              <a:t>used.</a:t>
            </a:r>
            <a:endParaRPr lang="en-IN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807E3E"/>
              </a:buClr>
              <a:buFont typeface="Arial"/>
              <a:buChar char="•"/>
            </a:pPr>
            <a:endParaRPr lang="en-IN" sz="2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807E3E"/>
              </a:buClr>
              <a:buFont typeface="Arial"/>
              <a:buChar char="•"/>
            </a:pPr>
            <a:endParaRPr lang="en-IN" sz="2300" dirty="0">
              <a:latin typeface="Arial"/>
              <a:cs typeface="Arial"/>
            </a:endParaRPr>
          </a:p>
          <a:p>
            <a:pPr marL="735965" marR="263525" lvl="1">
              <a:lnSpc>
                <a:spcPct val="100000"/>
              </a:lnSpc>
              <a:buClr>
                <a:srgbClr val="807E3E"/>
              </a:buClr>
              <a:buSzPct val="180555"/>
              <a:buChar char="•"/>
              <a:tabLst>
                <a:tab pos="736600" algn="l"/>
              </a:tabLst>
            </a:pPr>
            <a:r>
              <a:rPr lang="en-IN" spc="-5" dirty="0">
                <a:latin typeface="Arial"/>
                <a:cs typeface="Arial"/>
              </a:rPr>
              <a:t>There is normally </a:t>
            </a:r>
            <a:r>
              <a:rPr lang="en-IN" spc="-10" dirty="0">
                <a:latin typeface="Arial"/>
                <a:cs typeface="Arial"/>
              </a:rPr>
              <a:t>no </a:t>
            </a:r>
            <a:r>
              <a:rPr lang="en-IN" spc="-5" dirty="0">
                <a:latin typeface="Arial"/>
                <a:cs typeface="Arial"/>
              </a:rPr>
              <a:t>signal processing in the transmission  medium, it is just </a:t>
            </a:r>
            <a:r>
              <a:rPr lang="en-IN" spc="-10" dirty="0">
                <a:latin typeface="Arial"/>
                <a:cs typeface="Arial"/>
              </a:rPr>
              <a:t>the medium </a:t>
            </a:r>
            <a:r>
              <a:rPr lang="en-IN" spc="-15" dirty="0">
                <a:latin typeface="Arial"/>
                <a:cs typeface="Arial"/>
              </a:rPr>
              <a:t>where </a:t>
            </a:r>
            <a:r>
              <a:rPr lang="en-IN" spc="-5" dirty="0">
                <a:latin typeface="Arial"/>
                <a:cs typeface="Arial"/>
              </a:rPr>
              <a:t>the transmitter is  connected </a:t>
            </a:r>
            <a:r>
              <a:rPr lang="en-IN" dirty="0">
                <a:latin typeface="Arial"/>
                <a:cs typeface="Arial"/>
              </a:rPr>
              <a:t>to </a:t>
            </a:r>
            <a:r>
              <a:rPr lang="en-IN" spc="-5" dirty="0">
                <a:latin typeface="Arial"/>
                <a:cs typeface="Arial"/>
              </a:rPr>
              <a:t>the</a:t>
            </a:r>
            <a:r>
              <a:rPr lang="en-IN" spc="-25" dirty="0">
                <a:latin typeface="Arial"/>
                <a:cs typeface="Arial"/>
              </a:rPr>
              <a:t> </a:t>
            </a:r>
            <a:r>
              <a:rPr lang="en-IN" spc="-10" dirty="0">
                <a:latin typeface="Arial"/>
                <a:cs typeface="Arial"/>
              </a:rPr>
              <a:t>receiver.</a:t>
            </a:r>
            <a:endParaRPr lang="en-IN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143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426D1-BB73-41E1-9739-855ECDFC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55572"/>
          </a:xfrm>
        </p:spPr>
        <p:txBody>
          <a:bodyPr>
            <a:normAutofit fontScale="90000"/>
          </a:bodyPr>
          <a:lstStyle/>
          <a:p>
            <a:r>
              <a:rPr lang="en-US" sz="5400" spc="-5" dirty="0"/>
              <a:t>Elements of </a:t>
            </a:r>
            <a:r>
              <a:rPr lang="en-US" sz="5400" dirty="0"/>
              <a:t>Communication</a:t>
            </a:r>
            <a:r>
              <a:rPr lang="en-US" sz="5400" spc="-50" dirty="0"/>
              <a:t> </a:t>
            </a:r>
            <a:r>
              <a:rPr lang="en-US" sz="5400" spc="-5" dirty="0"/>
              <a:t>system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A4895A-69DC-4D7F-8A87-131A5410D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C3A9-050B-4241-A962-9A752FDE16DF}" type="datetime1">
              <a:rPr lang="en-US" smtClean="0"/>
              <a:t>21/7/2020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FA17B-6E6C-4BA8-9215-CE6FA8DB1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9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DE9DA8-B9D1-4A37-948B-75B358A34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14733"/>
            <a:ext cx="6091657" cy="4560946"/>
          </a:xfrm>
        </p:spPr>
        <p:txBody>
          <a:bodyPr>
            <a:normAutofit/>
          </a:bodyPr>
          <a:lstStyle/>
          <a:p>
            <a:pPr marL="128270">
              <a:lnSpc>
                <a:spcPct val="100000"/>
              </a:lnSpc>
              <a:spcBef>
                <a:spcPts val="600"/>
              </a:spcBef>
              <a:tabLst>
                <a:tab pos="470534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Receiver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471170" marR="87630">
              <a:lnSpc>
                <a:spcPct val="100000"/>
              </a:lnSpc>
              <a:spcBef>
                <a:spcPts val="500"/>
              </a:spcBef>
            </a:pPr>
            <a:r>
              <a:rPr lang="en-IN" spc="-5" dirty="0">
                <a:latin typeface="Arial"/>
                <a:cs typeface="Arial"/>
              </a:rPr>
              <a:t>To </a:t>
            </a:r>
            <a:r>
              <a:rPr lang="en-IN" b="1" spc="-5" dirty="0">
                <a:latin typeface="Arial"/>
                <a:cs typeface="Arial"/>
              </a:rPr>
              <a:t>extract </a:t>
            </a:r>
            <a:r>
              <a:rPr lang="en-IN" b="1" dirty="0">
                <a:latin typeface="Arial"/>
                <a:cs typeface="Arial"/>
              </a:rPr>
              <a:t>the </a:t>
            </a:r>
            <a:r>
              <a:rPr lang="en-IN" b="1" spc="-5" dirty="0">
                <a:latin typeface="Arial"/>
                <a:cs typeface="Arial"/>
              </a:rPr>
              <a:t>desired signal </a:t>
            </a:r>
            <a:r>
              <a:rPr lang="en-IN" spc="-5" dirty="0">
                <a:latin typeface="Arial"/>
                <a:cs typeface="Arial"/>
              </a:rPr>
              <a:t>from the </a:t>
            </a:r>
            <a:r>
              <a:rPr lang="en-IN" dirty="0">
                <a:latin typeface="Arial"/>
                <a:cs typeface="Arial"/>
              </a:rPr>
              <a:t>output channel and </a:t>
            </a:r>
            <a:r>
              <a:rPr lang="en-IN" spc="-5" dirty="0">
                <a:latin typeface="Arial"/>
                <a:cs typeface="Arial"/>
              </a:rPr>
              <a:t>to  </a:t>
            </a:r>
            <a:r>
              <a:rPr lang="en-IN" dirty="0">
                <a:latin typeface="Arial"/>
                <a:cs typeface="Arial"/>
              </a:rPr>
              <a:t>convert </a:t>
            </a:r>
            <a:r>
              <a:rPr lang="en-IN" spc="-5" dirty="0">
                <a:latin typeface="Arial"/>
                <a:cs typeface="Arial"/>
              </a:rPr>
              <a:t>it to </a:t>
            </a:r>
            <a:r>
              <a:rPr lang="en-IN" dirty="0">
                <a:latin typeface="Arial"/>
                <a:cs typeface="Arial"/>
              </a:rPr>
              <a:t>a </a:t>
            </a:r>
            <a:r>
              <a:rPr lang="en-IN" spc="-5" dirty="0">
                <a:latin typeface="Arial"/>
                <a:cs typeface="Arial"/>
              </a:rPr>
              <a:t>form suitable for the </a:t>
            </a:r>
            <a:r>
              <a:rPr lang="en-IN" dirty="0">
                <a:latin typeface="Arial"/>
                <a:cs typeface="Arial"/>
              </a:rPr>
              <a:t>output</a:t>
            </a:r>
            <a:r>
              <a:rPr lang="en-IN" spc="-25" dirty="0">
                <a:latin typeface="Arial"/>
                <a:cs typeface="Arial"/>
              </a:rPr>
              <a:t> </a:t>
            </a:r>
            <a:r>
              <a:rPr lang="en-IN" dirty="0">
                <a:latin typeface="Arial"/>
                <a:cs typeface="Arial"/>
              </a:rPr>
              <a:t>transducer.</a:t>
            </a:r>
          </a:p>
          <a:p>
            <a:pPr marL="471170">
              <a:lnSpc>
                <a:spcPct val="100000"/>
              </a:lnSpc>
              <a:spcBef>
                <a:spcPts val="500"/>
              </a:spcBef>
            </a:pPr>
            <a:r>
              <a:rPr lang="en-IN" dirty="0" err="1">
                <a:latin typeface="Arial"/>
                <a:cs typeface="Arial"/>
              </a:rPr>
              <a:t>Eg</a:t>
            </a:r>
            <a:r>
              <a:rPr lang="en-IN" dirty="0">
                <a:latin typeface="Arial"/>
                <a:cs typeface="Arial"/>
              </a:rPr>
              <a:t>: </a:t>
            </a:r>
            <a:r>
              <a:rPr lang="en-IN" spc="-5" dirty="0">
                <a:latin typeface="Arial"/>
                <a:cs typeface="Arial"/>
              </a:rPr>
              <a:t>Demodulation,</a:t>
            </a:r>
            <a:r>
              <a:rPr lang="en-IN" spc="-25" dirty="0">
                <a:latin typeface="Arial"/>
                <a:cs typeface="Arial"/>
              </a:rPr>
              <a:t> </a:t>
            </a:r>
            <a:r>
              <a:rPr lang="en-IN" dirty="0">
                <a:latin typeface="Arial"/>
                <a:cs typeface="Arial"/>
              </a:rPr>
              <a:t>decoding</a:t>
            </a:r>
            <a:endParaRPr lang="en-IN" sz="2950" dirty="0">
              <a:latin typeface="Arial"/>
              <a:cs typeface="Arial"/>
            </a:endParaRPr>
          </a:p>
          <a:p>
            <a:pPr marL="242570" indent="0">
              <a:lnSpc>
                <a:spcPct val="100000"/>
              </a:lnSpc>
              <a:buNone/>
            </a:pPr>
            <a:r>
              <a:rPr lang="en-IN" spc="-5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Other </a:t>
            </a:r>
            <a:r>
              <a:rPr lang="en-IN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functions</a:t>
            </a:r>
            <a:r>
              <a:rPr lang="en-IN" spc="-5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 performed</a:t>
            </a:r>
            <a:r>
              <a:rPr lang="en-IN" spc="-5" dirty="0">
                <a:latin typeface="Arial"/>
                <a:cs typeface="Arial"/>
              </a:rPr>
              <a:t>:</a:t>
            </a:r>
            <a:endParaRPr lang="en-IN" dirty="0">
              <a:latin typeface="Arial"/>
              <a:cs typeface="Arial"/>
            </a:endParaRPr>
          </a:p>
          <a:p>
            <a:pPr marL="471170">
              <a:lnSpc>
                <a:spcPct val="100000"/>
              </a:lnSpc>
              <a:spcBef>
                <a:spcPts val="500"/>
              </a:spcBef>
            </a:pPr>
            <a:r>
              <a:rPr lang="en-IN" spc="-5" dirty="0">
                <a:latin typeface="Arial"/>
                <a:cs typeface="Arial"/>
              </a:rPr>
              <a:t>Amplification,</a:t>
            </a:r>
            <a:r>
              <a:rPr lang="en-IN" spc="-20" dirty="0">
                <a:latin typeface="Arial"/>
                <a:cs typeface="Arial"/>
              </a:rPr>
              <a:t> </a:t>
            </a:r>
            <a:r>
              <a:rPr lang="en-IN" spc="-5" dirty="0">
                <a:latin typeface="Arial"/>
                <a:cs typeface="Arial"/>
              </a:rPr>
              <a:t>filtering.</a:t>
            </a:r>
          </a:p>
          <a:p>
            <a:pPr marL="242570" indent="0">
              <a:lnSpc>
                <a:spcPct val="100000"/>
              </a:lnSpc>
              <a:spcBef>
                <a:spcPts val="500"/>
              </a:spcBef>
              <a:buNone/>
            </a:pPr>
            <a:endParaRPr lang="en-IN" dirty="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710"/>
              </a:spcBef>
              <a:tabLst>
                <a:tab pos="393065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Output</a:t>
            </a:r>
            <a:r>
              <a:rPr lang="en-IN" b="1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Transducer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393065" marR="43180">
              <a:lnSpc>
                <a:spcPct val="100000"/>
              </a:lnSpc>
              <a:spcBef>
                <a:spcPts val="500"/>
              </a:spcBef>
            </a:pPr>
            <a:r>
              <a:rPr lang="en-IN" b="1" spc="-5" dirty="0">
                <a:latin typeface="Arial"/>
                <a:cs typeface="Arial"/>
              </a:rPr>
              <a:t>Converts </a:t>
            </a:r>
            <a:r>
              <a:rPr lang="en-IN" spc="-5" dirty="0">
                <a:latin typeface="Arial"/>
                <a:cs typeface="Arial"/>
              </a:rPr>
              <a:t>the </a:t>
            </a:r>
            <a:r>
              <a:rPr lang="en-IN" dirty="0">
                <a:latin typeface="Arial"/>
                <a:cs typeface="Arial"/>
              </a:rPr>
              <a:t>electrical signal </a:t>
            </a:r>
            <a:r>
              <a:rPr lang="en-IN" spc="-5" dirty="0">
                <a:latin typeface="Arial"/>
                <a:cs typeface="Arial"/>
              </a:rPr>
              <a:t>at its </a:t>
            </a:r>
            <a:r>
              <a:rPr lang="en-IN" dirty="0">
                <a:latin typeface="Arial"/>
                <a:cs typeface="Arial"/>
              </a:rPr>
              <a:t>input </a:t>
            </a:r>
            <a:r>
              <a:rPr lang="en-IN" spc="-5" dirty="0">
                <a:latin typeface="Arial"/>
                <a:cs typeface="Arial"/>
              </a:rPr>
              <a:t>into </a:t>
            </a:r>
            <a:r>
              <a:rPr lang="en-IN" dirty="0">
                <a:latin typeface="Arial"/>
                <a:cs typeface="Arial"/>
              </a:rPr>
              <a:t>a </a:t>
            </a:r>
            <a:r>
              <a:rPr lang="en-IN" spc="-5" dirty="0">
                <a:latin typeface="Arial"/>
                <a:cs typeface="Arial"/>
              </a:rPr>
              <a:t>form </a:t>
            </a:r>
            <a:r>
              <a:rPr lang="en-IN" dirty="0">
                <a:latin typeface="Arial"/>
                <a:cs typeface="Arial"/>
              </a:rPr>
              <a:t>desired </a:t>
            </a:r>
            <a:r>
              <a:rPr lang="en-IN" spc="-5" dirty="0">
                <a:latin typeface="Arial"/>
                <a:cs typeface="Arial"/>
              </a:rPr>
              <a:t>by  the </a:t>
            </a:r>
            <a:r>
              <a:rPr lang="en-IN" dirty="0">
                <a:latin typeface="Arial"/>
                <a:cs typeface="Arial"/>
              </a:rPr>
              <a:t>system</a:t>
            </a:r>
            <a:r>
              <a:rPr lang="en-IN" spc="-5" dirty="0">
                <a:latin typeface="Arial"/>
                <a:cs typeface="Arial"/>
              </a:rPr>
              <a:t> </a:t>
            </a:r>
            <a:r>
              <a:rPr lang="en-IN" dirty="0">
                <a:latin typeface="Arial"/>
                <a:cs typeface="Arial"/>
              </a:rPr>
              <a:t>used.</a:t>
            </a:r>
          </a:p>
          <a:p>
            <a:pPr marL="393065">
              <a:lnSpc>
                <a:spcPct val="100000"/>
              </a:lnSpc>
              <a:spcBef>
                <a:spcPts val="500"/>
              </a:spcBef>
            </a:pPr>
            <a:r>
              <a:rPr lang="en-IN" spc="-5" dirty="0" err="1">
                <a:latin typeface="Arial"/>
                <a:cs typeface="Arial"/>
              </a:rPr>
              <a:t>Eg</a:t>
            </a:r>
            <a:r>
              <a:rPr lang="en-IN" spc="-5" dirty="0">
                <a:latin typeface="Arial"/>
                <a:cs typeface="Arial"/>
              </a:rPr>
              <a:t>: </a:t>
            </a:r>
            <a:r>
              <a:rPr lang="en-IN" dirty="0">
                <a:latin typeface="Arial"/>
                <a:cs typeface="Arial"/>
              </a:rPr>
              <a:t>Loudspeaker, </a:t>
            </a:r>
            <a:r>
              <a:rPr lang="en-IN" spc="-5" dirty="0">
                <a:latin typeface="Arial"/>
                <a:cs typeface="Arial"/>
              </a:rPr>
              <a:t>PC </a:t>
            </a:r>
            <a:r>
              <a:rPr lang="en-IN" dirty="0">
                <a:latin typeface="Arial"/>
                <a:cs typeface="Arial"/>
              </a:rPr>
              <a:t>and</a:t>
            </a:r>
            <a:r>
              <a:rPr lang="en-IN" spc="-25" dirty="0">
                <a:latin typeface="Arial"/>
                <a:cs typeface="Arial"/>
              </a:rPr>
              <a:t> </a:t>
            </a:r>
            <a:r>
              <a:rPr lang="en-IN" dirty="0">
                <a:latin typeface="Arial"/>
                <a:cs typeface="Arial"/>
              </a:rPr>
              <a:t>tape-recorders.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4C02EE-63B7-4F7E-86E7-872ABD106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240" y="1503686"/>
            <a:ext cx="4545351" cy="23434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3E1F14-C80D-4CB2-9DA5-832227BA8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240" y="4032202"/>
            <a:ext cx="4545351" cy="2343477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575E0EC7-721D-4F95-9960-AA8E9FE383DD}"/>
              </a:ext>
            </a:extLst>
          </p:cNvPr>
          <p:cNvSpPr/>
          <p:nvPr/>
        </p:nvSpPr>
        <p:spPr>
          <a:xfrm>
            <a:off x="9172135" y="2991591"/>
            <a:ext cx="1378634" cy="855572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02AF9A4-41D2-4CC6-A7CD-64F41DDDC4C5}"/>
              </a:ext>
            </a:extLst>
          </p:cNvPr>
          <p:cNvSpPr/>
          <p:nvPr/>
        </p:nvSpPr>
        <p:spPr>
          <a:xfrm>
            <a:off x="7666891" y="5520107"/>
            <a:ext cx="1505243" cy="955508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8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44F90-8688-4D21-B8E4-DA519E64B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565265"/>
            <a:ext cx="10178322" cy="855572"/>
          </a:xfrm>
        </p:spPr>
        <p:txBody>
          <a:bodyPr/>
          <a:lstStyle/>
          <a:p>
            <a:r>
              <a:rPr lang="en-US" sz="5400" spc="-5" dirty="0"/>
              <a:t>Losses in </a:t>
            </a:r>
            <a:r>
              <a:rPr lang="en-US" sz="5400" dirty="0"/>
              <a:t>Communication</a:t>
            </a:r>
            <a:r>
              <a:rPr lang="en-US" sz="5400" spc="-55" dirty="0"/>
              <a:t> </a:t>
            </a:r>
            <a:r>
              <a:rPr lang="en-US" sz="5400" spc="-5" dirty="0"/>
              <a:t>System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DA9FD3-88C1-4580-8066-C979BB2B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858C-37ED-4620-901D-5F757B311616}" type="datetime1">
              <a:rPr lang="en-US" smtClean="0"/>
              <a:t>21/7/2020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7B226-C20A-4DDB-86AD-D07B5B5E4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10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370DB66-B0E8-45A1-AFE8-99E3EEE13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16259"/>
            <a:ext cx="10178322" cy="4346916"/>
          </a:xfrm>
        </p:spPr>
        <p:txBody>
          <a:bodyPr>
            <a:normAutofit fontScale="92500" lnSpcReduction="10000"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lang="en-IN" dirty="0">
                <a:latin typeface="Arial"/>
                <a:cs typeface="Arial"/>
              </a:rPr>
              <a:t>Various </a:t>
            </a:r>
            <a:r>
              <a:rPr lang="en-IN" spc="-5" dirty="0">
                <a:latin typeface="Arial"/>
                <a:cs typeface="Arial"/>
              </a:rPr>
              <a:t>unwanted </a:t>
            </a:r>
            <a:r>
              <a:rPr lang="en-IN" dirty="0">
                <a:latin typeface="Arial"/>
                <a:cs typeface="Arial"/>
              </a:rPr>
              <a:t>undesirable </a:t>
            </a:r>
            <a:r>
              <a:rPr lang="en-IN" spc="-5" dirty="0">
                <a:latin typeface="Arial"/>
                <a:cs typeface="Arial"/>
              </a:rPr>
              <a:t>effect </a:t>
            </a:r>
            <a:r>
              <a:rPr lang="en-IN" dirty="0">
                <a:latin typeface="Arial"/>
                <a:cs typeface="Arial"/>
              </a:rPr>
              <a:t>crop </a:t>
            </a:r>
            <a:r>
              <a:rPr lang="en-IN" spc="-5" dirty="0">
                <a:latin typeface="Arial"/>
                <a:cs typeface="Arial"/>
              </a:rPr>
              <a:t>up </a:t>
            </a:r>
            <a:r>
              <a:rPr lang="en-IN" dirty="0">
                <a:latin typeface="Arial"/>
                <a:cs typeface="Arial"/>
              </a:rPr>
              <a:t>in</a:t>
            </a:r>
            <a:r>
              <a:rPr lang="en-IN" spc="-45" dirty="0">
                <a:latin typeface="Arial"/>
                <a:cs typeface="Arial"/>
              </a:rPr>
              <a:t> </a:t>
            </a:r>
            <a:r>
              <a:rPr lang="en-IN" dirty="0">
                <a:latin typeface="Arial"/>
                <a:cs typeface="Arial"/>
              </a:rPr>
              <a:t>transmissions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en-IN" sz="2950" dirty="0">
              <a:latin typeface="Arial"/>
              <a:cs typeface="Arial"/>
            </a:endParaRPr>
          </a:p>
          <a:p>
            <a:pPr marL="76200" indent="0">
              <a:lnSpc>
                <a:spcPct val="100000"/>
              </a:lnSpc>
              <a:buClr>
                <a:srgbClr val="996666"/>
              </a:buClr>
              <a:buSzPct val="80000"/>
              <a:buNone/>
              <a:tabLst>
                <a:tab pos="418465" algn="l"/>
                <a:tab pos="419100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Attenuation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87630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9150" algn="l"/>
              </a:tabLst>
            </a:pPr>
            <a:r>
              <a:rPr lang="en-IN" sz="2000" dirty="0">
                <a:latin typeface="Arial"/>
                <a:cs typeface="Arial"/>
              </a:rPr>
              <a:t>Reduces signal </a:t>
            </a:r>
            <a:r>
              <a:rPr lang="en-IN" sz="2000" spc="-5" dirty="0">
                <a:latin typeface="Arial"/>
                <a:cs typeface="Arial"/>
              </a:rPr>
              <a:t>strength at the</a:t>
            </a:r>
            <a:r>
              <a:rPr lang="en-IN" sz="2000" spc="-20" dirty="0">
                <a:latin typeface="Arial"/>
                <a:cs typeface="Arial"/>
              </a:rPr>
              <a:t> </a:t>
            </a:r>
            <a:r>
              <a:rPr lang="en-IN" sz="2000" dirty="0">
                <a:latin typeface="Arial"/>
                <a:cs typeface="Arial"/>
              </a:rPr>
              <a:t>receiver</a:t>
            </a:r>
          </a:p>
          <a:p>
            <a:pPr marL="76200" indent="0">
              <a:lnSpc>
                <a:spcPct val="100000"/>
              </a:lnSpc>
              <a:buClr>
                <a:srgbClr val="996666"/>
              </a:buClr>
              <a:buSzPct val="80000"/>
              <a:buNone/>
              <a:tabLst>
                <a:tab pos="418465" algn="l"/>
                <a:tab pos="419100" algn="l"/>
              </a:tabLst>
            </a:pPr>
            <a:endParaRPr lang="en-IN" b="1" spc="-5" dirty="0">
              <a:solidFill>
                <a:srgbClr val="C84402"/>
              </a:solidFill>
              <a:latin typeface="Arial"/>
              <a:cs typeface="Arial"/>
            </a:endParaRPr>
          </a:p>
          <a:p>
            <a:pPr marL="76200" indent="0">
              <a:lnSpc>
                <a:spcPct val="100000"/>
              </a:lnSpc>
              <a:buClr>
                <a:srgbClr val="996666"/>
              </a:buClr>
              <a:buSzPct val="80000"/>
              <a:buNone/>
              <a:tabLst>
                <a:tab pos="418465" algn="l"/>
                <a:tab pos="419100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Distortion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990600" marR="55880" lvl="1" indent="-4572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9150" algn="l"/>
              </a:tabLst>
            </a:pPr>
            <a:r>
              <a:rPr lang="en-IN" sz="2000" spc="-5" dirty="0">
                <a:latin typeface="Arial"/>
                <a:cs typeface="Arial"/>
              </a:rPr>
              <a:t>Waveform perturbation </a:t>
            </a:r>
            <a:r>
              <a:rPr lang="en-IN" sz="2000" dirty="0">
                <a:latin typeface="Arial"/>
                <a:cs typeface="Arial"/>
              </a:rPr>
              <a:t>caused </a:t>
            </a:r>
            <a:r>
              <a:rPr lang="en-IN" sz="2000" spc="-5" dirty="0">
                <a:latin typeface="Arial"/>
                <a:cs typeface="Arial"/>
              </a:rPr>
              <a:t>by imperfect </a:t>
            </a:r>
            <a:r>
              <a:rPr lang="en-IN" sz="2000" dirty="0">
                <a:latin typeface="Arial"/>
                <a:cs typeface="Arial"/>
              </a:rPr>
              <a:t>response </a:t>
            </a:r>
            <a:r>
              <a:rPr lang="en-IN" sz="2000" spc="-5" dirty="0">
                <a:latin typeface="Arial"/>
                <a:cs typeface="Arial"/>
              </a:rPr>
              <a:t>of the  system to the </a:t>
            </a:r>
            <a:r>
              <a:rPr lang="en-IN" sz="2000" dirty="0">
                <a:latin typeface="Arial"/>
                <a:cs typeface="Arial"/>
              </a:rPr>
              <a:t>desired signal</a:t>
            </a:r>
            <a:r>
              <a:rPr lang="en-IN" sz="2000" spc="-20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itself</a:t>
            </a:r>
            <a:endParaRPr lang="en-IN" sz="2000" dirty="0">
              <a:latin typeface="Arial"/>
              <a:cs typeface="Arial"/>
            </a:endParaRPr>
          </a:p>
          <a:p>
            <a:pPr marL="990600" lvl="1" indent="-4572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9150" algn="l"/>
              </a:tabLst>
            </a:pPr>
            <a:r>
              <a:rPr lang="en-IN" sz="2000" dirty="0">
                <a:latin typeface="Arial"/>
                <a:cs typeface="Arial"/>
              </a:rPr>
              <a:t>Equalizer can be used </a:t>
            </a:r>
            <a:r>
              <a:rPr lang="en-IN" sz="2000" spc="-5" dirty="0">
                <a:latin typeface="Arial"/>
                <a:cs typeface="Arial"/>
              </a:rPr>
              <a:t>to </a:t>
            </a:r>
            <a:r>
              <a:rPr lang="en-IN" sz="2000" dirty="0">
                <a:latin typeface="Arial"/>
                <a:cs typeface="Arial"/>
              </a:rPr>
              <a:t>reduced </a:t>
            </a:r>
            <a:r>
              <a:rPr lang="en-IN" sz="2000" spc="-5" dirty="0">
                <a:latin typeface="Arial"/>
                <a:cs typeface="Arial"/>
              </a:rPr>
              <a:t>the</a:t>
            </a:r>
            <a:r>
              <a:rPr lang="en-IN" sz="2000" spc="-20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effect</a:t>
            </a:r>
            <a:endParaRPr lang="en-IN" sz="2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FFCC00"/>
              </a:buClr>
              <a:buFont typeface="Wingdings" panose="05000000000000000000" pitchFamily="2" charset="2"/>
              <a:buChar char="q"/>
            </a:pPr>
            <a:endParaRPr lang="en-IN" sz="2950" dirty="0">
              <a:latin typeface="Arial"/>
              <a:cs typeface="Arial"/>
            </a:endParaRPr>
          </a:p>
          <a:p>
            <a:pPr marL="76200" indent="0">
              <a:lnSpc>
                <a:spcPct val="100000"/>
              </a:lnSpc>
              <a:buClr>
                <a:srgbClr val="996666"/>
              </a:buClr>
              <a:buSzPct val="80000"/>
              <a:buNone/>
              <a:tabLst>
                <a:tab pos="418465" algn="l"/>
                <a:tab pos="419100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Interference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87630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9150" algn="l"/>
              </a:tabLst>
            </a:pPr>
            <a:r>
              <a:rPr lang="en-IN" sz="2000" spc="-5" dirty="0">
                <a:latin typeface="Arial"/>
                <a:cs typeface="Arial"/>
              </a:rPr>
              <a:t>Contamination </a:t>
            </a:r>
            <a:r>
              <a:rPr lang="en-IN" sz="2000" dirty="0">
                <a:latin typeface="Arial"/>
                <a:cs typeface="Arial"/>
              </a:rPr>
              <a:t>by </a:t>
            </a:r>
            <a:r>
              <a:rPr lang="en-IN" sz="2000" spc="-5" dirty="0">
                <a:latin typeface="Arial"/>
                <a:cs typeface="Arial"/>
              </a:rPr>
              <a:t>extraneous </a:t>
            </a:r>
            <a:r>
              <a:rPr lang="en-IN" sz="2000" dirty="0">
                <a:latin typeface="Arial"/>
                <a:cs typeface="Arial"/>
              </a:rPr>
              <a:t>signals </a:t>
            </a:r>
            <a:r>
              <a:rPr lang="en-IN" sz="2000" spc="-5" dirty="0">
                <a:latin typeface="Arial"/>
                <a:cs typeface="Arial"/>
              </a:rPr>
              <a:t>from human</a:t>
            </a:r>
            <a:r>
              <a:rPr lang="en-IN" sz="2000" spc="20" dirty="0">
                <a:latin typeface="Arial"/>
                <a:cs typeface="Arial"/>
              </a:rPr>
              <a:t> </a:t>
            </a:r>
            <a:r>
              <a:rPr lang="en-IN" sz="2000" dirty="0">
                <a:latin typeface="Arial"/>
                <a:cs typeface="Arial"/>
              </a:rPr>
              <a:t>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567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33A49-43F0-427A-A9A9-123DDCF7D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782614"/>
            <a:ext cx="10178322" cy="1255343"/>
          </a:xfrm>
        </p:spPr>
        <p:txBody>
          <a:bodyPr/>
          <a:lstStyle/>
          <a:p>
            <a:r>
              <a:rPr lang="en-US" sz="4800" spc="-5" dirty="0"/>
              <a:t>Losses in </a:t>
            </a:r>
            <a:r>
              <a:rPr lang="en-US" sz="4800" dirty="0"/>
              <a:t>Communication</a:t>
            </a:r>
            <a:r>
              <a:rPr lang="en-US" sz="4800" spc="-55" dirty="0"/>
              <a:t> </a:t>
            </a:r>
            <a:r>
              <a:rPr lang="en-US" sz="4800" spc="-5" dirty="0"/>
              <a:t>System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B33E3-CCA6-46A1-8110-84A00EA7E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2418-B0DD-4CB0-84D3-96B2D2B0BB21}" type="datetime1">
              <a:rPr lang="en-US" smtClean="0"/>
              <a:t>21/7/2020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D3597-951D-4D63-8CC0-DC35A4462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11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B07BDA-2F9F-49AA-8D2F-E8BC63EBF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100" indent="0">
              <a:lnSpc>
                <a:spcPct val="100000"/>
              </a:lnSpc>
              <a:spcBef>
                <a:spcPts val="600"/>
              </a:spcBef>
              <a:buClr>
                <a:srgbClr val="996666"/>
              </a:buClr>
              <a:buSzPct val="80000"/>
              <a:buNone/>
              <a:tabLst>
                <a:tab pos="380365" algn="l"/>
                <a:tab pos="381000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Noise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838200" marR="3048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781050" algn="l"/>
              </a:tabLst>
            </a:pPr>
            <a:r>
              <a:rPr lang="en-IN" sz="2000" dirty="0">
                <a:latin typeface="Arial"/>
                <a:cs typeface="Arial"/>
              </a:rPr>
              <a:t>Random and unpredictable electrical </a:t>
            </a:r>
            <a:r>
              <a:rPr lang="en-IN" sz="2000" spc="-5" dirty="0">
                <a:latin typeface="Arial"/>
                <a:cs typeface="Arial"/>
              </a:rPr>
              <a:t>signals from internal or  external to the</a:t>
            </a:r>
            <a:r>
              <a:rPr lang="en-IN" sz="2000" spc="-10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system</a:t>
            </a:r>
            <a:endParaRPr lang="en-IN" sz="2000" dirty="0">
              <a:latin typeface="Arial"/>
              <a:cs typeface="Arial"/>
            </a:endParaRPr>
          </a:p>
          <a:p>
            <a:pPr marL="838200" marR="10287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781050" algn="l"/>
              </a:tabLst>
            </a:pPr>
            <a:r>
              <a:rPr lang="en-IN" sz="2000" spc="-5" dirty="0">
                <a:latin typeface="Arial"/>
                <a:cs typeface="Arial"/>
              </a:rPr>
              <a:t>The term SNR </a:t>
            </a:r>
            <a:r>
              <a:rPr lang="en-IN" sz="2000" dirty="0">
                <a:latin typeface="Arial"/>
                <a:cs typeface="Arial"/>
              </a:rPr>
              <a:t>(signal </a:t>
            </a:r>
            <a:r>
              <a:rPr lang="en-IN" sz="2000" spc="-5" dirty="0">
                <a:latin typeface="Arial"/>
                <a:cs typeface="Arial"/>
              </a:rPr>
              <a:t>to </a:t>
            </a:r>
            <a:r>
              <a:rPr lang="en-IN" sz="2000" dirty="0">
                <a:latin typeface="Arial"/>
                <a:cs typeface="Arial"/>
              </a:rPr>
              <a:t>noise </a:t>
            </a:r>
            <a:r>
              <a:rPr lang="en-IN" sz="2000" spc="-5" dirty="0">
                <a:latin typeface="Arial"/>
                <a:cs typeface="Arial"/>
              </a:rPr>
              <a:t>ratio) is </a:t>
            </a:r>
            <a:r>
              <a:rPr lang="en-IN" sz="2000" dirty="0">
                <a:latin typeface="Arial"/>
                <a:cs typeface="Arial"/>
              </a:rPr>
              <a:t>used </a:t>
            </a:r>
            <a:r>
              <a:rPr lang="en-IN" sz="2000" spc="-5" dirty="0">
                <a:latin typeface="Arial"/>
                <a:cs typeface="Arial"/>
              </a:rPr>
              <a:t>to </a:t>
            </a:r>
            <a:r>
              <a:rPr lang="en-IN" sz="2000" dirty="0">
                <a:latin typeface="Arial"/>
                <a:cs typeface="Arial"/>
              </a:rPr>
              <a:t>measure  performance (noise) </a:t>
            </a:r>
            <a:r>
              <a:rPr lang="en-IN" sz="2000" spc="-5" dirty="0">
                <a:latin typeface="Arial"/>
                <a:cs typeface="Arial"/>
              </a:rPr>
              <a:t>relative to </a:t>
            </a:r>
            <a:r>
              <a:rPr lang="en-IN" sz="2000" dirty="0">
                <a:latin typeface="Arial"/>
                <a:cs typeface="Arial"/>
              </a:rPr>
              <a:t>an </a:t>
            </a:r>
            <a:r>
              <a:rPr lang="en-IN" sz="2000" spc="-5" dirty="0">
                <a:latin typeface="Arial"/>
                <a:cs typeface="Arial"/>
              </a:rPr>
              <a:t>information </a:t>
            </a:r>
            <a:r>
              <a:rPr lang="en-IN" sz="2000" dirty="0" err="1">
                <a:latin typeface="Arial"/>
                <a:cs typeface="Arial"/>
              </a:rPr>
              <a:t>analog</a:t>
            </a:r>
            <a:r>
              <a:rPr lang="en-IN" sz="2000" spc="5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signal</a:t>
            </a:r>
            <a:endParaRPr lang="en-IN" sz="2000" dirty="0">
              <a:latin typeface="Arial"/>
              <a:cs typeface="Arial"/>
            </a:endParaRPr>
          </a:p>
          <a:p>
            <a:pPr marL="838200" marR="377825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781050" algn="l"/>
              </a:tabLst>
            </a:pPr>
            <a:r>
              <a:rPr lang="en-IN" sz="2000" spc="-5" dirty="0">
                <a:latin typeface="Arial"/>
                <a:cs typeface="Arial"/>
              </a:rPr>
              <a:t>The term BER (Bit </a:t>
            </a:r>
            <a:r>
              <a:rPr lang="en-IN" sz="2000" dirty="0">
                <a:latin typeface="Arial"/>
                <a:cs typeface="Arial"/>
              </a:rPr>
              <a:t>Error Rate) is used in </a:t>
            </a:r>
            <a:r>
              <a:rPr lang="en-IN" sz="2000" spc="-5" dirty="0">
                <a:latin typeface="Arial"/>
                <a:cs typeface="Arial"/>
              </a:rPr>
              <a:t>digital system to  </a:t>
            </a:r>
            <a:r>
              <a:rPr lang="en-IN" sz="2000" dirty="0">
                <a:latin typeface="Arial"/>
                <a:cs typeface="Arial"/>
              </a:rPr>
              <a:t>measure </a:t>
            </a:r>
            <a:r>
              <a:rPr lang="en-IN" sz="2000" spc="-5" dirty="0">
                <a:latin typeface="Arial"/>
                <a:cs typeface="Arial"/>
              </a:rPr>
              <a:t>the deterioration of the </a:t>
            </a:r>
            <a:r>
              <a:rPr lang="en-IN" sz="2000" dirty="0">
                <a:latin typeface="Arial"/>
                <a:cs typeface="Arial"/>
              </a:rPr>
              <a:t>signal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517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96E84-8FE4-4211-8344-F55895456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524" y="426539"/>
            <a:ext cx="11113476" cy="785233"/>
          </a:xfrm>
        </p:spPr>
        <p:txBody>
          <a:bodyPr>
            <a:normAutofit fontScale="90000"/>
          </a:bodyPr>
          <a:lstStyle/>
          <a:p>
            <a:r>
              <a:rPr lang="en-US" dirty="0"/>
              <a:t>ELECTRONIC COMMUNICATION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15A79-675A-4391-80B5-3DA3BA57A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28799"/>
            <a:ext cx="10178322" cy="4050793"/>
          </a:xfrm>
        </p:spPr>
        <p:txBody>
          <a:bodyPr>
            <a:normAutofit/>
          </a:bodyPr>
          <a:lstStyle/>
          <a:p>
            <a:r>
              <a:rPr lang="en-US" sz="2800" dirty="0"/>
              <a:t>It is Classified into Three Categories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Unidirectional / Bi-directional (Modes of Channel Operation)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Analog / Digital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Baseband / Modulation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47C33-9B0F-45D9-A582-90AF22C75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760C-0CCA-4642-8027-ACD9DF6E9978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804A34-AE20-4918-BF43-2E91346C8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48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2B400-B268-49E1-AE7A-08EF01778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11843"/>
          </a:xfrm>
        </p:spPr>
        <p:txBody>
          <a:bodyPr/>
          <a:lstStyle/>
          <a:p>
            <a:r>
              <a:rPr lang="en-US" dirty="0"/>
              <a:t>Unidirectional/Bidirectional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38559-0314-4A81-A44A-906A20AB5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025749"/>
            <a:ext cx="10178322" cy="3853844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Simplex:</a:t>
            </a:r>
          </a:p>
          <a:p>
            <a:r>
              <a:rPr lang="en-US" dirty="0"/>
              <a:t>Simplex is one direction of Communication, It requires only one line of communication.</a:t>
            </a:r>
          </a:p>
          <a:p>
            <a:r>
              <a:rPr lang="en-US" dirty="0"/>
              <a:t>Simplex Channels are not often used in communication system because it is not possible to send back error or control signals to the transmit end.</a:t>
            </a:r>
          </a:p>
          <a:p>
            <a:r>
              <a:rPr lang="en-US" dirty="0"/>
              <a:t>Example: Tv or Radio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0875D-E35B-4CE3-94E7-B61B742B8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760C-0CCA-4642-8027-ACD9DF6E9978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4DDEF-CB07-4E84-B78B-92E846882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EAA546-F25F-4730-85AE-0FCEE7D29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916" y="4286315"/>
            <a:ext cx="3447061" cy="15932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7D2771-4E21-4814-A3BB-7166867D4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86315"/>
            <a:ext cx="4844322" cy="142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08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DC9F-0D31-4F6E-9605-5031EE3DF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Unidirectional/Bidirectional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D95B0-C637-4B4A-8825-C2EAA81CD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32204"/>
            <a:ext cx="10178322" cy="449674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Half- Duplex:</a:t>
            </a:r>
          </a:p>
          <a:p>
            <a:r>
              <a:rPr lang="en-US" dirty="0"/>
              <a:t>Two directions of Communication (can send and receive) but only one direction is allowed through at a time.</a:t>
            </a:r>
          </a:p>
          <a:p>
            <a:r>
              <a:rPr lang="en-US" dirty="0"/>
              <a:t>Only one end Transmits at a time, the other end receives. 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Advantage:</a:t>
            </a:r>
          </a:p>
          <a:p>
            <a:r>
              <a:rPr lang="en-US" dirty="0"/>
              <a:t>It has single lane and it is cheaper than Double lane (less connectors)</a:t>
            </a:r>
          </a:p>
          <a:p>
            <a:r>
              <a:rPr lang="en-US" dirty="0"/>
              <a:t>Example: CB Radio,  </a:t>
            </a:r>
            <a:r>
              <a:rPr lang="en-US" dirty="0" err="1"/>
              <a:t>Walky</a:t>
            </a:r>
            <a:r>
              <a:rPr lang="en-US" dirty="0"/>
              <a:t> - Talky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32A4B-59BF-4E51-B38E-EC3C00BED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760C-0CCA-4642-8027-ACD9DF6E9978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861C65-0BE4-44CE-B86C-557AE5AB3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EDC8BB-A989-487D-AA79-1E9B4B2B5C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" t="34742" r="43334" b="33539"/>
          <a:stretch/>
        </p:blipFill>
        <p:spPr>
          <a:xfrm>
            <a:off x="1788748" y="4883548"/>
            <a:ext cx="4724594" cy="14921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FD39DD-FF9C-4063-8454-DAD8F07341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07" b="32025"/>
          <a:stretch/>
        </p:blipFill>
        <p:spPr>
          <a:xfrm>
            <a:off x="7219950" y="4983484"/>
            <a:ext cx="3183302" cy="10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29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65D17-AF4D-4C71-AEF5-B19F4A5F8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54046"/>
          </a:xfrm>
        </p:spPr>
        <p:txBody>
          <a:bodyPr/>
          <a:lstStyle/>
          <a:p>
            <a:r>
              <a:rPr lang="en-US" dirty="0"/>
              <a:t>Unidirectional/Bidirectional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8DB41-A5EA-4C1B-B9B0-ACDFE3E86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43250"/>
            <a:ext cx="10178322" cy="4394841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Duplex:</a:t>
            </a:r>
          </a:p>
          <a:p>
            <a:r>
              <a:rPr lang="en-US" dirty="0">
                <a:solidFill>
                  <a:schemeClr val="tx1"/>
                </a:solidFill>
              </a:rPr>
              <a:t>Two ways of communication with data can travel in both direction simultaneously. This is the most common channel operation in communication system and networking.</a:t>
            </a:r>
          </a:p>
          <a:p>
            <a:r>
              <a:rPr lang="en-US" dirty="0">
                <a:solidFill>
                  <a:schemeClr val="tx1"/>
                </a:solidFill>
              </a:rPr>
              <a:t>Example Mobile phone lines.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20341-F911-43DC-8AB4-45322F799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760C-0CCA-4642-8027-ACD9DF6E9978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52725-9DCB-46BC-9228-9DC5DAF0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8817B7-082E-4B44-9A98-EB9D9A7096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02"/>
          <a:stretch/>
        </p:blipFill>
        <p:spPr>
          <a:xfrm>
            <a:off x="7747342" y="4234376"/>
            <a:ext cx="3935530" cy="1412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13B7AC-25D7-4C23-94DB-C38A058A68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14" r="39515"/>
          <a:stretch/>
        </p:blipFill>
        <p:spPr>
          <a:xfrm>
            <a:off x="1610019" y="3640670"/>
            <a:ext cx="566928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61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BF8EF-DFE4-4DE3-BC58-84B50D435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695191"/>
            <a:ext cx="10178322" cy="1094723"/>
          </a:xfrm>
        </p:spPr>
        <p:txBody>
          <a:bodyPr/>
          <a:lstStyle/>
          <a:p>
            <a:r>
              <a:rPr lang="en-US" sz="5400" spc="-5" dirty="0"/>
              <a:t>Analog </a:t>
            </a:r>
            <a:r>
              <a:rPr lang="en-US" sz="5400" dirty="0"/>
              <a:t>vs.</a:t>
            </a:r>
            <a:r>
              <a:rPr lang="en-US" sz="5400" spc="-95" dirty="0"/>
              <a:t> </a:t>
            </a:r>
            <a:r>
              <a:rPr lang="en-US" sz="5400" spc="-5" dirty="0"/>
              <a:t>Digital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CA2B9-18B5-4AC0-9DC6-747D5E794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84602-1260-4E98-B639-EA93821C3CBF}" type="datetime1">
              <a:rPr lang="en-US" smtClean="0"/>
              <a:t>21/7/2020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9FF06-A500-4067-A8DF-60ACE947B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16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9F21791-A947-4662-9CE1-E268B8521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89915"/>
            <a:ext cx="10178322" cy="4089678"/>
          </a:xfrm>
        </p:spPr>
        <p:txBody>
          <a:bodyPr>
            <a:normAutofit/>
          </a:bodyPr>
          <a:lstStyle/>
          <a:p>
            <a:pPr marL="50800">
              <a:lnSpc>
                <a:spcPct val="100000"/>
              </a:lnSpc>
              <a:spcBef>
                <a:spcPts val="600"/>
              </a:spcBef>
            </a:pPr>
            <a:r>
              <a:rPr lang="en-IN" spc="-5" dirty="0">
                <a:latin typeface="Arial"/>
                <a:cs typeface="Arial"/>
              </a:rPr>
              <a:t>The </a:t>
            </a:r>
            <a:r>
              <a:rPr lang="en-IN" dirty="0">
                <a:latin typeface="Arial"/>
                <a:cs typeface="Arial"/>
              </a:rPr>
              <a:t>signal can be </a:t>
            </a:r>
            <a:r>
              <a:rPr lang="en-IN" dirty="0" err="1">
                <a:latin typeface="Arial"/>
                <a:cs typeface="Arial"/>
              </a:rPr>
              <a:t>analog</a:t>
            </a:r>
            <a:r>
              <a:rPr lang="en-IN" dirty="0">
                <a:latin typeface="Arial"/>
                <a:cs typeface="Arial"/>
              </a:rPr>
              <a:t> or </a:t>
            </a:r>
            <a:r>
              <a:rPr lang="en-IN" spc="-5" dirty="0">
                <a:latin typeface="Arial"/>
                <a:cs typeface="Arial"/>
              </a:rPr>
              <a:t>digital</a:t>
            </a:r>
            <a:r>
              <a:rPr lang="en-IN" spc="-45" dirty="0">
                <a:latin typeface="Arial"/>
                <a:cs typeface="Arial"/>
              </a:rPr>
              <a:t> </a:t>
            </a:r>
            <a:r>
              <a:rPr lang="en-IN" dirty="0">
                <a:latin typeface="Arial"/>
                <a:cs typeface="Arial"/>
              </a:rPr>
              <a:t>message:</a:t>
            </a:r>
          </a:p>
          <a:p>
            <a:pPr marL="50800" indent="0">
              <a:lnSpc>
                <a:spcPct val="100000"/>
              </a:lnSpc>
              <a:spcBef>
                <a:spcPts val="500"/>
              </a:spcBef>
              <a:buClr>
                <a:srgbClr val="996666"/>
              </a:buClr>
              <a:buSzPct val="80000"/>
              <a:buNone/>
              <a:tabLst>
                <a:tab pos="393065" algn="l"/>
                <a:tab pos="393700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Analog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85090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793750" algn="l"/>
              </a:tabLst>
            </a:pPr>
            <a:r>
              <a:rPr lang="en-IN" sz="2000" spc="-5" dirty="0">
                <a:latin typeface="Arial"/>
                <a:cs typeface="Arial"/>
              </a:rPr>
              <a:t>Continuous Variation</a:t>
            </a:r>
            <a:endParaRPr lang="en-IN" sz="2000" dirty="0">
              <a:latin typeface="Arial"/>
              <a:cs typeface="Arial"/>
            </a:endParaRPr>
          </a:p>
          <a:p>
            <a:pPr marL="1136015" lvl="2" indent="-342900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tabLst>
                <a:tab pos="948690" algn="l"/>
              </a:tabLst>
            </a:pPr>
            <a:r>
              <a:rPr lang="en-IN" sz="2000" dirty="0">
                <a:latin typeface="Arial"/>
                <a:cs typeface="Arial"/>
              </a:rPr>
              <a:t>Assumes </a:t>
            </a:r>
            <a:r>
              <a:rPr lang="en-IN" sz="2000" spc="-5" dirty="0">
                <a:latin typeface="Arial"/>
                <a:cs typeface="Arial"/>
              </a:rPr>
              <a:t>the total </a:t>
            </a:r>
            <a:r>
              <a:rPr lang="en-IN" sz="2000" dirty="0">
                <a:latin typeface="Arial"/>
                <a:cs typeface="Arial"/>
              </a:rPr>
              <a:t>range </a:t>
            </a:r>
            <a:r>
              <a:rPr lang="en-IN" sz="2000" spc="-5" dirty="0">
                <a:latin typeface="Arial"/>
                <a:cs typeface="Arial"/>
              </a:rPr>
              <a:t>of</a:t>
            </a:r>
            <a:r>
              <a:rPr lang="en-IN" sz="2000" spc="-10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frequencies/time</a:t>
            </a:r>
            <a:endParaRPr lang="en-IN" sz="2000" dirty="0">
              <a:latin typeface="Arial"/>
              <a:cs typeface="Arial"/>
            </a:endParaRPr>
          </a:p>
          <a:p>
            <a:pPr marL="85090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793750" algn="l"/>
              </a:tabLst>
            </a:pPr>
            <a:r>
              <a:rPr lang="en-IN" sz="2000" spc="-5" dirty="0">
                <a:latin typeface="Arial"/>
                <a:cs typeface="Arial"/>
              </a:rPr>
              <a:t>All information </a:t>
            </a:r>
            <a:r>
              <a:rPr lang="en-IN" sz="2000" dirty="0">
                <a:latin typeface="Arial"/>
                <a:cs typeface="Arial"/>
              </a:rPr>
              <a:t>is</a:t>
            </a:r>
            <a:r>
              <a:rPr lang="en-IN" sz="2000" spc="-10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transmitted.</a:t>
            </a:r>
            <a:endParaRPr lang="en-IN" sz="2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FFCC00"/>
              </a:buClr>
              <a:buFont typeface="Wingdings" panose="05000000000000000000" pitchFamily="2" charset="2"/>
              <a:buChar char="q"/>
            </a:pPr>
            <a:endParaRPr lang="en-IN" sz="2950" dirty="0">
              <a:latin typeface="Arial"/>
              <a:cs typeface="Arial"/>
            </a:endParaRPr>
          </a:p>
          <a:p>
            <a:pPr marL="50800" indent="0">
              <a:lnSpc>
                <a:spcPct val="100000"/>
              </a:lnSpc>
              <a:buClr>
                <a:srgbClr val="996666"/>
              </a:buClr>
              <a:buSzPct val="80000"/>
              <a:buNone/>
              <a:tabLst>
                <a:tab pos="393065" algn="l"/>
                <a:tab pos="393700" algn="l"/>
              </a:tabLst>
            </a:pPr>
            <a:r>
              <a:rPr lang="en-IN" b="1" spc="-5" dirty="0">
                <a:solidFill>
                  <a:srgbClr val="0070C0"/>
                </a:solidFill>
                <a:latin typeface="Arial"/>
                <a:cs typeface="Arial"/>
              </a:rPr>
              <a:t>Digital</a:t>
            </a:r>
            <a:endParaRPr lang="en-IN" dirty="0">
              <a:solidFill>
                <a:srgbClr val="0070C0"/>
              </a:solidFill>
              <a:latin typeface="Arial"/>
              <a:cs typeface="Arial"/>
            </a:endParaRPr>
          </a:p>
          <a:p>
            <a:pPr marL="85090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793750" algn="l"/>
              </a:tabLst>
            </a:pPr>
            <a:r>
              <a:rPr lang="en-IN" sz="2000" dirty="0">
                <a:latin typeface="Arial"/>
                <a:cs typeface="Arial"/>
              </a:rPr>
              <a:t>Takes</a:t>
            </a:r>
            <a:r>
              <a:rPr lang="en-IN" sz="2000" spc="-5" dirty="0">
                <a:latin typeface="Arial"/>
                <a:cs typeface="Arial"/>
              </a:rPr>
              <a:t> </a:t>
            </a:r>
            <a:r>
              <a:rPr lang="en-IN" sz="2000" dirty="0">
                <a:latin typeface="Arial"/>
                <a:cs typeface="Arial"/>
              </a:rPr>
              <a:t>samples</a:t>
            </a:r>
          </a:p>
          <a:p>
            <a:pPr marL="1136015" lvl="2" indent="-342900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tabLst>
                <a:tab pos="948690" algn="l"/>
              </a:tabLst>
            </a:pPr>
            <a:r>
              <a:rPr lang="en-IN" sz="2000" dirty="0">
                <a:latin typeface="Arial"/>
                <a:cs typeface="Arial"/>
              </a:rPr>
              <a:t>non-continuous </a:t>
            </a:r>
            <a:r>
              <a:rPr lang="en-IN" sz="2000" spc="-5" dirty="0">
                <a:latin typeface="Arial"/>
                <a:cs typeface="Arial"/>
              </a:rPr>
              <a:t>stream </a:t>
            </a:r>
            <a:r>
              <a:rPr lang="en-IN" sz="2000" dirty="0">
                <a:latin typeface="Arial"/>
                <a:cs typeface="Arial"/>
              </a:rPr>
              <a:t>of </a:t>
            </a:r>
            <a:r>
              <a:rPr lang="en-IN" sz="2000" spc="-5" dirty="0">
                <a:latin typeface="Arial"/>
                <a:cs typeface="Arial"/>
              </a:rPr>
              <a:t>on/off</a:t>
            </a:r>
            <a:r>
              <a:rPr lang="en-IN" sz="2000" spc="-40" dirty="0">
                <a:latin typeface="Arial"/>
                <a:cs typeface="Arial"/>
              </a:rPr>
              <a:t> </a:t>
            </a:r>
            <a:r>
              <a:rPr lang="en-IN" sz="2000" dirty="0">
                <a:latin typeface="Arial"/>
                <a:cs typeface="Arial"/>
              </a:rPr>
              <a:t>pulses</a:t>
            </a:r>
          </a:p>
          <a:p>
            <a:pPr marL="85090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793750" algn="l"/>
              </a:tabLst>
            </a:pPr>
            <a:r>
              <a:rPr lang="en-IN" sz="2000" spc="-5" dirty="0">
                <a:latin typeface="Arial"/>
                <a:cs typeface="Arial"/>
              </a:rPr>
              <a:t>Translates to </a:t>
            </a:r>
            <a:r>
              <a:rPr lang="en-IN" sz="2000" dirty="0">
                <a:latin typeface="Arial"/>
                <a:cs typeface="Arial"/>
              </a:rPr>
              <a:t>1s and</a:t>
            </a:r>
            <a:r>
              <a:rPr lang="en-IN" sz="2000" spc="5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0s</a:t>
            </a:r>
            <a:endParaRPr lang="en-IN" sz="20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12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27465-3073-4DAD-9A2A-849C6D1CB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96249"/>
          </a:xfrm>
        </p:spPr>
        <p:txBody>
          <a:bodyPr/>
          <a:lstStyle/>
          <a:p>
            <a:r>
              <a:rPr lang="en-US" dirty="0"/>
              <a:t>BASEBAND / MODULATED Signal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F88-7059-4035-A667-734008AF4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78635"/>
            <a:ext cx="10178322" cy="4500958"/>
          </a:xfrm>
        </p:spPr>
        <p:txBody>
          <a:bodyPr/>
          <a:lstStyle/>
          <a:p>
            <a:pPr marL="406400" indent="-342900">
              <a:lnSpc>
                <a:spcPct val="100000"/>
              </a:lnSpc>
              <a:spcBef>
                <a:spcPts val="600"/>
              </a:spcBef>
              <a:buClr>
                <a:srgbClr val="996666"/>
              </a:buClr>
              <a:buSzPct val="80000"/>
              <a:buFont typeface="Wingdings" panose="05000000000000000000" pitchFamily="2" charset="2"/>
              <a:buChar char="§"/>
              <a:tabLst>
                <a:tab pos="405765" algn="l"/>
                <a:tab pos="406400" algn="l"/>
              </a:tabLst>
            </a:pPr>
            <a:r>
              <a:rPr lang="en-IN" b="1" spc="-5" dirty="0">
                <a:solidFill>
                  <a:srgbClr val="00B0F0"/>
                </a:solidFill>
                <a:latin typeface="Arial"/>
                <a:cs typeface="Arial"/>
              </a:rPr>
              <a:t>Baseband Signal</a:t>
            </a:r>
            <a:endParaRPr lang="en-IN" dirty="0">
              <a:solidFill>
                <a:srgbClr val="00B0F0"/>
              </a:solidFill>
              <a:latin typeface="Arial"/>
              <a:cs typeface="Arial"/>
            </a:endParaRPr>
          </a:p>
          <a:p>
            <a:pPr marL="863600" marR="125095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06450" algn="l"/>
              </a:tabLst>
            </a:pPr>
            <a:r>
              <a:rPr lang="en-IN" sz="2000" dirty="0">
                <a:latin typeface="Arial"/>
                <a:cs typeface="Arial"/>
              </a:rPr>
              <a:t>Base band signal is </a:t>
            </a:r>
            <a:r>
              <a:rPr lang="en-IN" sz="2000" spc="-5" dirty="0">
                <a:latin typeface="Arial"/>
                <a:cs typeface="Arial"/>
              </a:rPr>
              <a:t>the modulating </a:t>
            </a:r>
            <a:r>
              <a:rPr lang="en-IN" sz="2000" dirty="0">
                <a:latin typeface="Arial"/>
                <a:cs typeface="Arial"/>
              </a:rPr>
              <a:t>signal/</a:t>
            </a:r>
            <a:r>
              <a:rPr lang="en-IN" sz="2000" b="1" dirty="0">
                <a:latin typeface="Arial"/>
                <a:cs typeface="Arial"/>
              </a:rPr>
              <a:t>original </a:t>
            </a:r>
            <a:r>
              <a:rPr lang="en-IN" sz="2000" b="1" spc="-5" dirty="0">
                <a:latin typeface="Arial"/>
                <a:cs typeface="Arial"/>
              </a:rPr>
              <a:t>information  </a:t>
            </a:r>
            <a:r>
              <a:rPr lang="en-IN" sz="2000" dirty="0">
                <a:latin typeface="Arial"/>
                <a:cs typeface="Arial"/>
              </a:rPr>
              <a:t>signal either in a </a:t>
            </a:r>
            <a:r>
              <a:rPr lang="en-IN" sz="2000" spc="-5" dirty="0">
                <a:latin typeface="Arial"/>
                <a:cs typeface="Arial"/>
              </a:rPr>
              <a:t>digital or </a:t>
            </a:r>
            <a:r>
              <a:rPr lang="en-IN" sz="2000" dirty="0" err="1">
                <a:latin typeface="Arial"/>
                <a:cs typeface="Arial"/>
              </a:rPr>
              <a:t>analog</a:t>
            </a:r>
            <a:r>
              <a:rPr lang="en-IN" sz="2000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form (intelligent/message) in  communication system</a:t>
            </a:r>
            <a:endParaRPr lang="en-IN" sz="2000" dirty="0">
              <a:latin typeface="Arial"/>
              <a:cs typeface="Arial"/>
            </a:endParaRPr>
          </a:p>
          <a:p>
            <a:pPr marL="2216150" indent="-342900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en-IN" spc="-5" dirty="0">
                <a:latin typeface="Arial"/>
                <a:cs typeface="Arial"/>
              </a:rPr>
              <a:t>Example: </a:t>
            </a:r>
            <a:r>
              <a:rPr lang="en-IN" dirty="0">
                <a:latin typeface="Arial"/>
                <a:cs typeface="Arial"/>
              </a:rPr>
              <a:t>voice signal (300Hz –</a:t>
            </a:r>
            <a:r>
              <a:rPr lang="en-IN" spc="-40" dirty="0">
                <a:latin typeface="Arial"/>
                <a:cs typeface="Arial"/>
              </a:rPr>
              <a:t> </a:t>
            </a:r>
            <a:r>
              <a:rPr lang="en-IN" dirty="0">
                <a:latin typeface="Arial"/>
                <a:cs typeface="Arial"/>
              </a:rPr>
              <a:t>3400Hz)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en-IN" sz="2950" dirty="0">
              <a:latin typeface="Arial"/>
              <a:cs typeface="Arial"/>
            </a:endParaRPr>
          </a:p>
          <a:p>
            <a:pPr marL="863600" marR="340360" lvl="1" indent="-342900">
              <a:lnSpc>
                <a:spcPct val="100000"/>
              </a:lnSpc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06450" algn="l"/>
              </a:tabLst>
            </a:pPr>
            <a:r>
              <a:rPr lang="en-IN" sz="2000" dirty="0">
                <a:latin typeface="Arial"/>
                <a:cs typeface="Arial"/>
              </a:rPr>
              <a:t>Transmission of original </a:t>
            </a:r>
            <a:r>
              <a:rPr lang="en-IN" sz="2000" spc="-5" dirty="0">
                <a:latin typeface="Arial"/>
                <a:cs typeface="Arial"/>
              </a:rPr>
              <a:t>information whether </a:t>
            </a:r>
            <a:r>
              <a:rPr lang="en-IN" sz="2000" dirty="0" err="1">
                <a:latin typeface="Arial"/>
                <a:cs typeface="Arial"/>
              </a:rPr>
              <a:t>analog</a:t>
            </a:r>
            <a:r>
              <a:rPr lang="en-IN" sz="2000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or digital,  directly into </a:t>
            </a:r>
            <a:r>
              <a:rPr lang="en-IN" sz="2000" dirty="0">
                <a:latin typeface="Arial"/>
                <a:cs typeface="Arial"/>
              </a:rPr>
              <a:t>transmission medium </a:t>
            </a:r>
            <a:r>
              <a:rPr lang="en-IN" sz="2000" spc="-5" dirty="0">
                <a:latin typeface="Arial"/>
                <a:cs typeface="Arial"/>
              </a:rPr>
              <a:t>is </a:t>
            </a:r>
            <a:r>
              <a:rPr lang="en-IN" sz="2000" dirty="0">
                <a:latin typeface="Arial"/>
                <a:cs typeface="Arial"/>
              </a:rPr>
              <a:t>called </a:t>
            </a:r>
            <a:r>
              <a:rPr lang="en-IN" sz="2000" b="1" spc="-5" dirty="0">
                <a:latin typeface="Arial"/>
                <a:cs typeface="Arial"/>
              </a:rPr>
              <a:t>baseband  transmission.</a:t>
            </a:r>
            <a:endParaRPr lang="en-IN" sz="2000" dirty="0">
              <a:latin typeface="Arial"/>
              <a:cs typeface="Arial"/>
            </a:endParaRPr>
          </a:p>
          <a:p>
            <a:pPr marL="457200" lvl="1" indent="0">
              <a:lnSpc>
                <a:spcPct val="100000"/>
              </a:lnSpc>
              <a:spcBef>
                <a:spcPts val="10"/>
              </a:spcBef>
              <a:buClr>
                <a:srgbClr val="FFCC00"/>
              </a:buClr>
              <a:buNone/>
            </a:pPr>
            <a:endParaRPr lang="en-IN" sz="2950" dirty="0">
              <a:latin typeface="Arial"/>
              <a:cs typeface="Arial"/>
            </a:endParaRPr>
          </a:p>
          <a:p>
            <a:pPr marL="406400" indent="-342900">
              <a:lnSpc>
                <a:spcPct val="100000"/>
              </a:lnSpc>
              <a:buClr>
                <a:srgbClr val="996666"/>
              </a:buClr>
              <a:buSzPct val="80000"/>
              <a:tabLst>
                <a:tab pos="405765" algn="l"/>
                <a:tab pos="406400" algn="l"/>
              </a:tabLst>
            </a:pPr>
            <a:r>
              <a:rPr lang="en-IN" b="1" dirty="0">
                <a:solidFill>
                  <a:srgbClr val="00B0F0"/>
                </a:solidFill>
                <a:latin typeface="Arial"/>
                <a:cs typeface="Arial"/>
              </a:rPr>
              <a:t>Modulated</a:t>
            </a:r>
            <a:r>
              <a:rPr lang="en-IN" b="1" spc="-15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lang="en-IN" b="1" spc="-5" dirty="0">
                <a:solidFill>
                  <a:srgbClr val="00B0F0"/>
                </a:solidFill>
                <a:latin typeface="Arial"/>
                <a:cs typeface="Arial"/>
              </a:rPr>
              <a:t>Signal</a:t>
            </a:r>
            <a:endParaRPr lang="en-IN" dirty="0">
              <a:solidFill>
                <a:srgbClr val="00B0F0"/>
              </a:solidFill>
              <a:latin typeface="Arial"/>
              <a:cs typeface="Arial"/>
            </a:endParaRPr>
          </a:p>
          <a:p>
            <a:pPr marL="863600" marR="4318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06450" algn="l"/>
              </a:tabLst>
            </a:pPr>
            <a:r>
              <a:rPr lang="en-IN" sz="2000" spc="-5" dirty="0">
                <a:latin typeface="Arial"/>
                <a:cs typeface="Arial"/>
              </a:rPr>
              <a:t>Modulated </a:t>
            </a:r>
            <a:r>
              <a:rPr lang="en-IN" sz="2000" dirty="0">
                <a:latin typeface="Arial"/>
                <a:cs typeface="Arial"/>
              </a:rPr>
              <a:t>signal is baseband signal </a:t>
            </a:r>
            <a:r>
              <a:rPr lang="en-IN" sz="2000" spc="-5" dirty="0">
                <a:latin typeface="Arial"/>
                <a:cs typeface="Arial"/>
              </a:rPr>
              <a:t>which its </a:t>
            </a:r>
            <a:r>
              <a:rPr lang="en-IN" sz="2000" dirty="0">
                <a:latin typeface="Arial"/>
                <a:cs typeface="Arial"/>
              </a:rPr>
              <a:t>original frequency  </a:t>
            </a:r>
            <a:r>
              <a:rPr lang="en-IN" sz="2000" spc="-5" dirty="0">
                <a:latin typeface="Arial"/>
                <a:cs typeface="Arial"/>
              </a:rPr>
              <a:t>is </a:t>
            </a:r>
            <a:r>
              <a:rPr lang="en-IN" sz="2000" b="1" spc="-5" dirty="0">
                <a:latin typeface="Arial"/>
                <a:cs typeface="Arial"/>
              </a:rPr>
              <a:t>shifted </a:t>
            </a:r>
            <a:r>
              <a:rPr lang="en-IN" sz="2000" b="1" dirty="0">
                <a:latin typeface="Arial"/>
                <a:cs typeface="Arial"/>
              </a:rPr>
              <a:t>to </a:t>
            </a:r>
            <a:r>
              <a:rPr lang="en-IN" sz="2000" b="1" spc="-5" dirty="0">
                <a:latin typeface="Arial"/>
                <a:cs typeface="Arial"/>
              </a:rPr>
              <a:t>higher frequency </a:t>
            </a:r>
            <a:r>
              <a:rPr lang="en-IN" sz="2000" spc="-5" dirty="0">
                <a:latin typeface="Arial"/>
                <a:cs typeface="Arial"/>
              </a:rPr>
              <a:t>to facilitate </a:t>
            </a:r>
            <a:r>
              <a:rPr lang="en-IN" sz="2000" dirty="0">
                <a:latin typeface="Arial"/>
                <a:cs typeface="Arial"/>
              </a:rPr>
              <a:t>transmission  purposes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AA893-2DCB-4733-A6DB-E7A9A08CE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760C-0CCA-4642-8027-ACD9DF6E9978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D14EA-B0A3-44CD-A9AE-24E79C1E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22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4FBF2-C878-4DB1-946C-447758904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324" y="133859"/>
            <a:ext cx="9313159" cy="743030"/>
          </a:xfrm>
        </p:spPr>
        <p:txBody>
          <a:bodyPr>
            <a:normAutofit fontScale="90000"/>
          </a:bodyPr>
          <a:lstStyle/>
          <a:p>
            <a:r>
              <a:rPr lang="en-US" sz="5400" b="1" spc="-10" dirty="0">
                <a:cs typeface="Arial"/>
              </a:rPr>
              <a:t>Baseband</a:t>
            </a:r>
            <a:r>
              <a:rPr lang="en-US" sz="5400" b="1" spc="-45" dirty="0">
                <a:latin typeface="Arial"/>
                <a:cs typeface="Arial"/>
              </a:rPr>
              <a:t> </a:t>
            </a:r>
            <a:r>
              <a:rPr lang="en-US" sz="5400" b="1" spc="-10" dirty="0">
                <a:cs typeface="Arial"/>
              </a:rPr>
              <a:t>Transmission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3EC32-71C2-4A81-8215-86A703D79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978376"/>
            <a:ext cx="11139268" cy="5743099"/>
          </a:xfrm>
        </p:spPr>
        <p:txBody>
          <a:bodyPr>
            <a:normAutofit fontScale="77500" lnSpcReduction="20000"/>
          </a:bodyPr>
          <a:lstStyle/>
          <a:p>
            <a:pPr marL="419100" indent="-342900">
              <a:lnSpc>
                <a:spcPct val="100000"/>
              </a:lnSpc>
              <a:spcBef>
                <a:spcPts val="100"/>
              </a:spcBef>
              <a:buClr>
                <a:srgbClr val="996666"/>
              </a:buClr>
              <a:buSzPct val="80000"/>
              <a:tabLst>
                <a:tab pos="417195" algn="l"/>
                <a:tab pos="417830" algn="l"/>
              </a:tabLst>
            </a:pP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The need </a:t>
            </a:r>
            <a:r>
              <a:rPr lang="en-IN" sz="2300" spc="-5" dirty="0">
                <a:solidFill>
                  <a:srgbClr val="00B0F0"/>
                </a:solidFill>
                <a:latin typeface="Arial"/>
                <a:cs typeface="Arial"/>
              </a:rPr>
              <a:t>of </a:t>
            </a: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baseband</a:t>
            </a:r>
            <a:r>
              <a:rPr lang="en-IN" sz="2300" spc="-2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transmission</a:t>
            </a:r>
            <a:r>
              <a:rPr lang="en-IN" sz="2300" dirty="0">
                <a:latin typeface="Arial"/>
                <a:cs typeface="Arial"/>
              </a:rPr>
              <a:t>:</a:t>
            </a: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96666"/>
              </a:buClr>
              <a:buFont typeface="Wingdings" panose="05000000000000000000" pitchFamily="2" charset="2"/>
              <a:buChar char="q"/>
            </a:pPr>
            <a:endParaRPr lang="en-IN" sz="2300" dirty="0">
              <a:latin typeface="Arial"/>
              <a:cs typeface="Arial"/>
            </a:endParaRPr>
          </a:p>
          <a:p>
            <a:pPr marL="875664" marR="534035" lvl="1" indent="-342900">
              <a:lnSpc>
                <a:spcPct val="100000"/>
              </a:lnSpc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7880" algn="l"/>
              </a:tabLst>
            </a:pPr>
            <a:r>
              <a:rPr lang="en-IN" sz="2300" dirty="0">
                <a:latin typeface="Arial"/>
                <a:cs typeface="Arial"/>
              </a:rPr>
              <a:t>The concepts and parameter of baseband </a:t>
            </a:r>
            <a:r>
              <a:rPr lang="en-IN" sz="2300" spc="-5" dirty="0">
                <a:latin typeface="Arial"/>
                <a:cs typeface="Arial"/>
              </a:rPr>
              <a:t>transmission </a:t>
            </a:r>
            <a:r>
              <a:rPr lang="en-IN" sz="2300" dirty="0">
                <a:latin typeface="Arial"/>
                <a:cs typeface="Arial"/>
              </a:rPr>
              <a:t>are  used in </a:t>
            </a:r>
            <a:r>
              <a:rPr lang="en-IN" sz="2300" spc="-5" dirty="0">
                <a:latin typeface="Arial"/>
                <a:cs typeface="Arial"/>
              </a:rPr>
              <a:t>modulated </a:t>
            </a:r>
            <a:r>
              <a:rPr lang="en-IN" sz="2300" dirty="0">
                <a:latin typeface="Arial"/>
                <a:cs typeface="Arial"/>
              </a:rPr>
              <a:t>transmission</a:t>
            </a:r>
          </a:p>
          <a:p>
            <a:pPr marL="875664" marR="6858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7880" algn="l"/>
              </a:tabLst>
            </a:pPr>
            <a:r>
              <a:rPr lang="en-IN" sz="2300" spc="-5" dirty="0">
                <a:latin typeface="Arial"/>
                <a:cs typeface="Arial"/>
              </a:rPr>
              <a:t>Performance </a:t>
            </a:r>
            <a:r>
              <a:rPr lang="en-IN" sz="2300" dirty="0">
                <a:latin typeface="Arial"/>
                <a:cs typeface="Arial"/>
              </a:rPr>
              <a:t>of baseband transmission is used </a:t>
            </a:r>
            <a:r>
              <a:rPr lang="en-IN" sz="2300" spc="-5" dirty="0">
                <a:latin typeface="Arial"/>
                <a:cs typeface="Arial"/>
              </a:rPr>
              <a:t>as the </a:t>
            </a:r>
            <a:r>
              <a:rPr lang="en-IN" sz="2300" dirty="0">
                <a:latin typeface="Arial"/>
                <a:cs typeface="Arial"/>
              </a:rPr>
              <a:t>standard  </a:t>
            </a:r>
            <a:r>
              <a:rPr lang="en-IN" sz="2300" spc="-5" dirty="0">
                <a:latin typeface="Arial"/>
                <a:cs typeface="Arial"/>
              </a:rPr>
              <a:t>for </a:t>
            </a:r>
            <a:r>
              <a:rPr lang="en-IN" sz="2300" dirty="0">
                <a:latin typeface="Arial"/>
                <a:cs typeface="Arial"/>
              </a:rPr>
              <a:t>comparing </a:t>
            </a:r>
            <a:r>
              <a:rPr lang="en-IN" sz="2300" spc="-5" dirty="0">
                <a:latin typeface="Arial"/>
                <a:cs typeface="Arial"/>
              </a:rPr>
              <a:t>modulation</a:t>
            </a:r>
            <a:r>
              <a:rPr lang="en-IN" sz="2300" spc="10" dirty="0">
                <a:latin typeface="Arial"/>
                <a:cs typeface="Arial"/>
              </a:rPr>
              <a:t> </a:t>
            </a:r>
            <a:r>
              <a:rPr lang="en-IN" sz="2300" spc="-5" dirty="0">
                <a:latin typeface="Arial"/>
                <a:cs typeface="Arial"/>
              </a:rPr>
              <a:t>techniques</a:t>
            </a:r>
            <a:endParaRPr lang="en-IN" sz="23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FFCC00"/>
              </a:buClr>
              <a:buFont typeface="UnDotum"/>
              <a:buChar char=""/>
            </a:pPr>
            <a:endParaRPr lang="en-IN" sz="2300" dirty="0">
              <a:latin typeface="Arial"/>
              <a:cs typeface="Arial"/>
            </a:endParaRPr>
          </a:p>
          <a:p>
            <a:pPr marL="418465" marR="372110" indent="-342900">
              <a:lnSpc>
                <a:spcPct val="100000"/>
              </a:lnSpc>
              <a:buClr>
                <a:srgbClr val="996666"/>
              </a:buClr>
              <a:buSzPct val="80000"/>
              <a:tabLst>
                <a:tab pos="417195" algn="l"/>
                <a:tab pos="417830" algn="l"/>
              </a:tabLst>
            </a:pP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Baseband signal </a:t>
            </a:r>
            <a:r>
              <a:rPr lang="en-IN" sz="2300" spc="-5" dirty="0">
                <a:solidFill>
                  <a:srgbClr val="00B0F0"/>
                </a:solidFill>
                <a:latin typeface="Arial"/>
                <a:cs typeface="Arial"/>
              </a:rPr>
              <a:t>is </a:t>
            </a: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not </a:t>
            </a:r>
            <a:r>
              <a:rPr lang="en-IN" sz="2300" spc="-5" dirty="0">
                <a:solidFill>
                  <a:srgbClr val="00B0F0"/>
                </a:solidFill>
                <a:latin typeface="Arial"/>
                <a:cs typeface="Arial"/>
              </a:rPr>
              <a:t>suitable for </a:t>
            </a: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long distance </a:t>
            </a:r>
            <a:r>
              <a:rPr lang="en-IN" sz="2300" spc="-5" dirty="0">
                <a:solidFill>
                  <a:srgbClr val="00B0F0"/>
                </a:solidFill>
                <a:latin typeface="Arial"/>
                <a:cs typeface="Arial"/>
              </a:rPr>
              <a:t>communication  </a:t>
            </a: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because:</a:t>
            </a: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96666"/>
              </a:buClr>
              <a:buFont typeface="UnDotum"/>
              <a:buChar char=""/>
            </a:pPr>
            <a:endParaRPr lang="en-IN" sz="2300" dirty="0">
              <a:latin typeface="Arial"/>
              <a:cs typeface="Arial"/>
            </a:endParaRPr>
          </a:p>
          <a:p>
            <a:pPr marL="876300" lvl="1" indent="-342900">
              <a:lnSpc>
                <a:spcPct val="100000"/>
              </a:lnSpc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7880" algn="l"/>
              </a:tabLst>
            </a:pPr>
            <a:r>
              <a:rPr lang="en-IN" sz="2300" dirty="0">
                <a:latin typeface="Arial"/>
                <a:cs typeface="Arial"/>
              </a:rPr>
              <a:t>Hardware </a:t>
            </a:r>
            <a:r>
              <a:rPr lang="en-IN" sz="2300" spc="-5" dirty="0">
                <a:latin typeface="Arial"/>
                <a:cs typeface="Arial"/>
              </a:rPr>
              <a:t>limitation </a:t>
            </a:r>
            <a:r>
              <a:rPr lang="en-IN" sz="2300" dirty="0">
                <a:latin typeface="Arial"/>
                <a:cs typeface="Arial"/>
              </a:rPr>
              <a:t>(</a:t>
            </a:r>
            <a:r>
              <a:rPr lang="en-IN" sz="2300" dirty="0" err="1">
                <a:latin typeface="Arial"/>
                <a:cs typeface="Arial"/>
              </a:rPr>
              <a:t>Eg</a:t>
            </a:r>
            <a:r>
              <a:rPr lang="en-IN" sz="2300" dirty="0">
                <a:latin typeface="Arial"/>
                <a:cs typeface="Arial"/>
              </a:rPr>
              <a:t>: requires very long</a:t>
            </a:r>
            <a:r>
              <a:rPr lang="en-IN" sz="2300" spc="-40" dirty="0">
                <a:latin typeface="Arial"/>
                <a:cs typeface="Arial"/>
              </a:rPr>
              <a:t> </a:t>
            </a:r>
            <a:r>
              <a:rPr lang="en-IN" sz="2300" spc="-5" dirty="0">
                <a:latin typeface="Arial"/>
                <a:cs typeface="Arial"/>
              </a:rPr>
              <a:t>antenna)</a:t>
            </a:r>
            <a:endParaRPr lang="en-IN" sz="2300" dirty="0">
              <a:latin typeface="Arial"/>
              <a:cs typeface="Arial"/>
            </a:endParaRPr>
          </a:p>
          <a:p>
            <a:pPr marL="87630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7880" algn="l"/>
              </a:tabLst>
            </a:pPr>
            <a:r>
              <a:rPr lang="en-IN" sz="2300" spc="-5" dirty="0">
                <a:latin typeface="Arial"/>
                <a:cs typeface="Arial"/>
              </a:rPr>
              <a:t>Interference </a:t>
            </a:r>
            <a:r>
              <a:rPr lang="en-IN" sz="2300" spc="-10" dirty="0">
                <a:latin typeface="Arial"/>
                <a:cs typeface="Arial"/>
              </a:rPr>
              <a:t>with </a:t>
            </a:r>
            <a:r>
              <a:rPr lang="en-IN" sz="2300" spc="-5" dirty="0">
                <a:latin typeface="Arial"/>
                <a:cs typeface="Arial"/>
              </a:rPr>
              <a:t>other</a:t>
            </a:r>
            <a:r>
              <a:rPr lang="en-IN" sz="2300" spc="10" dirty="0">
                <a:latin typeface="Arial"/>
                <a:cs typeface="Arial"/>
              </a:rPr>
              <a:t> </a:t>
            </a:r>
            <a:r>
              <a:rPr lang="en-IN" sz="2300" spc="-5" dirty="0">
                <a:latin typeface="Arial"/>
                <a:cs typeface="Arial"/>
              </a:rPr>
              <a:t>waves</a:t>
            </a:r>
          </a:p>
          <a:p>
            <a:pPr marL="87630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7880" algn="l"/>
              </a:tabLst>
            </a:pPr>
            <a:endParaRPr lang="en-IN" sz="2300" dirty="0">
              <a:latin typeface="Arial"/>
              <a:cs typeface="Arial"/>
            </a:endParaRPr>
          </a:p>
          <a:p>
            <a:pPr marL="419100" indent="-342900">
              <a:lnSpc>
                <a:spcPct val="100000"/>
              </a:lnSpc>
              <a:spcBef>
                <a:spcPts val="100"/>
              </a:spcBef>
              <a:buClr>
                <a:srgbClr val="996666"/>
              </a:buClr>
              <a:buSzPct val="80000"/>
              <a:tabLst>
                <a:tab pos="417195" algn="l"/>
                <a:tab pos="417830" algn="l"/>
              </a:tabLst>
            </a:pP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The need </a:t>
            </a:r>
            <a:r>
              <a:rPr lang="en-IN" sz="2300" spc="-5" dirty="0">
                <a:solidFill>
                  <a:srgbClr val="00B0F0"/>
                </a:solidFill>
                <a:latin typeface="Arial"/>
                <a:cs typeface="Arial"/>
              </a:rPr>
              <a:t>of </a:t>
            </a: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baseband</a:t>
            </a:r>
            <a:r>
              <a:rPr lang="en-IN" sz="2300" spc="-2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transmission:</a:t>
            </a: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96666"/>
              </a:buClr>
              <a:buFont typeface="UnDotum"/>
              <a:buChar char=""/>
            </a:pPr>
            <a:endParaRPr lang="en-IN" sz="2300" dirty="0">
              <a:latin typeface="Arial"/>
              <a:cs typeface="Arial"/>
            </a:endParaRPr>
          </a:p>
          <a:p>
            <a:pPr marL="875664" marR="534035" lvl="1" indent="-342900">
              <a:lnSpc>
                <a:spcPct val="100000"/>
              </a:lnSpc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7880" algn="l"/>
              </a:tabLst>
            </a:pPr>
            <a:r>
              <a:rPr lang="en-IN" sz="2300" dirty="0">
                <a:latin typeface="Arial"/>
                <a:cs typeface="Arial"/>
              </a:rPr>
              <a:t>The concepts and parameter of baseband </a:t>
            </a:r>
            <a:r>
              <a:rPr lang="en-IN" sz="2300" spc="-5" dirty="0">
                <a:latin typeface="Arial"/>
                <a:cs typeface="Arial"/>
              </a:rPr>
              <a:t>transmission </a:t>
            </a:r>
            <a:r>
              <a:rPr lang="en-IN" sz="2300" dirty="0">
                <a:latin typeface="Arial"/>
                <a:cs typeface="Arial"/>
              </a:rPr>
              <a:t>are  used in </a:t>
            </a:r>
            <a:r>
              <a:rPr lang="en-IN" sz="2300" spc="-5" dirty="0">
                <a:latin typeface="Arial"/>
                <a:cs typeface="Arial"/>
              </a:rPr>
              <a:t>modulated </a:t>
            </a:r>
            <a:r>
              <a:rPr lang="en-IN" sz="2300" dirty="0">
                <a:latin typeface="Arial"/>
                <a:cs typeface="Arial"/>
              </a:rPr>
              <a:t>transmission</a:t>
            </a:r>
          </a:p>
          <a:p>
            <a:pPr marL="875664" marR="6858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7880" algn="l"/>
              </a:tabLst>
            </a:pPr>
            <a:r>
              <a:rPr lang="en-IN" sz="2300" spc="-5" dirty="0">
                <a:latin typeface="Arial"/>
                <a:cs typeface="Arial"/>
              </a:rPr>
              <a:t>Performance </a:t>
            </a:r>
            <a:r>
              <a:rPr lang="en-IN" sz="2300" dirty="0">
                <a:latin typeface="Arial"/>
                <a:cs typeface="Arial"/>
              </a:rPr>
              <a:t>of baseband transmission is used </a:t>
            </a:r>
            <a:r>
              <a:rPr lang="en-IN" sz="2300" spc="-5" dirty="0">
                <a:latin typeface="Arial"/>
                <a:cs typeface="Arial"/>
              </a:rPr>
              <a:t>as the </a:t>
            </a:r>
            <a:r>
              <a:rPr lang="en-IN" sz="2300" dirty="0">
                <a:latin typeface="Arial"/>
                <a:cs typeface="Arial"/>
              </a:rPr>
              <a:t>standard  </a:t>
            </a:r>
            <a:r>
              <a:rPr lang="en-IN" sz="2300" spc="-5" dirty="0">
                <a:latin typeface="Arial"/>
                <a:cs typeface="Arial"/>
              </a:rPr>
              <a:t>for </a:t>
            </a:r>
            <a:r>
              <a:rPr lang="en-IN" sz="2300" dirty="0">
                <a:latin typeface="Arial"/>
                <a:cs typeface="Arial"/>
              </a:rPr>
              <a:t>comparing </a:t>
            </a:r>
            <a:r>
              <a:rPr lang="en-IN" sz="2300" spc="-5" dirty="0">
                <a:latin typeface="Arial"/>
                <a:cs typeface="Arial"/>
              </a:rPr>
              <a:t>modulation</a:t>
            </a:r>
            <a:r>
              <a:rPr lang="en-IN" sz="2300" spc="10" dirty="0">
                <a:latin typeface="Arial"/>
                <a:cs typeface="Arial"/>
              </a:rPr>
              <a:t> </a:t>
            </a:r>
            <a:r>
              <a:rPr lang="en-IN" sz="2300" spc="-5" dirty="0">
                <a:latin typeface="Arial"/>
                <a:cs typeface="Arial"/>
              </a:rPr>
              <a:t>techniques</a:t>
            </a:r>
            <a:endParaRPr lang="en-IN" sz="23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FFCC00"/>
              </a:buClr>
              <a:buFont typeface="UnDotum"/>
              <a:buChar char=""/>
            </a:pPr>
            <a:endParaRPr lang="en-IN" sz="2300" dirty="0">
              <a:latin typeface="Arial"/>
              <a:cs typeface="Arial"/>
            </a:endParaRPr>
          </a:p>
          <a:p>
            <a:pPr marL="418465" marR="372110" indent="-342900">
              <a:lnSpc>
                <a:spcPct val="100000"/>
              </a:lnSpc>
              <a:buClr>
                <a:srgbClr val="996666"/>
              </a:buClr>
              <a:buSzPct val="80000"/>
              <a:tabLst>
                <a:tab pos="417195" algn="l"/>
                <a:tab pos="417830" algn="l"/>
              </a:tabLst>
            </a:pP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Baseband signal </a:t>
            </a:r>
            <a:r>
              <a:rPr lang="en-IN" sz="2300" spc="-5" dirty="0">
                <a:solidFill>
                  <a:srgbClr val="00B0F0"/>
                </a:solidFill>
                <a:latin typeface="Arial"/>
                <a:cs typeface="Arial"/>
              </a:rPr>
              <a:t>is </a:t>
            </a: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not </a:t>
            </a:r>
            <a:r>
              <a:rPr lang="en-IN" sz="2300" spc="-5" dirty="0">
                <a:solidFill>
                  <a:srgbClr val="00B0F0"/>
                </a:solidFill>
                <a:latin typeface="Arial"/>
                <a:cs typeface="Arial"/>
              </a:rPr>
              <a:t>suitable for </a:t>
            </a: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long distance </a:t>
            </a:r>
            <a:r>
              <a:rPr lang="en-IN" sz="2300" spc="-5" dirty="0">
                <a:solidFill>
                  <a:srgbClr val="00B0F0"/>
                </a:solidFill>
                <a:latin typeface="Arial"/>
                <a:cs typeface="Arial"/>
              </a:rPr>
              <a:t>communication  </a:t>
            </a:r>
            <a:r>
              <a:rPr lang="en-IN" sz="2300" dirty="0">
                <a:solidFill>
                  <a:srgbClr val="00B0F0"/>
                </a:solidFill>
                <a:latin typeface="Arial"/>
                <a:cs typeface="Arial"/>
              </a:rPr>
              <a:t>because:</a:t>
            </a: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96666"/>
              </a:buClr>
              <a:buFont typeface="UnDotum"/>
              <a:buChar char=""/>
            </a:pPr>
            <a:endParaRPr lang="en-IN" sz="2300" dirty="0">
              <a:latin typeface="Arial"/>
              <a:cs typeface="Arial"/>
            </a:endParaRPr>
          </a:p>
          <a:p>
            <a:pPr marL="876300" lvl="1" indent="-342900">
              <a:lnSpc>
                <a:spcPct val="100000"/>
              </a:lnSpc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7880" algn="l"/>
              </a:tabLst>
            </a:pPr>
            <a:r>
              <a:rPr lang="en-IN" sz="2300" dirty="0">
                <a:latin typeface="Arial"/>
                <a:cs typeface="Arial"/>
              </a:rPr>
              <a:t>Hardware </a:t>
            </a:r>
            <a:r>
              <a:rPr lang="en-IN" sz="2300" spc="-5" dirty="0">
                <a:latin typeface="Arial"/>
                <a:cs typeface="Arial"/>
              </a:rPr>
              <a:t>limitation </a:t>
            </a:r>
            <a:r>
              <a:rPr lang="en-IN" sz="2300" dirty="0">
                <a:latin typeface="Arial"/>
                <a:cs typeface="Arial"/>
              </a:rPr>
              <a:t>(</a:t>
            </a:r>
            <a:r>
              <a:rPr lang="en-IN" sz="2300" dirty="0" err="1">
                <a:latin typeface="Arial"/>
                <a:cs typeface="Arial"/>
              </a:rPr>
              <a:t>Eg</a:t>
            </a:r>
            <a:r>
              <a:rPr lang="en-IN" sz="2300" dirty="0">
                <a:latin typeface="Arial"/>
                <a:cs typeface="Arial"/>
              </a:rPr>
              <a:t>: requires very long</a:t>
            </a:r>
            <a:r>
              <a:rPr lang="en-IN" sz="2300" spc="-40" dirty="0">
                <a:latin typeface="Arial"/>
                <a:cs typeface="Arial"/>
              </a:rPr>
              <a:t> </a:t>
            </a:r>
            <a:r>
              <a:rPr lang="en-IN" sz="2300" spc="-5" dirty="0">
                <a:latin typeface="Arial"/>
                <a:cs typeface="Arial"/>
              </a:rPr>
              <a:t>antenna)</a:t>
            </a:r>
            <a:endParaRPr lang="en-IN" sz="2300" dirty="0">
              <a:latin typeface="Arial"/>
              <a:cs typeface="Arial"/>
            </a:endParaRPr>
          </a:p>
          <a:p>
            <a:pPr marL="876300" lvl="1" indent="-342900">
              <a:lnSpc>
                <a:spcPct val="100000"/>
              </a:lnSpc>
              <a:spcBef>
                <a:spcPts val="5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7880" algn="l"/>
              </a:tabLst>
            </a:pPr>
            <a:r>
              <a:rPr lang="en-IN" sz="2300" spc="-5" dirty="0">
                <a:latin typeface="Arial"/>
                <a:cs typeface="Arial"/>
              </a:rPr>
              <a:t>Interference </a:t>
            </a:r>
            <a:r>
              <a:rPr lang="en-IN" sz="2300" spc="-10" dirty="0">
                <a:latin typeface="Arial"/>
                <a:cs typeface="Arial"/>
              </a:rPr>
              <a:t>with </a:t>
            </a:r>
            <a:r>
              <a:rPr lang="en-IN" sz="2300" spc="-5" dirty="0">
                <a:latin typeface="Arial"/>
                <a:cs typeface="Arial"/>
              </a:rPr>
              <a:t>other</a:t>
            </a:r>
            <a:r>
              <a:rPr lang="en-IN" sz="2300" spc="10" dirty="0">
                <a:latin typeface="Arial"/>
                <a:cs typeface="Arial"/>
              </a:rPr>
              <a:t> </a:t>
            </a:r>
            <a:r>
              <a:rPr lang="en-IN" sz="2300" spc="-5" dirty="0">
                <a:latin typeface="Arial"/>
                <a:cs typeface="Arial"/>
              </a:rPr>
              <a:t>waves</a:t>
            </a:r>
            <a:endParaRPr lang="en-IN" sz="230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2E4ED-18DE-4A0B-9A8C-2A4E6D387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760C-0CCA-4642-8027-ACD9DF6E9978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8F126A-D780-4B24-B80A-495F75714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34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C40EE-AFE3-4E3F-866B-5EA8829A7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382385"/>
            <a:ext cx="10776199" cy="911843"/>
          </a:xfrm>
        </p:spPr>
        <p:txBody>
          <a:bodyPr>
            <a:normAutofit fontScale="90000"/>
          </a:bodyPr>
          <a:lstStyle/>
          <a:p>
            <a:r>
              <a:rPr lang="en-IN" sz="5400" spc="-10" dirty="0"/>
              <a:t>Block </a:t>
            </a:r>
            <a:r>
              <a:rPr lang="en-IN" sz="5400" spc="-5" dirty="0"/>
              <a:t>Diagram of Modulation</a:t>
            </a:r>
            <a:r>
              <a:rPr lang="en-IN" sz="5400" spc="-45" dirty="0"/>
              <a:t> </a:t>
            </a:r>
            <a:r>
              <a:rPr lang="en-IN" sz="5400" spc="-5" dirty="0"/>
              <a:t>Process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7B2A115-5F27-44CF-B863-2E0EC5255A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389" y="2175185"/>
            <a:ext cx="6907236" cy="33393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FA727-4D0D-4B1B-8EC3-414ACF57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760C-0CCA-4642-8027-ACD9DF6E9978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2BC6FC-0B08-4A6B-BCE2-ADB9A3BE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72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45225-2DF7-4C03-8182-F87B62CD6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80655"/>
          </a:xfrm>
        </p:spPr>
        <p:txBody>
          <a:bodyPr/>
          <a:lstStyle/>
          <a:p>
            <a:r>
              <a:rPr lang="en-US" dirty="0"/>
              <a:t>What is modulation?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72B26-55F9-4D15-B991-441FD47A6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17785"/>
            <a:ext cx="10178322" cy="4261807"/>
          </a:xfrm>
        </p:spPr>
        <p:txBody>
          <a:bodyPr/>
          <a:lstStyle/>
          <a:p>
            <a:pPr marL="361950" indent="-285750">
              <a:lnSpc>
                <a:spcPct val="100000"/>
              </a:lnSpc>
              <a:spcBef>
                <a:spcPts val="100"/>
              </a:spcBef>
              <a:buClr>
                <a:srgbClr val="996666"/>
              </a:buClr>
              <a:buSzPct val="80000"/>
              <a:tabLst>
                <a:tab pos="418465" algn="l"/>
                <a:tab pos="419100" algn="l"/>
              </a:tabLst>
            </a:pPr>
            <a:r>
              <a:rPr lang="en-IN" sz="1800" b="1" dirty="0">
                <a:solidFill>
                  <a:srgbClr val="00B0F0"/>
                </a:solidFill>
                <a:latin typeface="Arial"/>
                <a:cs typeface="Arial"/>
              </a:rPr>
              <a:t>Modulation</a:t>
            </a:r>
            <a:r>
              <a:rPr lang="en-IN" sz="1800" b="1" spc="-15" dirty="0">
                <a:solidFill>
                  <a:srgbClr val="00B0F0"/>
                </a:solidFill>
                <a:latin typeface="Arial"/>
                <a:cs typeface="Arial"/>
              </a:rPr>
              <a:t>:</a:t>
            </a:r>
            <a:endParaRPr lang="en-IN" sz="2800" dirty="0">
              <a:latin typeface="Arial"/>
              <a:cs typeface="Arial"/>
            </a:endParaRPr>
          </a:p>
          <a:p>
            <a:pPr marL="66675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IN" spc="-5" dirty="0">
                <a:latin typeface="Arial"/>
                <a:cs typeface="Arial"/>
              </a:rPr>
              <a:t>Process of </a:t>
            </a:r>
            <a:r>
              <a:rPr lang="en-IN" spc="-10" dirty="0">
                <a:latin typeface="Arial"/>
                <a:cs typeface="Arial"/>
              </a:rPr>
              <a:t>changing baseband </a:t>
            </a:r>
            <a:r>
              <a:rPr lang="en-IN" spc="-5" dirty="0">
                <a:latin typeface="Arial"/>
                <a:cs typeface="Arial"/>
              </a:rPr>
              <a:t>signals </a:t>
            </a:r>
            <a:r>
              <a:rPr lang="en-IN" dirty="0">
                <a:latin typeface="Arial"/>
                <a:cs typeface="Arial"/>
              </a:rPr>
              <a:t>to</a:t>
            </a:r>
            <a:r>
              <a:rPr lang="en-IN" spc="110" dirty="0">
                <a:latin typeface="Arial"/>
                <a:cs typeface="Arial"/>
              </a:rPr>
              <a:t> </a:t>
            </a:r>
            <a:r>
              <a:rPr lang="en-IN" b="1" spc="-5" dirty="0">
                <a:latin typeface="Arial"/>
                <a:cs typeface="Arial"/>
              </a:rPr>
              <a:t>facilitate</a:t>
            </a:r>
            <a:r>
              <a:rPr lang="en-IN" b="1" dirty="0">
                <a:latin typeface="Arial"/>
                <a:cs typeface="Arial"/>
              </a:rPr>
              <a:t> </a:t>
            </a:r>
            <a:r>
              <a:rPr lang="en-IN" spc="-5" dirty="0">
                <a:latin typeface="Arial"/>
                <a:cs typeface="Arial"/>
              </a:rPr>
              <a:t>the </a:t>
            </a:r>
            <a:r>
              <a:rPr lang="en-IN" dirty="0">
                <a:latin typeface="Arial"/>
                <a:cs typeface="Arial"/>
              </a:rPr>
              <a:t>transmission</a:t>
            </a:r>
            <a:r>
              <a:rPr lang="en-IN" spc="-15" dirty="0">
                <a:latin typeface="Arial"/>
                <a:cs typeface="Arial"/>
              </a:rPr>
              <a:t> </a:t>
            </a:r>
            <a:r>
              <a:rPr lang="en-IN" dirty="0">
                <a:latin typeface="Arial"/>
                <a:cs typeface="Arial"/>
              </a:rPr>
              <a:t>medium.</a:t>
            </a:r>
          </a:p>
          <a:p>
            <a:pPr marL="66675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IN" dirty="0">
                <a:latin typeface="Arial"/>
                <a:cs typeface="Arial"/>
              </a:rPr>
              <a:t>Modulation is the process of changing the parameters of the carrier signal in accordance with the instantaneous of message signal.</a:t>
            </a:r>
          </a:p>
          <a:p>
            <a:pPr marL="419100" indent="-342900">
              <a:lnSpc>
                <a:spcPct val="100000"/>
              </a:lnSpc>
              <a:spcBef>
                <a:spcPts val="1755"/>
              </a:spcBef>
              <a:buClr>
                <a:srgbClr val="996666"/>
              </a:buClr>
              <a:buSzPct val="80000"/>
              <a:tabLst>
                <a:tab pos="418465" algn="l"/>
                <a:tab pos="419100" algn="l"/>
              </a:tabLst>
            </a:pPr>
            <a:r>
              <a:rPr lang="en-IN" b="1" spc="-5" dirty="0">
                <a:solidFill>
                  <a:srgbClr val="00B0F0"/>
                </a:solidFill>
                <a:latin typeface="Arial"/>
                <a:cs typeface="Arial"/>
              </a:rPr>
              <a:t>Process of</a:t>
            </a:r>
            <a:r>
              <a:rPr lang="en-IN" b="1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lang="en-IN" b="1" spc="-5" dirty="0">
                <a:solidFill>
                  <a:srgbClr val="00B0F0"/>
                </a:solidFill>
                <a:latin typeface="Arial"/>
                <a:cs typeface="Arial"/>
              </a:rPr>
              <a:t>modulation</a:t>
            </a:r>
            <a:endParaRPr lang="en-IN" sz="2100" dirty="0">
              <a:latin typeface="Arial"/>
              <a:cs typeface="Arial"/>
            </a:endParaRPr>
          </a:p>
          <a:p>
            <a:pPr marL="876300" lvl="1" indent="-342900">
              <a:lnSpc>
                <a:spcPct val="100000"/>
              </a:lnSpc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9150" algn="l"/>
              </a:tabLst>
            </a:pPr>
            <a:r>
              <a:rPr lang="en-IN" sz="2000" dirty="0">
                <a:latin typeface="Arial"/>
                <a:cs typeface="Arial"/>
              </a:rPr>
              <a:t>Frequency </a:t>
            </a:r>
            <a:r>
              <a:rPr lang="en-IN" sz="2000" spc="-5" dirty="0">
                <a:latin typeface="Arial"/>
                <a:cs typeface="Arial"/>
              </a:rPr>
              <a:t>translation </a:t>
            </a:r>
            <a:r>
              <a:rPr lang="en-IN" sz="2000" dirty="0">
                <a:latin typeface="Arial"/>
                <a:cs typeface="Arial"/>
              </a:rPr>
              <a:t>such as </a:t>
            </a:r>
            <a:r>
              <a:rPr lang="en-IN" sz="2000" spc="-10" dirty="0">
                <a:latin typeface="Arial"/>
                <a:cs typeface="Arial"/>
              </a:rPr>
              <a:t>AM, FM, </a:t>
            </a:r>
            <a:r>
              <a:rPr lang="en-IN" sz="2000" dirty="0">
                <a:latin typeface="Arial"/>
                <a:cs typeface="Arial"/>
              </a:rPr>
              <a:t>PM</a:t>
            </a:r>
            <a:r>
              <a:rPr lang="en-IN" sz="2000" spc="-75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etc</a:t>
            </a:r>
            <a:endParaRPr lang="en-IN" sz="2000" dirty="0">
              <a:latin typeface="Arial"/>
              <a:cs typeface="Arial"/>
            </a:endParaRPr>
          </a:p>
          <a:p>
            <a:pPr marL="876300" lvl="1" indent="-342900">
              <a:lnSpc>
                <a:spcPct val="100000"/>
              </a:lnSpc>
              <a:spcBef>
                <a:spcPts val="2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9150" algn="l"/>
              </a:tabLst>
            </a:pPr>
            <a:r>
              <a:rPr lang="en-IN" sz="2000" spc="-5" dirty="0">
                <a:latin typeface="Arial"/>
                <a:cs typeface="Arial"/>
              </a:rPr>
              <a:t>Sampling </a:t>
            </a:r>
            <a:r>
              <a:rPr lang="en-IN" sz="2000" dirty="0">
                <a:latin typeface="Arial"/>
                <a:cs typeface="Arial"/>
              </a:rPr>
              <a:t>and coding such as </a:t>
            </a:r>
            <a:r>
              <a:rPr lang="en-IN" sz="2000" spc="-10" dirty="0">
                <a:latin typeface="Arial"/>
                <a:cs typeface="Arial"/>
              </a:rPr>
              <a:t>PAM, </a:t>
            </a:r>
            <a:r>
              <a:rPr lang="en-IN" sz="2000" spc="-5" dirty="0">
                <a:latin typeface="Arial"/>
                <a:cs typeface="Arial"/>
              </a:rPr>
              <a:t>PCM</a:t>
            </a:r>
            <a:r>
              <a:rPr lang="en-IN" sz="2000" spc="-35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etc</a:t>
            </a:r>
            <a:endParaRPr lang="en-IN" sz="2000" dirty="0">
              <a:latin typeface="Arial"/>
              <a:cs typeface="Arial"/>
            </a:endParaRPr>
          </a:p>
          <a:p>
            <a:pPr marL="876300" lvl="1" indent="-342900">
              <a:lnSpc>
                <a:spcPct val="100000"/>
              </a:lnSpc>
              <a:spcBef>
                <a:spcPts val="2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9150" algn="l"/>
              </a:tabLst>
            </a:pPr>
            <a:r>
              <a:rPr lang="en-IN" sz="2000" spc="-5" dirty="0">
                <a:latin typeface="Arial"/>
                <a:cs typeface="Arial"/>
              </a:rPr>
              <a:t>Keying </a:t>
            </a:r>
            <a:r>
              <a:rPr lang="en-IN" sz="2000" dirty="0">
                <a:latin typeface="Arial"/>
                <a:cs typeface="Arial"/>
              </a:rPr>
              <a:t>such as </a:t>
            </a:r>
            <a:r>
              <a:rPr lang="en-IN" sz="2000" spc="-5" dirty="0">
                <a:latin typeface="Arial"/>
                <a:cs typeface="Arial"/>
              </a:rPr>
              <a:t>ASK, FSK</a:t>
            </a:r>
            <a:r>
              <a:rPr lang="en-IN" sz="2000" spc="-10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etc</a:t>
            </a:r>
            <a:endParaRPr lang="en-IN" sz="200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EB924-7C4A-4F20-BC65-C3F56E343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760C-0CCA-4642-8027-ACD9DF6E9978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11F6E-60DE-47BD-B604-D4ECEC20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331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6B7EB-48C3-4A26-8D02-30592D45F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11843"/>
          </a:xfrm>
        </p:spPr>
        <p:txBody>
          <a:bodyPr/>
          <a:lstStyle/>
          <a:p>
            <a:r>
              <a:rPr lang="en-US" dirty="0"/>
              <a:t>Modulation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9B72F-384D-4B81-A085-AE75B3FF8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75583"/>
            <a:ext cx="10178322" cy="4304010"/>
          </a:xfrm>
        </p:spPr>
        <p:txBody>
          <a:bodyPr>
            <a:normAutofit lnSpcReduction="10000"/>
          </a:bodyPr>
          <a:lstStyle/>
          <a:p>
            <a:pPr marL="419100" indent="-342900">
              <a:lnSpc>
                <a:spcPct val="100000"/>
              </a:lnSpc>
              <a:spcBef>
                <a:spcPts val="100"/>
              </a:spcBef>
              <a:buClr>
                <a:srgbClr val="996666"/>
              </a:buClr>
              <a:buSzPct val="79166"/>
              <a:tabLst>
                <a:tab pos="419100" algn="l"/>
              </a:tabLst>
            </a:pPr>
            <a:r>
              <a:rPr lang="en-IN" sz="2400" spc="-5" dirty="0">
                <a:solidFill>
                  <a:srgbClr val="00B0F0"/>
                </a:solidFill>
                <a:latin typeface="Arial"/>
                <a:cs typeface="Arial"/>
              </a:rPr>
              <a:t>Types of modulation</a:t>
            </a:r>
            <a:r>
              <a:rPr lang="en-IN" sz="2400" spc="5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lang="en-IN" sz="2400" dirty="0">
                <a:solidFill>
                  <a:srgbClr val="00B0F0"/>
                </a:solidFill>
                <a:latin typeface="Arial"/>
                <a:cs typeface="Arial"/>
              </a:rPr>
              <a:t>:</a:t>
            </a: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996666"/>
              </a:buClr>
              <a:buFont typeface="UnDotum"/>
              <a:buChar char=""/>
            </a:pPr>
            <a:endParaRPr lang="en-IN" sz="2500" dirty="0">
              <a:latin typeface="Arial"/>
              <a:cs typeface="Arial"/>
            </a:endParaRPr>
          </a:p>
          <a:p>
            <a:pPr marL="876300" marR="647700" lvl="1" indent="-342900" algn="just">
              <a:lnSpc>
                <a:spcPct val="114999"/>
              </a:lnSpc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9150" algn="l"/>
              </a:tabLst>
            </a:pPr>
            <a:r>
              <a:rPr lang="en-IN" sz="2000" spc="-5" dirty="0">
                <a:latin typeface="Arial"/>
                <a:cs typeface="Arial"/>
              </a:rPr>
              <a:t>Analogue modulations </a:t>
            </a:r>
            <a:r>
              <a:rPr lang="en-IN" sz="2000" dirty="0">
                <a:latin typeface="Arial"/>
                <a:cs typeface="Arial"/>
              </a:rPr>
              <a:t>are frequency </a:t>
            </a:r>
            <a:r>
              <a:rPr lang="en-IN" sz="2000" spc="-5" dirty="0">
                <a:latin typeface="Arial"/>
                <a:cs typeface="Arial"/>
              </a:rPr>
              <a:t>translation method  </a:t>
            </a:r>
            <a:r>
              <a:rPr lang="en-IN" sz="2000" dirty="0">
                <a:latin typeface="Arial"/>
                <a:cs typeface="Arial"/>
              </a:rPr>
              <a:t>caused </a:t>
            </a:r>
            <a:r>
              <a:rPr lang="en-IN" sz="2000" spc="-5" dirty="0">
                <a:latin typeface="Arial"/>
                <a:cs typeface="Arial"/>
              </a:rPr>
              <a:t>by </a:t>
            </a:r>
            <a:r>
              <a:rPr lang="en-IN" sz="2000" dirty="0">
                <a:latin typeface="Arial"/>
                <a:cs typeface="Arial"/>
              </a:rPr>
              <a:t>changing </a:t>
            </a:r>
            <a:r>
              <a:rPr lang="en-IN" sz="2000" spc="-5" dirty="0">
                <a:latin typeface="Arial"/>
                <a:cs typeface="Arial"/>
              </a:rPr>
              <a:t>the appropriate quantity </a:t>
            </a:r>
            <a:r>
              <a:rPr lang="en-IN" sz="2000" dirty="0">
                <a:latin typeface="Arial"/>
                <a:cs typeface="Arial"/>
              </a:rPr>
              <a:t>in a carrier  signal</a:t>
            </a:r>
          </a:p>
          <a:p>
            <a:pPr lvl="1">
              <a:lnSpc>
                <a:spcPct val="100000"/>
              </a:lnSpc>
              <a:buClr>
                <a:srgbClr val="FFCC00"/>
              </a:buClr>
              <a:buFont typeface="Wingdings" panose="05000000000000000000" pitchFamily="2" charset="2"/>
              <a:buChar char="q"/>
            </a:pPr>
            <a:endParaRPr lang="en-IN" sz="2200" dirty="0">
              <a:latin typeface="Arial"/>
              <a:cs typeface="Arial"/>
            </a:endParaRPr>
          </a:p>
          <a:p>
            <a:pPr marL="876300" marR="323215" lvl="1" indent="-342900">
              <a:lnSpc>
                <a:spcPct val="114999"/>
              </a:lnSpc>
              <a:spcBef>
                <a:spcPts val="188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9150" algn="l"/>
              </a:tabLst>
            </a:pPr>
            <a:r>
              <a:rPr lang="en-IN" sz="2000" spc="-5" dirty="0">
                <a:latin typeface="Arial"/>
                <a:cs typeface="Arial"/>
              </a:rPr>
              <a:t>Digital modulation </a:t>
            </a:r>
            <a:r>
              <a:rPr lang="en-IN" sz="2000" dirty="0">
                <a:latin typeface="Arial"/>
                <a:cs typeface="Arial"/>
              </a:rPr>
              <a:t>is </a:t>
            </a:r>
            <a:r>
              <a:rPr lang="en-IN" sz="2000" spc="-5" dirty="0">
                <a:latin typeface="Arial"/>
                <a:cs typeface="Arial"/>
              </a:rPr>
              <a:t>the </a:t>
            </a:r>
            <a:r>
              <a:rPr lang="en-IN" sz="2000" dirty="0">
                <a:latin typeface="Arial"/>
                <a:cs typeface="Arial"/>
              </a:rPr>
              <a:t>result of changing analogue signal  </a:t>
            </a:r>
            <a:r>
              <a:rPr lang="en-IN" sz="2000" spc="-5" dirty="0">
                <a:latin typeface="Arial"/>
                <a:cs typeface="Arial"/>
              </a:rPr>
              <a:t>into binary </a:t>
            </a:r>
            <a:r>
              <a:rPr lang="en-IN" sz="2000" dirty="0">
                <a:latin typeface="Arial"/>
                <a:cs typeface="Arial"/>
              </a:rPr>
              <a:t>ones </a:t>
            </a:r>
            <a:r>
              <a:rPr lang="en-IN" sz="2000" spc="-5" dirty="0">
                <a:latin typeface="Arial"/>
                <a:cs typeface="Arial"/>
              </a:rPr>
              <a:t>by sampling </a:t>
            </a:r>
            <a:r>
              <a:rPr lang="en-IN" sz="2000" dirty="0">
                <a:latin typeface="Arial"/>
                <a:cs typeface="Arial"/>
              </a:rPr>
              <a:t>and</a:t>
            </a:r>
            <a:r>
              <a:rPr lang="en-IN" sz="2000" spc="-5" dirty="0">
                <a:latin typeface="Arial"/>
                <a:cs typeface="Arial"/>
              </a:rPr>
              <a:t> </a:t>
            </a:r>
            <a:r>
              <a:rPr lang="en-IN" sz="2000" dirty="0">
                <a:latin typeface="Arial"/>
                <a:cs typeface="Arial"/>
              </a:rPr>
              <a:t>coding</a:t>
            </a:r>
          </a:p>
          <a:p>
            <a:pPr lvl="1">
              <a:lnSpc>
                <a:spcPct val="100000"/>
              </a:lnSpc>
              <a:buClr>
                <a:srgbClr val="FFCC00"/>
              </a:buClr>
              <a:buFont typeface="Wingdings" panose="05000000000000000000" pitchFamily="2" charset="2"/>
              <a:buChar char="q"/>
            </a:pPr>
            <a:endParaRPr lang="en-IN" sz="2200" dirty="0">
              <a:latin typeface="Arial"/>
              <a:cs typeface="Arial"/>
            </a:endParaRPr>
          </a:p>
          <a:p>
            <a:pPr marL="876300" marR="43180" lvl="1" indent="-342900">
              <a:lnSpc>
                <a:spcPct val="114999"/>
              </a:lnSpc>
              <a:spcBef>
                <a:spcPts val="188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q"/>
              <a:tabLst>
                <a:tab pos="819150" algn="l"/>
              </a:tabLst>
            </a:pPr>
            <a:r>
              <a:rPr lang="en-IN" sz="2000" spc="-5" dirty="0">
                <a:latin typeface="Arial"/>
                <a:cs typeface="Arial"/>
              </a:rPr>
              <a:t>Keying modulations </a:t>
            </a:r>
            <a:r>
              <a:rPr lang="en-IN" sz="2000" dirty="0">
                <a:latin typeface="Arial"/>
                <a:cs typeface="Arial"/>
              </a:rPr>
              <a:t>are </a:t>
            </a:r>
            <a:r>
              <a:rPr lang="en-IN" sz="2000" spc="-5" dirty="0">
                <a:latin typeface="Arial"/>
                <a:cs typeface="Arial"/>
              </a:rPr>
              <a:t>digital </a:t>
            </a:r>
            <a:r>
              <a:rPr lang="en-IN" sz="2000" dirty="0">
                <a:latin typeface="Arial"/>
                <a:cs typeface="Arial"/>
              </a:rPr>
              <a:t>signals subsequently  </a:t>
            </a:r>
            <a:r>
              <a:rPr lang="en-IN" sz="2000" spc="-5" dirty="0">
                <a:latin typeface="Arial"/>
                <a:cs typeface="Arial"/>
              </a:rPr>
              <a:t>modulated by the </a:t>
            </a:r>
            <a:r>
              <a:rPr lang="en-IN" sz="2000" dirty="0">
                <a:latin typeface="Arial"/>
                <a:cs typeface="Arial"/>
              </a:rPr>
              <a:t>frequency </a:t>
            </a:r>
            <a:r>
              <a:rPr lang="en-IN" sz="2000" spc="-5" dirty="0">
                <a:latin typeface="Arial"/>
                <a:cs typeface="Arial"/>
              </a:rPr>
              <a:t>modulation by using </a:t>
            </a:r>
            <a:r>
              <a:rPr lang="en-IN" sz="2000" dirty="0">
                <a:latin typeface="Arial"/>
                <a:cs typeface="Arial"/>
              </a:rPr>
              <a:t>one or </a:t>
            </a:r>
            <a:r>
              <a:rPr lang="en-IN" sz="2000" spc="-5" dirty="0">
                <a:latin typeface="Arial"/>
                <a:cs typeface="Arial"/>
              </a:rPr>
              <a:t>other  </a:t>
            </a:r>
            <a:r>
              <a:rPr lang="en-IN" sz="2000" dirty="0">
                <a:latin typeface="Arial"/>
                <a:cs typeface="Arial"/>
              </a:rPr>
              <a:t>analogue</a:t>
            </a:r>
            <a:r>
              <a:rPr lang="en-IN" sz="2000" spc="-15" dirty="0">
                <a:latin typeface="Arial"/>
                <a:cs typeface="Arial"/>
              </a:rPr>
              <a:t> </a:t>
            </a:r>
            <a:r>
              <a:rPr lang="en-IN" sz="2000" spc="-5" dirty="0">
                <a:latin typeface="Arial"/>
                <a:cs typeface="Arial"/>
              </a:rPr>
              <a:t>method</a:t>
            </a:r>
            <a:endParaRPr lang="en-IN" sz="200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7A484-4142-4CFE-9F0D-69D7B6136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760C-0CCA-4642-8027-ACD9DF6E9978}" type="datetime1">
              <a:rPr lang="en-US" smtClean="0"/>
              <a:t>21/7/2020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34AEBD-6B61-463C-AACE-29281BC1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44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142EF3-28E5-4AA5-A655-A17E11E4C0F8}"/>
              </a:ext>
            </a:extLst>
          </p:cNvPr>
          <p:cNvSpPr/>
          <p:nvPr/>
        </p:nvSpPr>
        <p:spPr>
          <a:xfrm>
            <a:off x="4272424" y="2967335"/>
            <a:ext cx="3647152" cy="92333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00B0F0"/>
                </a:solidFill>
                <a:effectLst/>
              </a:rPr>
              <a:t>Thank You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EC7CB6-F055-43C2-805D-AA5B7DB66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978E-C312-463A-8EC9-0E8AA9C894CE}" type="datetime1">
              <a:rPr lang="en-US" smtClean="0"/>
              <a:t>21/7/2020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5F833F-D4CE-42AD-AC81-6C1B61475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9D192-C025-4157-AA28-76BB450E0E8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89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197</TotalTime>
  <Words>1151</Words>
  <Application>Microsoft Office PowerPoint</Application>
  <PresentationFormat>Widescreen</PresentationFormat>
  <Paragraphs>205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Arial Black</vt:lpstr>
      <vt:lpstr>Calibri</vt:lpstr>
      <vt:lpstr>Gill Sans MT</vt:lpstr>
      <vt:lpstr>Impact</vt:lpstr>
      <vt:lpstr>UnDotum</vt:lpstr>
      <vt:lpstr>Wingdings</vt:lpstr>
      <vt:lpstr>Badge</vt:lpstr>
      <vt:lpstr>Principles of Communication</vt:lpstr>
      <vt:lpstr>Module1:  Introduction</vt:lpstr>
      <vt:lpstr>Communications</vt:lpstr>
      <vt:lpstr>Elements of Communication system</vt:lpstr>
      <vt:lpstr>Elements of Communication system</vt:lpstr>
      <vt:lpstr>Elements of Communication system</vt:lpstr>
      <vt:lpstr>Elements of Communication system</vt:lpstr>
      <vt:lpstr>Elements of Communication system</vt:lpstr>
      <vt:lpstr>Elements of Communication system</vt:lpstr>
      <vt:lpstr>Losses in Communication System</vt:lpstr>
      <vt:lpstr>Losses in Communication System</vt:lpstr>
      <vt:lpstr>ELECTRONIC COMMUNICATION SYSTEM</vt:lpstr>
      <vt:lpstr>Unidirectional/Bidirectional</vt:lpstr>
      <vt:lpstr>Unidirectional/Bidirectional</vt:lpstr>
      <vt:lpstr>Unidirectional/Bidirectional</vt:lpstr>
      <vt:lpstr>Analog vs. Digital</vt:lpstr>
      <vt:lpstr>BASEBAND / MODULATED Signal</vt:lpstr>
      <vt:lpstr>Baseband Transmission</vt:lpstr>
      <vt:lpstr>Block Diagram of Modulation Process</vt:lpstr>
      <vt:lpstr>What is modulation?</vt:lpstr>
      <vt:lpstr>Modulation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 of Communication</dc:title>
  <dc:creator>FrJOHN</dc:creator>
  <cp:lastModifiedBy>FrJOHN</cp:lastModifiedBy>
  <cp:revision>25</cp:revision>
  <dcterms:created xsi:type="dcterms:W3CDTF">2020-07-20T18:09:47Z</dcterms:created>
  <dcterms:modified xsi:type="dcterms:W3CDTF">2020-07-21T07:26:55Z</dcterms:modified>
</cp:coreProperties>
</file>