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8" r:id="rId1"/>
  </p:sldMasterIdLst>
  <p:sldIdLst>
    <p:sldId id="256" r:id="rId2"/>
    <p:sldId id="257" r:id="rId3"/>
    <p:sldId id="273" r:id="rId4"/>
    <p:sldId id="267" r:id="rId5"/>
    <p:sldId id="268" r:id="rId6"/>
    <p:sldId id="269" r:id="rId7"/>
    <p:sldId id="270" r:id="rId8"/>
    <p:sldId id="271" r:id="rId9"/>
    <p:sldId id="272" r:id="rId10"/>
    <p:sldId id="264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78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3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4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1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7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620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2037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0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02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9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515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2872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69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66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989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67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8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3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  <p:sldLayoutId id="2147484051" r:id="rId13"/>
    <p:sldLayoutId id="2147484052" r:id="rId14"/>
    <p:sldLayoutId id="2147484053" r:id="rId15"/>
    <p:sldLayoutId id="2147484054" r:id="rId16"/>
    <p:sldLayoutId id="21474840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1959F-1F8D-40E9-8B41-B1F062C49E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Principles of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14DFC-B48F-43C3-BADB-4106376DB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SEM – III  </a:t>
            </a:r>
          </a:p>
          <a:p>
            <a:pPr algn="ctr"/>
            <a:r>
              <a:rPr lang="en-US" sz="3600" dirty="0">
                <a:solidFill>
                  <a:srgbClr val="C00000"/>
                </a:solidFill>
              </a:rPr>
              <a:t>DEPARTMENT OF INFORMATION TECHNOLOGY</a:t>
            </a:r>
          </a:p>
        </p:txBody>
      </p:sp>
    </p:spTree>
    <p:extLst>
      <p:ext uri="{BB962C8B-B14F-4D97-AF65-F5344CB8AC3E}">
        <p14:creationId xmlns:p14="http://schemas.microsoft.com/office/powerpoint/2010/main" val="402201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1739-2926-4973-91A4-7AD1A4DF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AEA26-40FC-4F80-AFED-F96EA9486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82973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Contents:</a:t>
            </a:r>
          </a:p>
          <a:p>
            <a:pPr marL="0" indent="0">
              <a:buNone/>
            </a:pPr>
            <a:r>
              <a:rPr lang="en-US" sz="2800" dirty="0"/>
              <a:t>   Module1 – Basics of Communication</a:t>
            </a:r>
          </a:p>
          <a:p>
            <a:pPr marL="0" indent="0">
              <a:buNone/>
            </a:pPr>
            <a:r>
              <a:rPr lang="en-US" sz="2800" dirty="0"/>
              <a:t>   Module2 – Fourier Transform and Noise</a:t>
            </a:r>
          </a:p>
          <a:p>
            <a:pPr marL="0" indent="0">
              <a:buNone/>
            </a:pPr>
            <a:r>
              <a:rPr lang="en-US" sz="2800" dirty="0"/>
              <a:t>   Module3 – Analog Communication</a:t>
            </a:r>
          </a:p>
          <a:p>
            <a:pPr marL="0" indent="0">
              <a:buNone/>
            </a:pPr>
            <a:r>
              <a:rPr lang="en-US" sz="2800" dirty="0"/>
              <a:t>   Module4 – Pulse Analog Communication</a:t>
            </a:r>
          </a:p>
          <a:p>
            <a:pPr marL="0" indent="0">
              <a:buNone/>
            </a:pPr>
            <a:r>
              <a:rPr lang="en-US" sz="2800" dirty="0"/>
              <a:t>   Module5 – Digital Communication</a:t>
            </a:r>
          </a:p>
          <a:p>
            <a:pPr marL="0" indent="0">
              <a:buNone/>
            </a:pPr>
            <a:r>
              <a:rPr lang="en-US" sz="2800" dirty="0"/>
              <a:t>   Module6 –  Radio and Propagation of waves</a:t>
            </a:r>
          </a:p>
        </p:txBody>
      </p:sp>
    </p:spTree>
    <p:extLst>
      <p:ext uri="{BB962C8B-B14F-4D97-AF65-F5344CB8AC3E}">
        <p14:creationId xmlns:p14="http://schemas.microsoft.com/office/powerpoint/2010/main" val="259648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9D2E-42F9-4390-BB9F-E5DE0BE2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Moodle server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42D7-9E73-4194-8A51-D49627330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Moodle Server----&gt; 14.142.126.126//</a:t>
            </a:r>
            <a:r>
              <a:rPr lang="en-US" sz="3200" dirty="0" err="1"/>
              <a:t>moodle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 Information Technology – SE ODD SEM – Principles of Communication – PCOM_2019 - 2020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00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923F7-B4CB-404D-BA25-020D30FDB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Syllabus : Module- 1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164BC5-B176-4175-A695-BDA12B0CF5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5131" y="2080590"/>
            <a:ext cx="10124660" cy="3273287"/>
          </a:xfrm>
        </p:spPr>
      </p:pic>
    </p:spTree>
    <p:extLst>
      <p:ext uri="{BB962C8B-B14F-4D97-AF65-F5344CB8AC3E}">
        <p14:creationId xmlns:p14="http://schemas.microsoft.com/office/powerpoint/2010/main" val="854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1C64-DBEB-4147-9E6A-7E206FFA5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Module - 2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318877-52F7-4F73-BEBF-8EE96AC7A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1965" y="1311965"/>
            <a:ext cx="9404723" cy="4558747"/>
          </a:xfrm>
        </p:spPr>
      </p:pic>
    </p:spTree>
    <p:extLst>
      <p:ext uri="{BB962C8B-B14F-4D97-AF65-F5344CB8AC3E}">
        <p14:creationId xmlns:p14="http://schemas.microsoft.com/office/powerpoint/2010/main" val="131331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FB1E0-CE1A-4B2B-9079-0CCC1ACE2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44558"/>
            <a:ext cx="9603275" cy="63610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MODULE -3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4995C4-7D15-425D-B946-7E974A596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1086678"/>
            <a:ext cx="9603276" cy="5155095"/>
          </a:xfrm>
        </p:spPr>
      </p:pic>
    </p:spTree>
    <p:extLst>
      <p:ext uri="{BB962C8B-B14F-4D97-AF65-F5344CB8AC3E}">
        <p14:creationId xmlns:p14="http://schemas.microsoft.com/office/powerpoint/2010/main" val="421369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02CB3-00DD-4AB4-AABF-760DB5A7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MODULE</a:t>
            </a:r>
            <a:r>
              <a:rPr lang="en-US" dirty="0"/>
              <a:t> -</a:t>
            </a:r>
            <a:r>
              <a:rPr lang="en-US" dirty="0">
                <a:solidFill>
                  <a:schemeClr val="tx1"/>
                </a:solidFill>
              </a:rPr>
              <a:t> 4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BA0CF4E-FD81-4954-A8E9-5ADE19584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3758" y="1961322"/>
            <a:ext cx="9491096" cy="2478156"/>
          </a:xfrm>
        </p:spPr>
      </p:pic>
    </p:spTree>
    <p:extLst>
      <p:ext uri="{BB962C8B-B14F-4D97-AF65-F5344CB8AC3E}">
        <p14:creationId xmlns:p14="http://schemas.microsoft.com/office/powerpoint/2010/main" val="266253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FFEA-020A-4C5E-BBFE-EDA30BE4F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- 5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29736A-675E-480B-9190-0805C421E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9929" y="1272209"/>
            <a:ext cx="9183757" cy="4770781"/>
          </a:xfrm>
        </p:spPr>
      </p:pic>
    </p:spTree>
    <p:extLst>
      <p:ext uri="{BB962C8B-B14F-4D97-AF65-F5344CB8AC3E}">
        <p14:creationId xmlns:p14="http://schemas.microsoft.com/office/powerpoint/2010/main" val="387270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84365-ACCA-4460-B3E0-39C9FAECA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Module - 6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D69E65-408B-43EE-990C-BFEFE8362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6922" y="2544417"/>
            <a:ext cx="9603275" cy="1789043"/>
          </a:xfrm>
        </p:spPr>
      </p:pic>
    </p:spTree>
    <p:extLst>
      <p:ext uri="{BB962C8B-B14F-4D97-AF65-F5344CB8AC3E}">
        <p14:creationId xmlns:p14="http://schemas.microsoft.com/office/powerpoint/2010/main" val="8627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92148-E073-4270-99CE-F4A372F7E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064508"/>
          </a:xfrm>
        </p:spPr>
        <p:txBody>
          <a:bodyPr/>
          <a:lstStyle/>
          <a:p>
            <a:pPr algn="ctr"/>
            <a:r>
              <a:rPr lang="en-US" dirty="0"/>
              <a:t>Study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99491-CE86-4839-9BB8-F882183DF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391478"/>
            <a:ext cx="10480745" cy="48480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u="sng" dirty="0"/>
              <a:t>Text Books:</a:t>
            </a:r>
            <a:endParaRPr lang="en-US" sz="2600" dirty="0"/>
          </a:p>
          <a:p>
            <a:pPr lvl="0"/>
            <a:r>
              <a:rPr lang="en-US" sz="2600" dirty="0"/>
              <a:t>Simon </a:t>
            </a:r>
            <a:r>
              <a:rPr lang="en-US" sz="2600" dirty="0" err="1"/>
              <a:t>Haykin</a:t>
            </a:r>
            <a:r>
              <a:rPr lang="en-US" sz="2600" dirty="0"/>
              <a:t>, Michael Moher, Introduction to Analog &amp; Digital Communications, Wiley India Pvt. Ltd., 2nd Ed.</a:t>
            </a:r>
          </a:p>
          <a:p>
            <a:pPr lvl="0"/>
            <a:r>
              <a:rPr lang="en-US" sz="2600" b="1" dirty="0">
                <a:solidFill>
                  <a:srgbClr val="C00000"/>
                </a:solidFill>
              </a:rPr>
              <a:t>V Chandrasekar, Communication Systems, Oxford University Press, </a:t>
            </a:r>
            <a:r>
              <a:rPr lang="en-US" sz="2600" b="1" dirty="0" err="1">
                <a:solidFill>
                  <a:srgbClr val="C00000"/>
                </a:solidFill>
              </a:rPr>
              <a:t>Ist</a:t>
            </a:r>
            <a:r>
              <a:rPr lang="en-US" sz="2600" b="1" dirty="0">
                <a:solidFill>
                  <a:srgbClr val="C00000"/>
                </a:solidFill>
              </a:rPr>
              <a:t> Ed.</a:t>
            </a:r>
          </a:p>
          <a:p>
            <a:pPr marL="0" indent="0">
              <a:buNone/>
            </a:pPr>
            <a:r>
              <a:rPr lang="en-US" sz="2600" b="1" u="sng" dirty="0"/>
              <a:t>Reference Books</a:t>
            </a:r>
            <a:endParaRPr lang="en-US" sz="2600" dirty="0"/>
          </a:p>
          <a:p>
            <a:pPr lvl="0"/>
            <a:r>
              <a:rPr lang="en-US" sz="2600" dirty="0"/>
              <a:t> </a:t>
            </a:r>
            <a:r>
              <a:rPr lang="en-US" sz="2600" b="1" dirty="0">
                <a:solidFill>
                  <a:srgbClr val="C00000"/>
                </a:solidFill>
              </a:rPr>
              <a:t>George Kennedy, Bernard Davis, SRM Prasanna, Electronic Communication Systems, Tata McGraw Hill, 5th Ed.</a:t>
            </a:r>
          </a:p>
          <a:p>
            <a:pPr lvl="0"/>
            <a:r>
              <a:rPr lang="en-US" sz="2600" dirty="0"/>
              <a:t>Wayne </a:t>
            </a:r>
            <a:r>
              <a:rPr lang="en-US" sz="2600" dirty="0" err="1"/>
              <a:t>Tomasi</a:t>
            </a:r>
            <a:r>
              <a:rPr lang="en-US" sz="2600" dirty="0"/>
              <a:t>, Electronic Communications Systems, Pearson Publication, 5th Ed.</a:t>
            </a:r>
          </a:p>
          <a:p>
            <a:pPr lvl="0"/>
            <a:r>
              <a:rPr lang="en-US" sz="2600" dirty="0"/>
              <a:t>BP </a:t>
            </a:r>
            <a:r>
              <a:rPr lang="en-US" sz="2600" dirty="0" err="1"/>
              <a:t>Lathi,Zhi</a:t>
            </a:r>
            <a:r>
              <a:rPr lang="en-US" sz="2600" dirty="0"/>
              <a:t> Ding, Modern Digital and Analog Communication Systems, Oxford University.</a:t>
            </a:r>
          </a:p>
          <a:p>
            <a:pPr lvl="0"/>
            <a:r>
              <a:rPr lang="en-US" sz="2600" b="1" dirty="0">
                <a:solidFill>
                  <a:srgbClr val="C00000"/>
                </a:solidFill>
              </a:rPr>
              <a:t>Analog  and Digital Communications by TL Signal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77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70B72-40B9-4E41-9FD4-815ABD5C5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3723860"/>
            <a:ext cx="9905999" cy="1616765"/>
          </a:xfrm>
        </p:spPr>
        <p:txBody>
          <a:bodyPr>
            <a:normAutofit/>
          </a:bodyPr>
          <a:lstStyle/>
          <a:p>
            <a:r>
              <a:rPr lang="en-US" sz="2800" b="1" dirty="0"/>
              <a:t>Term Test – 20 Marks</a:t>
            </a:r>
          </a:p>
          <a:p>
            <a:r>
              <a:rPr lang="en-US" sz="2800" b="1" dirty="0"/>
              <a:t>Term Work – (Assignments, Tutorial Submission, MCQ’s and Mock Viva)</a:t>
            </a:r>
            <a:endParaRPr lang="en-US" sz="3200" b="1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A25AF-20C5-4638-A223-DF4EF8C4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682" y="850064"/>
            <a:ext cx="9905999" cy="259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76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D645-E06C-47BE-A9E0-8D14E7FF3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12717"/>
          </a:xfrm>
        </p:spPr>
        <p:txBody>
          <a:bodyPr/>
          <a:lstStyle/>
          <a:p>
            <a:pPr algn="ctr"/>
            <a:r>
              <a:rPr lang="en-US" dirty="0"/>
              <a:t>Tutorial &amp; Assignment Evaluation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BD3E0D4-F872-4CC1-870D-ABE1493301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915814"/>
              </p:ext>
            </p:extLst>
          </p:nvPr>
        </p:nvGraphicFramePr>
        <p:xfrm>
          <a:off x="1046922" y="1431236"/>
          <a:ext cx="10000489" cy="2332381"/>
        </p:xfrm>
        <a:graphic>
          <a:graphicData uri="http://schemas.openxmlformats.org/drawingml/2006/table">
            <a:tbl>
              <a:tblPr firstRow="1" firstCol="1" lastCol="1" bandRow="1">
                <a:tableStyleId>{793D81CF-94F2-401A-BA57-92F5A7B2D0C5}</a:tableStyleId>
              </a:tblPr>
              <a:tblGrid>
                <a:gridCol w="10000489">
                  <a:extLst>
                    <a:ext uri="{9D8B030D-6E8A-4147-A177-3AD203B41FA5}">
                      <a16:colId xmlns:a16="http://schemas.microsoft.com/office/drawing/2014/main" val="676957056"/>
                    </a:ext>
                  </a:extLst>
                </a:gridCol>
              </a:tblGrid>
              <a:tr h="477077">
                <a:tc>
                  <a:txBody>
                    <a:bodyPr/>
                    <a:lstStyle/>
                    <a:p>
                      <a:r>
                        <a:rPr lang="en-US" dirty="0"/>
                        <a:t>Rubrics Evaluation is based on                                            (Total – 10marks)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20457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r>
                        <a:rPr lang="en-IN" sz="1800" kern="1200" dirty="0">
                          <a:effectLst/>
                        </a:rPr>
                        <a:t>Knowledge                                                                                       2 Marks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722279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Presentation</a:t>
                      </a:r>
                      <a:r>
                        <a:rPr lang="en-IN" sz="1800" kern="1200" dirty="0">
                          <a:effectLst/>
                        </a:rPr>
                        <a:t>                                                                                     2 Marks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680826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Understanding/ Problem Solving Skill/ Completeness                </a:t>
                      </a:r>
                      <a:r>
                        <a:rPr lang="en-IN" sz="1800" kern="1200" dirty="0">
                          <a:effectLst/>
                        </a:rPr>
                        <a:t>4 Marks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7943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r>
                        <a:rPr lang="en-IN" sz="1800" kern="1200" dirty="0">
                          <a:effectLst/>
                        </a:rPr>
                        <a:t>Punctuality &amp; Submission on Time                                                  2 Marks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25901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4136F58-1C87-4AFC-BC33-F6476C160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571791"/>
              </p:ext>
            </p:extLst>
          </p:nvPr>
        </p:nvGraphicFramePr>
        <p:xfrm>
          <a:off x="1046923" y="3986198"/>
          <a:ext cx="10000488" cy="203028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0000488">
                  <a:extLst>
                    <a:ext uri="{9D8B030D-6E8A-4147-A177-3AD203B41FA5}">
                      <a16:colId xmlns:a16="http://schemas.microsoft.com/office/drawing/2014/main" val="3667074644"/>
                    </a:ext>
                  </a:extLst>
                </a:gridCol>
              </a:tblGrid>
              <a:tr h="773835">
                <a:tc>
                  <a:txBody>
                    <a:bodyPr/>
                    <a:lstStyle/>
                    <a:p>
                      <a:r>
                        <a:rPr lang="en-US" b="1" dirty="0"/>
                        <a:t>Assignment Evaluation is based on,                                     (Total – 5marks)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47876"/>
                  </a:ext>
                </a:extLst>
              </a:tr>
              <a:tr h="41881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effectLst/>
                        </a:rPr>
                        <a:t>Knowledge                                                                                         2 Marks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20587"/>
                  </a:ext>
                </a:extLst>
              </a:tr>
              <a:tr h="41881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effectLst/>
                        </a:rPr>
                        <a:t>Content                                                                                               2 Marks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916712"/>
                  </a:ext>
                </a:extLst>
              </a:tr>
              <a:tr h="41881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effectLst/>
                        </a:rPr>
                        <a:t>Neatness and Timeline                                                                      1 Marks 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69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669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FBB21-AD31-4FEA-B3D0-5010F831E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31986"/>
          </a:xfrm>
        </p:spPr>
        <p:txBody>
          <a:bodyPr/>
          <a:lstStyle/>
          <a:p>
            <a:r>
              <a:rPr lang="en-US" dirty="0"/>
              <a:t>Course OUTCOMES: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D398B-CCCE-4EB2-B567-4952349B5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550504"/>
            <a:ext cx="9905999" cy="468897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800" b="1" dirty="0"/>
              <a:t>On successful completion of the course, students should be able to,</a:t>
            </a:r>
          </a:p>
          <a:p>
            <a:r>
              <a:rPr lang="en-US" sz="2800" dirty="0"/>
              <a:t>CO1- Apply Fourier analysis to identify different types of noise occurred in analog and digital communication systems.</a:t>
            </a:r>
          </a:p>
          <a:p>
            <a:r>
              <a:rPr lang="en-US" sz="2800" dirty="0"/>
              <a:t>CO2- Discuss different Analog Modulation and Demodulation Methods.</a:t>
            </a:r>
          </a:p>
          <a:p>
            <a:r>
              <a:rPr lang="en-US" sz="2800" dirty="0"/>
              <a:t>CO3- Apply Sampling Theorem to design Pulse Modulation and Demodulation Methods and to understand different multiplexing techniques.</a:t>
            </a:r>
          </a:p>
          <a:p>
            <a:r>
              <a:rPr lang="en-US" sz="2800" dirty="0"/>
              <a:t>CO4- Discuss Digital Modulation and Demodulation methods and also describe the effect of Electromagnetic Radiation and propagation of waves.</a:t>
            </a:r>
          </a:p>
        </p:txBody>
      </p:sp>
    </p:spTree>
    <p:extLst>
      <p:ext uri="{BB962C8B-B14F-4D97-AF65-F5344CB8AC3E}">
        <p14:creationId xmlns:p14="http://schemas.microsoft.com/office/powerpoint/2010/main" val="794228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154</TotalTime>
  <Words>355</Words>
  <Application>Microsoft Office PowerPoint</Application>
  <PresentationFormat>Widescreen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Times New Roman</vt:lpstr>
      <vt:lpstr>Wingdings 3</vt:lpstr>
      <vt:lpstr>Ion</vt:lpstr>
      <vt:lpstr>Principles of communication</vt:lpstr>
      <vt:lpstr>Introduction to the course</vt:lpstr>
      <vt:lpstr>Moodle server details</vt:lpstr>
      <vt:lpstr>Syllabus : Module- 1</vt:lpstr>
      <vt:lpstr>Module - 2</vt:lpstr>
      <vt:lpstr>MODULE -3 </vt:lpstr>
      <vt:lpstr>MODULE - 4</vt:lpstr>
      <vt:lpstr>MODULE - 5</vt:lpstr>
      <vt:lpstr>Module - 6</vt:lpstr>
      <vt:lpstr>Study Materials</vt:lpstr>
      <vt:lpstr>PowerPoint Presentation</vt:lpstr>
      <vt:lpstr>Tutorial &amp; Assignment Evaluation</vt:lpstr>
      <vt:lpstr>Course OUTCOMES: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communication</dc:title>
  <dc:creator>FrJOHN</dc:creator>
  <cp:lastModifiedBy>FrJOHN</cp:lastModifiedBy>
  <cp:revision>13</cp:revision>
  <dcterms:created xsi:type="dcterms:W3CDTF">2019-06-25T08:44:31Z</dcterms:created>
  <dcterms:modified xsi:type="dcterms:W3CDTF">2019-06-28T06:45:10Z</dcterms:modified>
</cp:coreProperties>
</file>