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68" r:id="rId3"/>
    <p:sldId id="257" r:id="rId4"/>
    <p:sldId id="275" r:id="rId5"/>
    <p:sldId id="259" r:id="rId6"/>
    <p:sldId id="269" r:id="rId7"/>
    <p:sldId id="276" r:id="rId8"/>
    <p:sldId id="277" r:id="rId9"/>
    <p:sldId id="258" r:id="rId10"/>
    <p:sldId id="260" r:id="rId11"/>
    <p:sldId id="267" r:id="rId12"/>
    <p:sldId id="261" r:id="rId13"/>
    <p:sldId id="270" r:id="rId14"/>
    <p:sldId id="271" r:id="rId15"/>
    <p:sldId id="272" r:id="rId16"/>
    <p:sldId id="273" r:id="rId17"/>
    <p:sldId id="263" r:id="rId18"/>
    <p:sldId id="274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12" r:id="rId49"/>
    <p:sldId id="313" r:id="rId50"/>
    <p:sldId id="314" r:id="rId51"/>
    <p:sldId id="315" r:id="rId52"/>
    <p:sldId id="308" r:id="rId53"/>
    <p:sldId id="309" r:id="rId54"/>
    <p:sldId id="310" r:id="rId55"/>
    <p:sldId id="311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956B0-CF39-43A6-8986-B5225A70752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10622-E163-448B-8ED8-F7C7E67EE2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 a multithreaded application, different parts of the application are executed by different threads.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entire application does not halt even if any of the threads is blocked during the execution of the application.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Different threads are allocated to different processors and each thread is executed in  different processors in parallel.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Reduces the computation time.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10622-E163-448B-8ED8-F7C7E67EE24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Timed waiting: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1"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thread can enter the timed waiting state for a specified interval of time.</a:t>
            </a:r>
          </a:p>
          <a:p>
            <a:pPr lvl="1"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 thread in this state transitions back to the </a:t>
            </a:r>
            <a:r>
              <a:rPr lang="en-US" sz="3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state when that time interval expires or when the event it is waiting for occurs.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10622-E163-448B-8ED8-F7C7E67EE24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5BD5F-715B-441C-8925-CF8F16D5DDFF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4649B-B3D2-4518-BF3E-56DD0EF84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Multithread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268931"/>
          </a:xfrm>
        </p:spPr>
        <p:txBody>
          <a:bodyPr/>
          <a:lstStyle/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executable program loaded in memory is called process.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It has its own address space.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Each process may execute a different program.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Each process communicates via operating system, files and network.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Process may contain multiple threads.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Thread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6021288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thread is a light-weight smallest part of a process that can run concurrently with the other parts(other threads) of the same process. 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Threads 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independent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because they all have separate path of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execution, 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that’s the reason if an exception occurs in one thread, it doesn’t affect the execution of other threads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All threads of a process share the common memory. </a:t>
            </a: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process of executing multiple threads simultaneously is known as </a:t>
            </a:r>
            <a:r>
              <a:rPr 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multithreading.</a:t>
            </a:r>
            <a:endParaRPr lang="en-US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65403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Advantages of Java Multithreading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85794"/>
            <a:ext cx="8572560" cy="5786478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doesn't block the user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because threads are independent and you can perform multiple operations at same time.</a:t>
            </a:r>
          </a:p>
          <a:p>
            <a:pPr algn="just"/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You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can perform many operations together so it saves time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Threads are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independent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so it doesn't affect other threads if exception occur in a single thread.</a:t>
            </a:r>
          </a:p>
          <a:p>
            <a:pPr algn="just"/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Note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784976" cy="5976664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main purpose of multithreading is to provide simultaneous 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execution of two or more parts of a program </a:t>
            </a:r>
            <a:r>
              <a:rPr lang="en-US" sz="28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maximum utilize the CPU time</a:t>
            </a:r>
            <a:r>
              <a:rPr lang="en-US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multithreaded program contains two or more parts that can run concurrently.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such part of a program called thread.</a:t>
            </a:r>
          </a:p>
          <a:p>
            <a:pPr algn="just"/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Threads </a:t>
            </a:r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are lightweight sub-processes, they share the common memory space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 Multithreaded environment, programs that are benefited from multithreading, utilize the maximum CPU time so that the idle time can be kept to minimum.</a:t>
            </a: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Terms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784976" cy="6166468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Multitasking: 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Ability to </a:t>
            </a:r>
            <a:r>
              <a:rPr lang="en-US" sz="28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execute more than one task at the same time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is known as multitasking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One CPU is involved in multitasking.</a:t>
            </a:r>
          </a:p>
          <a:p>
            <a:pPr algn="just"/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Multithreading: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 a process of </a:t>
            </a:r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executing multiple threads simultaneously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Multithreading is also known as Thread-based Multitasking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Multiprocessing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It is same as multitasking, however in 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multiprocessing </a:t>
            </a:r>
            <a:r>
              <a:rPr lang="en-US" sz="28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more than one CPUs are involved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Parallel Processing: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It refers to the </a:t>
            </a:r>
            <a:r>
              <a:rPr 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utilization of multiple CPUs in a single computer system.</a:t>
            </a: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2" y="-1"/>
          <a:ext cx="8715436" cy="6637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718"/>
                <a:gridCol w="4357718"/>
              </a:tblGrid>
              <a:tr h="1013450">
                <a:tc>
                  <a:txBody>
                    <a:bodyPr/>
                    <a:lstStyle/>
                    <a:p>
                      <a:pPr algn="just"/>
                      <a:r>
                        <a:rPr lang="en-US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Process-based Multitasking (Multiprocessing)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Thread-based Multitasking (Multithreading)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37271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Each process have its own address in memory i.e. each process allocates separate memory area.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Threads share the same address space.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7159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Process is heavyweight.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Thread is lightweight.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13450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Cost of communication between the process is high.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Cost of communication between the thread is low.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49505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Switching from one process to another require some time for saving and loading registers, memory maps, updating lists etc.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At least one process is required for each thread.</a:t>
                      </a:r>
                      <a:endParaRPr lang="en-US" sz="2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Thread in Java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670"/>
            <a:ext cx="792961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90066"/>
          </a:xfrm>
        </p:spPr>
        <p:txBody>
          <a:bodyPr>
            <a:noAutofit/>
          </a:bodyPr>
          <a:lstStyle/>
          <a:p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Life cycle of thread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715435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0"/>
            <a:ext cx="8784976" cy="6643710"/>
          </a:xfrm>
        </p:spPr>
        <p:txBody>
          <a:bodyPr>
            <a:noAutofit/>
          </a:bodyPr>
          <a:lstStyle/>
          <a:p>
            <a:pPr lvl="0" algn="just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New/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NewBorn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State:</a:t>
            </a:r>
          </a:p>
          <a:p>
            <a:pPr lvl="1" algn="just"/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A new thread begins its life cycle in the new state. </a:t>
            </a:r>
            <a:endParaRPr lang="en-US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remains in this state until the program starts the thread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/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It is also referred to as a born thread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newly born thread is started, the thread becomes </a:t>
            </a:r>
            <a:r>
              <a:rPr lang="en-US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endParaRPr lang="en-US" sz="3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thread in this state is considered to 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 ready for  execution and is waiting for the availability of the processor .</a:t>
            </a:r>
          </a:p>
          <a:p>
            <a:pPr lvl="0"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71480"/>
            <a:ext cx="8715436" cy="6000792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Running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thread is in running state if the thread scheduler has selected it. 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Non-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(Blocked)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This is the state when the thread is still alive, but is currently not eligible to run. 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571480"/>
            <a:ext cx="8749636" cy="5881856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Terminated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thread is in terminated or dead state when its run() method exits.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thread enters the terminated state when it completes its task or otherwise terminates.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443914" cy="439718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Benefits of Multithreading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5720" y="642918"/>
            <a:ext cx="8715436" cy="5929354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 a multithreaded application, different parts of the application are executed by different threads.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entire application does not halt even if any of the threads is blocked during the execution of the application.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Different threads are allocated to different processors and each thread is executed in  different processors in parallel.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Reduces the computation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Benefits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5411807"/>
          </a:xfrm>
        </p:spPr>
        <p:txBody>
          <a:bodyPr/>
          <a:lstStyle/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Improves the performance of an application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Threads share the same address space and hence saves memory 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 of communication between threads is relatively low.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Utilizes hardware resources in a better way.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Better availability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Drawbacks of Multithread</a:t>
            </a:r>
            <a:endParaRPr lang="en-US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715436" cy="5197493"/>
          </a:xfrm>
        </p:spPr>
        <p:txBody>
          <a:bodyPr/>
          <a:lstStyle/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Increased complexity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Synchronization of shared resources.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Debugging is difficult, at times result is unpredictable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Potential deadlock.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Programming complications may occur.</a:t>
            </a:r>
            <a:endParaRPr lang="en-US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500" y="3067050"/>
            <a:ext cx="62865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85728"/>
            <a:ext cx="385765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Creating a thread in Java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two ways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create user defined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thread in Java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1) By extending Thread class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2) By implementing </a:t>
            </a:r>
            <a:r>
              <a:rPr lang="en-US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interface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11156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interface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2918"/>
            <a:ext cx="8929718" cy="5483245"/>
          </a:xfrm>
        </p:spPr>
        <p:txBody>
          <a:bodyPr>
            <a:noAutofit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predefined interface declared in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java.lang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package.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implemented by a class that is intended to be executed by a thread and it must define a method of no arguments called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thread has been started and not being stopped.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Thread methods are overridden except the run().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inheriting from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interface, programmers construct user define threads.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predeclared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method 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void run() 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Thread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5411807"/>
          </a:xfrm>
        </p:spPr>
        <p:txBody>
          <a:bodyPr/>
          <a:lstStyle/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Thread is predefined class declared in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java.lang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package.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JVM allows an application to have multiple threads of execution running concurrently.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Threads have their own priority.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Highest priority threads are executed in preference to lower priority threads.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Thread class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71480"/>
            <a:ext cx="8715436" cy="5929354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Thread class provide constructors and methods to create and perform operations on a thread.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Thread class extends Object class and implements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interface.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Commonly used Constructors of Thread class: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Thread()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Thread(String name)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Thread(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r)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Thread(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Runnable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r,String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name)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1115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Commonly used methods of Thread class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71480"/>
            <a:ext cx="8715436" cy="6000792"/>
          </a:xfrm>
        </p:spPr>
        <p:txBody>
          <a:bodyPr>
            <a:no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 void run():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used to perform action for a thread.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 void start():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starts the execution of the thread.JVM calls the run() method on the thread.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 void sleep(long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miliseconds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Causes the currently executing thread to sleep (temporarily cease execution) for the specified number of milliseconds.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 void join():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waits for a thread to die.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 void join(long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miliseconds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waits for a thread to die for the specified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miliseconds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85728"/>
            <a:ext cx="8786874" cy="6286544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getPriority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returns the priority of the thread.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setPriority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priority):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changes the priority of the thread.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String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getName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returns the name of the thread.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setName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(String name):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changes the name of the thread.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Thread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currentThread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returns the reference of currently executing thread.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getId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returns the id of the thread.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Thread.State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getState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returns the state of the thread.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286544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isAlive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tests if the thread is alive.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void yield():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causes the currently executing thread object to temporarily pause and allow other threads to execute.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void suspend():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 used to suspend the thread(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depricated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void resume():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 used to resume the suspended thread(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depricated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void stop():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 used to stop the thread(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depricated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isDaemon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tests if the thread is a daemon thread.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setDaemon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b):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marks the thread as daemon or user thread.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public void interrupt():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interrupts the thread.</a:t>
            </a: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472518" cy="35719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Priority of a Thread (Thread Priority)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928670"/>
            <a:ext cx="8858312" cy="5643602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Each thread have a priority.</a:t>
            </a:r>
          </a:p>
          <a:p>
            <a:pPr algn="just"/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Priorities are represented by a number between 1 and 10.</a:t>
            </a:r>
          </a:p>
          <a:p>
            <a:pPr algn="just"/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In most cases, thread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schedular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schedules the threads according to their priority (known as preemptive scheduling). </a:t>
            </a:r>
          </a:p>
          <a:p>
            <a:pPr algn="just"/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But it is not guaranteed because it depends on JVM specification that which scheduling it chooses.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65403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3 constants defined in Thread class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5054617"/>
          </a:xfrm>
        </p:spPr>
        <p:txBody>
          <a:bodyPr/>
          <a:lstStyle/>
          <a:p>
            <a:pPr algn="just"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 static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MIN_PRIORITY </a:t>
            </a:r>
          </a:p>
          <a:p>
            <a:pPr algn="just"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 static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NORM_PRIORITY</a:t>
            </a:r>
          </a:p>
          <a:p>
            <a:pPr algn="just"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 static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MAX_PRIORITY</a:t>
            </a:r>
          </a:p>
          <a:p>
            <a:pPr algn="just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Default priority of a thread is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(NORM_PRIORITY).</a:t>
            </a:r>
          </a:p>
          <a:p>
            <a:pPr algn="just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value of MIN_PRIORITY is 1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</a:p>
          <a:p>
            <a:pPr algn="just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value of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MAX_PRIORITY is 10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429684" cy="428628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Example of priority of a Thread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286808" cy="5572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class TestMultiPriority1 extends Thread{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public void run(){  </a:t>
            </a:r>
            <a:endParaRPr lang="en-US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("running thread name is:"+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Thread.currentThread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().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getName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("running thread priority is:"+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Thread.currentThread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().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getPriority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));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} 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   </a:t>
            </a: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66"/>
            <a:ext cx="8786874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 static void main(String 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[]){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TestMultiPriority1 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m1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=new TestMultiPriority1();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TestMultiPriority1 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m2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=new TestMultiPriority1();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m1.setPriority(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Thread.MIN_PRIORITY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m2.setPriority(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Thread.MAX_PRIORITY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);  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m1.start();  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m2.start();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}  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72" y="3929066"/>
            <a:ext cx="45005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running thread name is:Thread-0 running thread priority is:10 running thread name is:Thread-1 running thread priority is:1 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428628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Daemon Thread in Java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428604"/>
            <a:ext cx="8715436" cy="5697559"/>
          </a:xfrm>
        </p:spPr>
        <p:txBody>
          <a:bodyPr>
            <a:noAutofit/>
          </a:bodyPr>
          <a:lstStyle/>
          <a:p>
            <a:pPr algn="just"/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Daemon thread in java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is a service provider thread that provides services to the user thread. 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Its life depend on the mercy of user threads i.e. when all the user threads dies, JVM terminates this thread automatically.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are many java daemon threads running automatically e.g.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finalizer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etc.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Typing the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jconsole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the command prompt will show all the details.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jconsole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tool provides information about the loaded classes, memory usage, running threads etc.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Note 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472518" cy="5054617"/>
          </a:xfrm>
        </p:spPr>
        <p:txBody>
          <a:bodyPr/>
          <a:lstStyle/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It provides services to user threads for background supporting tasks. It has no role in life than to serve user threads.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Its life depends on user threads.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It is a low priority thread.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Termination of Daemon thread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14422"/>
            <a:ext cx="8472518" cy="535785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sole purpose of the daemon thread is that it provides services to user thread for background supporting task.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If there is no user thread, why should JVM keep running this thread.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That is why JVM terminates the daemon thread if there is no user thread.</a:t>
            </a:r>
            <a:endParaRPr lang="en-US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Methods for Java Daemon thread by Thread class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java.lang.Thread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class provides two methods for java daemon thread.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35" y="2071678"/>
          <a:ext cx="8215368" cy="4214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9"/>
                <a:gridCol w="3143272"/>
                <a:gridCol w="4357717"/>
              </a:tblGrid>
              <a:tr h="780546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latin typeface="Times New Roman" pitchFamily="18" charset="0"/>
                          <a:cs typeface="Times New Roman" pitchFamily="18" charset="0"/>
                        </a:rPr>
                        <a:t>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Description</a:t>
                      </a:r>
                    </a:p>
                  </a:txBody>
                  <a:tcPr anchor="ctr"/>
                </a:tc>
              </a:tr>
              <a:tr h="1941125">
                <a:tc>
                  <a:txBody>
                    <a:bodyPr/>
                    <a:lstStyle/>
                    <a:p>
                      <a:r>
                        <a:rPr lang="en-US" sz="2800"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public void </a:t>
                      </a:r>
                      <a:r>
                        <a:rPr lang="en-US" sz="2800" dirty="0" err="1">
                          <a:latin typeface="Times New Roman" pitchFamily="18" charset="0"/>
                          <a:cs typeface="Times New Roman" pitchFamily="18" charset="0"/>
                        </a:rPr>
                        <a:t>setDaemon</a:t>
                      </a:r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800" dirty="0" err="1">
                          <a:latin typeface="Times New Roman" pitchFamily="18" charset="0"/>
                          <a:cs typeface="Times New Roman" pitchFamily="18" charset="0"/>
                        </a:rPr>
                        <a:t>boolean</a:t>
                      </a:r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 status)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is used to mark the current thread as daemon thread or user thread.</a:t>
                      </a:r>
                    </a:p>
                  </a:txBody>
                  <a:tcPr anchor="ctr"/>
                </a:tc>
              </a:tr>
              <a:tr h="1493172">
                <a:tc>
                  <a:txBody>
                    <a:bodyPr/>
                    <a:lstStyle/>
                    <a:p>
                      <a:r>
                        <a:rPr lang="en-US" sz="2800">
                          <a:latin typeface="Times New Roman" pitchFamily="18" charset="0"/>
                          <a:cs typeface="Times New Roman" pitchFamily="18" charset="0"/>
                        </a:rPr>
                        <a:t>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latin typeface="Times New Roman" pitchFamily="18" charset="0"/>
                          <a:cs typeface="Times New Roman" pitchFamily="18" charset="0"/>
                        </a:rPr>
                        <a:t>public boolean isDaemon()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is used to check that current is daemon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Simple example of Daemon thread in java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14356"/>
            <a:ext cx="8786874" cy="54118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public class TestDaemonThread1 extends Thread{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 void run(){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if(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Thread.currentThread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().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isDaemon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()){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//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checking for daemon thread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("daemon thread work");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}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else{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("user thread work");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}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}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584043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 static void main(String[] 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){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TestDaemonThread1 t1=new TestDaemonThread1();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//creating thread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TestDaemonThread1 t2=new TestDaemonThread1();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TestDaemonThread1 t3=new TestDaemonThread1();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t1.setDaemon(true);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//now t1 is daemon thread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  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t1.start();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//starting threads  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t2.start();  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t3.start();  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}  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43570" y="4286256"/>
            <a:ext cx="32147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Output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daemon thread work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user thread work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user thread work </a:t>
            </a:r>
          </a:p>
          <a:p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Thread Synchronization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85794"/>
            <a:ext cx="8715436" cy="5929354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Two or more threads within a program, there may be a situation when multiple threads try to access the same resource and finally they can produce unforeseen result due to concurrency issues.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example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multiple threads try to write within a same file then they </a:t>
            </a:r>
            <a:r>
              <a:rPr lang="en-US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may corrupt the data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because one of the threads can override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While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thread is opening the same file at the same time another thread might be closing the same file.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664371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 there is a need to synchronize the action of multiple threads and make sure that only one thread can access the resource at a given point in time.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This is implemented using a concept called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monitors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Each object in Java is associated with a monitor, which a thread can lock or unlock.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Only one thread at a time may hold a lock on a monitor.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Java programming language provides a very handy way of creating threads and synchronizing their task by using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synchronized blocks.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 keep shared resources within this block.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Why use Synchronization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401080" cy="4697427"/>
          </a:xfrm>
        </p:spPr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synchronization is mainly used to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prevent thread interference.</a:t>
            </a:r>
          </a:p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To prevent consistency problem.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Types of Synchronization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472518" cy="4768865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are two types of synchronization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Process Synchronization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Thread Synchronization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28575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Thread Synchronization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642918"/>
            <a:ext cx="8715436" cy="5929354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are two types of thread synchronization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mutual exclusive and</a:t>
            </a:r>
          </a:p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inter-thread communication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Mutual Exclusive </a:t>
            </a:r>
          </a:p>
          <a:p>
            <a:pPr lvl="1"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Synchronized method.</a:t>
            </a:r>
          </a:p>
          <a:p>
            <a:pPr lvl="1"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Synchronized block.</a:t>
            </a:r>
          </a:p>
          <a:p>
            <a:pPr lvl="1" algn="just"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Cooperation (Inter-thread communication in java)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Concept of Lock in Java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71546"/>
            <a:ext cx="8715436" cy="5572164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Synchronization is built around an internal entity known as 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lock or monitor.</a:t>
            </a:r>
          </a:p>
          <a:p>
            <a:pPr algn="just"/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Every object has an lock associated with it. 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convention, a thread that needs consistent access to an object's fields has to acquire the object's lock before accessing them, and then release the lock when it's done with them. 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Synchronized </a:t>
            </a:r>
            <a:r>
              <a:rPr lang="en-US" b="1" dirty="0" smtClean="0"/>
              <a:t>method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8643998" cy="535785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you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declare any method as synchronized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it is known as synchronized method.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Synchronized method is used to lock an object for any shared resource.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a thread invokes a synchronized method, it automatically acquires the lock for that object and releases it when the thread completes its task.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1"/>
            <a:ext cx="8429684" cy="30718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 Table{  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synchronized void 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printTable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n){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//</a:t>
            </a: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synchronized method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for(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=1;i&lt;=5;i++){  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(n*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);  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try{  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Thread.sleep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(400);  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}catch(Exception e){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(e);}  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}}}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3429000"/>
            <a:ext cx="729154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 MyThread1 extends Thread{  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Table t;  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MyThread1(Table t){  </a:t>
            </a:r>
          </a:p>
          <a:p>
            <a:pPr algn="just"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this.t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=t;  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public void run(){  </a:t>
            </a:r>
          </a:p>
          <a:p>
            <a:pPr algn="just"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t.printTable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(5);  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class MyThread2 extends Thread{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Table t;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MyThread2(Table t){  </a:t>
            </a:r>
          </a:p>
          <a:p>
            <a:pPr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this.t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=t;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public void run(){  </a:t>
            </a:r>
          </a:p>
          <a:p>
            <a:pPr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t.printTable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(100);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}  }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 class TestSynchronization2{ 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 static void main(String 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[]){  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Table 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= new Table();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en-US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//only one object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MyThread1 t1=new MyThread1(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);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MyThread2 t2=new MyThread2(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);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t1.start();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t2.start();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}  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Synchronized block in java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5786478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Synchronized block can be used to perform synchronization on any specific resource of the method.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Suppose you have 50 lines of code in your method, but you want to synchronize only 5 lines, you can use synchronized block.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you put all the codes of the method in the synchronized block, it will work same as the synchronized method.</a:t>
            </a:r>
          </a:p>
          <a:p>
            <a:pPr algn="just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Points to remember for Synchronized block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Synchronized block is used to lock an object for any shared resource.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Scope of synchronized block is smaller than the method.</a:t>
            </a: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2142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8604"/>
            <a:ext cx="6143636" cy="24288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class Table{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void 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printTable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n){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synchronized(this){//synchronized block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for(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=1;i&lt;=5;i++){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(n*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try{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 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Thread.sleep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(400);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}catch(Exception e){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(e);}       }     }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}               //end of the method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0694" y="214290"/>
            <a:ext cx="35004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 MyThread1 extends Thread{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Table t;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MyThread1(Table t){  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this.t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=t;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 void run(){  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t.printTable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(5);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}  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67"/>
            <a:ext cx="8215370" cy="30003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 MyThread2 extends Thread{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Table t;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MyThread2(Table t){  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this.t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=t;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public void run(){  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t.printTable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(100);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7554" y="2500306"/>
            <a:ext cx="564360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 class TestSynchronizedBlock1{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 static void main(String 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[]){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Table 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= new Table();   </a:t>
            </a:r>
            <a:r>
              <a:rPr lang="en-US" sz="1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//only one object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MyThread1 t1=new MyThread1(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MyThread2 t2=new MyThread2(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t1.start();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t2.start();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401080" cy="71438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Deadlock in java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642918"/>
            <a:ext cx="8643998" cy="5072099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Deadlock in java is a part of multithreading.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Deadlock can occur in a situation when a thread is waiting for an object lock, that is acquired by another thread and second thread is waiting for an object lock that is acquired by first thread.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Since, both threads are waiting for each other to release the lock, the condition is called deadlock. 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4429132"/>
            <a:ext cx="542928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Inter-thread communication in Java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71480"/>
            <a:ext cx="8715436" cy="5554683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Inter-thread communication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Co-operation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all about allowing synchronized threads to communicate with each other.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Cooperation (Inter-thread communication) is a mechanism in which a thread is paused running in its critical section and another thread is allowed to enter (or lock) in the same critical section to be executed.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is implemented by following methods of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Object class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wait()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notify()</a:t>
            </a:r>
          </a:p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notifyAll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wait() method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85794"/>
            <a:ext cx="8715436" cy="5643602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solidFill>
                  <a:srgbClr val="FF0000"/>
                </a:solidFill>
              </a:rPr>
              <a:t>Causes current thread to release the lock </a:t>
            </a:r>
            <a:r>
              <a:rPr lang="en-US" dirty="0" smtClean="0"/>
              <a:t>and wait until either another thread invokes the notify() method or the </a:t>
            </a:r>
            <a:r>
              <a:rPr lang="en-US" dirty="0" err="1" smtClean="0"/>
              <a:t>notifyAll</a:t>
            </a:r>
            <a:r>
              <a:rPr lang="en-US" dirty="0" smtClean="0"/>
              <a:t>() method for this object, or a specified amount of time has elapsed.</a:t>
            </a:r>
          </a:p>
          <a:p>
            <a:pPr algn="just"/>
            <a:r>
              <a:rPr lang="en-US" dirty="0" smtClean="0"/>
              <a:t>The current thread must own this object's monitor, so it must be called from the synchronized method only otherwise it will throw exception.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notify() method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071546"/>
            <a:ext cx="8643998" cy="5054617"/>
          </a:xfrm>
        </p:spPr>
        <p:txBody>
          <a:bodyPr/>
          <a:lstStyle/>
          <a:p>
            <a:pPr algn="just"/>
            <a:r>
              <a:rPr lang="en-US" dirty="0" smtClean="0"/>
              <a:t>Wakes up a single thread that is waiting on this object's monitor.</a:t>
            </a:r>
          </a:p>
          <a:p>
            <a:pPr algn="just"/>
            <a:r>
              <a:rPr lang="en-US" dirty="0" smtClean="0"/>
              <a:t> If any threads are waiting on this object, one of them is chosen to be awakened. </a:t>
            </a:r>
          </a:p>
          <a:p>
            <a:pPr algn="just"/>
            <a:r>
              <a:rPr lang="en-US" dirty="0" smtClean="0"/>
              <a:t>The choice is arbitrary and occurs at the discretion of the implementation. </a:t>
            </a:r>
          </a:p>
          <a:p>
            <a:pPr algn="just">
              <a:buNone/>
            </a:pPr>
            <a:r>
              <a:rPr lang="en-US" dirty="0" smtClean="0"/>
              <a:t>Syntax: 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</a:rPr>
              <a:t>public final void notify()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notifyAll</a:t>
            </a:r>
            <a:r>
              <a:rPr lang="en-US" b="1" dirty="0" smtClean="0"/>
              <a:t>() method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401080" cy="4768865"/>
          </a:xfrm>
        </p:spPr>
        <p:txBody>
          <a:bodyPr/>
          <a:lstStyle/>
          <a:p>
            <a:pPr algn="just"/>
            <a:r>
              <a:rPr lang="en-US" dirty="0" smtClean="0"/>
              <a:t>Wakes up all threads that are waiting on this object's monitor.</a:t>
            </a:r>
          </a:p>
          <a:p>
            <a:pPr algn="just">
              <a:buNone/>
            </a:pPr>
            <a:r>
              <a:rPr lang="en-US" dirty="0" smtClean="0"/>
              <a:t> Syntax: 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</a:rPr>
              <a:t>public final void </a:t>
            </a:r>
            <a:r>
              <a:rPr lang="en-US" dirty="0" err="1" smtClean="0">
                <a:solidFill>
                  <a:srgbClr val="FF0000"/>
                </a:solidFill>
              </a:rPr>
              <a:t>notifyAll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Wait() v/s Sleep()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2844" y="857232"/>
          <a:ext cx="8786874" cy="5168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3437"/>
                <a:gridCol w="4393437"/>
              </a:tblGrid>
              <a:tr h="61765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wait()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latin typeface="Times New Roman" pitchFamily="18" charset="0"/>
                          <a:cs typeface="Times New Roman" pitchFamily="18" charset="0"/>
                        </a:rPr>
                        <a:t>sleep()</a:t>
                      </a:r>
                    </a:p>
                  </a:txBody>
                  <a:tcPr anchor="ctr"/>
                </a:tc>
              </a:tr>
              <a:tr h="1137791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latin typeface="Times New Roman" pitchFamily="18" charset="0"/>
                          <a:cs typeface="Times New Roman" pitchFamily="18" charset="0"/>
                        </a:rPr>
                        <a:t>wait() method releases the 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latin typeface="Times New Roman" pitchFamily="18" charset="0"/>
                          <a:cs typeface="Times New Roman" pitchFamily="18" charset="0"/>
                        </a:rPr>
                        <a:t>sleep() method doesn't release the lock.</a:t>
                      </a:r>
                    </a:p>
                  </a:txBody>
                  <a:tcPr anchor="ctr"/>
                </a:tc>
              </a:tr>
              <a:tr h="113779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method of Object 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method of Thread class</a:t>
                      </a:r>
                    </a:p>
                  </a:txBody>
                  <a:tcPr anchor="ctr"/>
                </a:tc>
              </a:tr>
              <a:tr h="61765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non-static </a:t>
                      </a:r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static </a:t>
                      </a:r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method</a:t>
                      </a:r>
                    </a:p>
                  </a:txBody>
                  <a:tcPr anchor="ctr"/>
                </a:tc>
              </a:tr>
              <a:tr h="165792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should be notified by notify() or </a:t>
                      </a:r>
                      <a:r>
                        <a:rPr lang="en-US" sz="3200" dirty="0" err="1">
                          <a:latin typeface="Times New Roman" pitchFamily="18" charset="0"/>
                          <a:cs typeface="Times New Roman" pitchFamily="18" charset="0"/>
                        </a:rPr>
                        <a:t>notifyAll</a:t>
                      </a:r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() methods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after the specified amount of time, sleep is completed.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What is the name of the method used to start a thread execution?</a:t>
            </a:r>
          </a:p>
          <a:p>
            <a:pPr>
              <a:buNone/>
            </a:pPr>
            <a:r>
              <a:rPr lang="en-US" dirty="0" err="1" smtClean="0"/>
              <a:t>A.init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err="1" smtClean="0"/>
              <a:t>B.start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err="1" smtClean="0"/>
              <a:t>C.run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err="1" smtClean="0"/>
              <a:t>D.resume</a:t>
            </a:r>
            <a:r>
              <a:rPr lang="en-US" dirty="0" smtClean="0"/>
              <a:t>();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Answer: Option B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85728"/>
            <a:ext cx="8643998" cy="628654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Which two are valid constructors for Thread? </a:t>
            </a:r>
          </a:p>
          <a:p>
            <a:pPr>
              <a:buNone/>
            </a:pPr>
            <a:r>
              <a:rPr lang="en-US" dirty="0" smtClean="0"/>
              <a:t>1.Thread(</a:t>
            </a:r>
            <a:r>
              <a:rPr lang="en-US" dirty="0" err="1" smtClean="0"/>
              <a:t>Runnable</a:t>
            </a:r>
            <a:r>
              <a:rPr lang="en-US" dirty="0" smtClean="0"/>
              <a:t> r, String name)</a:t>
            </a:r>
          </a:p>
          <a:p>
            <a:pPr>
              <a:buNone/>
            </a:pPr>
            <a:r>
              <a:rPr lang="en-US" dirty="0" smtClean="0"/>
              <a:t>2.Thread()</a:t>
            </a:r>
          </a:p>
          <a:p>
            <a:pPr>
              <a:buNone/>
            </a:pPr>
            <a:r>
              <a:rPr lang="en-US" dirty="0" smtClean="0"/>
              <a:t>3.Thread(</a:t>
            </a:r>
            <a:r>
              <a:rPr lang="en-US" dirty="0" err="1" smtClean="0"/>
              <a:t>int</a:t>
            </a:r>
            <a:r>
              <a:rPr lang="en-US" dirty="0" smtClean="0"/>
              <a:t> priority)</a:t>
            </a:r>
          </a:p>
          <a:p>
            <a:pPr>
              <a:buNone/>
            </a:pPr>
            <a:r>
              <a:rPr lang="en-US" dirty="0" smtClean="0"/>
              <a:t>4.Thread(</a:t>
            </a:r>
            <a:r>
              <a:rPr lang="en-US" dirty="0" err="1" smtClean="0"/>
              <a:t>Runnable</a:t>
            </a:r>
            <a:r>
              <a:rPr lang="en-US" dirty="0" smtClean="0"/>
              <a:t> r, </a:t>
            </a:r>
            <a:r>
              <a:rPr lang="en-US" dirty="0" err="1" smtClean="0"/>
              <a:t>ThreadGroup</a:t>
            </a:r>
            <a:r>
              <a:rPr lang="en-US" dirty="0" smtClean="0"/>
              <a:t> g)</a:t>
            </a:r>
          </a:p>
          <a:p>
            <a:pPr>
              <a:buNone/>
            </a:pPr>
            <a:r>
              <a:rPr lang="en-US" dirty="0" smtClean="0"/>
              <a:t>5.Thread(</a:t>
            </a:r>
            <a:r>
              <a:rPr lang="en-US" dirty="0" err="1" smtClean="0"/>
              <a:t>Runnable</a:t>
            </a:r>
            <a:r>
              <a:rPr lang="en-US" dirty="0" smtClean="0"/>
              <a:t> r, </a:t>
            </a:r>
            <a:r>
              <a:rPr lang="en-US" dirty="0" err="1" smtClean="0"/>
              <a:t>int</a:t>
            </a:r>
            <a:r>
              <a:rPr lang="en-US" dirty="0" smtClean="0"/>
              <a:t> priority)</a:t>
            </a:r>
          </a:p>
          <a:p>
            <a:pPr>
              <a:buNone/>
            </a:pPr>
            <a:r>
              <a:rPr lang="en-US" dirty="0" smtClean="0"/>
              <a:t>A.1 and 3</a:t>
            </a:r>
          </a:p>
          <a:p>
            <a:pPr>
              <a:buNone/>
            </a:pPr>
            <a:r>
              <a:rPr lang="en-US" dirty="0" smtClean="0"/>
              <a:t>B.2 and 4</a:t>
            </a:r>
          </a:p>
          <a:p>
            <a:pPr>
              <a:buNone/>
            </a:pPr>
            <a:r>
              <a:rPr lang="en-US" dirty="0" smtClean="0"/>
              <a:t>C.1 and 2</a:t>
            </a:r>
          </a:p>
          <a:p>
            <a:pPr>
              <a:buNone/>
            </a:pPr>
            <a:r>
              <a:rPr lang="en-US" dirty="0" smtClean="0"/>
              <a:t>D.2 and 5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Answer: Option C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0"/>
            <a:ext cx="8715436" cy="664371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class X implements </a:t>
            </a:r>
            <a:r>
              <a:rPr lang="en-US" sz="2800" dirty="0" err="1" smtClean="0"/>
              <a:t>Runnable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{ public static void main(String </a:t>
            </a:r>
            <a:r>
              <a:rPr lang="en-US" sz="2800" dirty="0" err="1" smtClean="0"/>
              <a:t>args</a:t>
            </a:r>
            <a:r>
              <a:rPr lang="en-US" sz="2800" dirty="0" smtClean="0"/>
              <a:t>[]) {</a:t>
            </a:r>
          </a:p>
          <a:p>
            <a:pPr>
              <a:buNone/>
            </a:pPr>
            <a:r>
              <a:rPr lang="en-US" sz="2800" dirty="0" smtClean="0"/>
              <a:t> /* Missing code? */ </a:t>
            </a:r>
          </a:p>
          <a:p>
            <a:pPr>
              <a:buNone/>
            </a:pPr>
            <a:r>
              <a:rPr lang="en-US" sz="2800" dirty="0" smtClean="0"/>
              <a:t>} </a:t>
            </a:r>
          </a:p>
          <a:p>
            <a:pPr>
              <a:buNone/>
            </a:pPr>
            <a:r>
              <a:rPr lang="en-US" sz="2800" dirty="0" smtClean="0"/>
              <a:t>public void run() {} }</a:t>
            </a:r>
          </a:p>
          <a:p>
            <a:pPr>
              <a:buNone/>
            </a:pPr>
            <a:r>
              <a:rPr lang="en-US" sz="2800" dirty="0" smtClean="0"/>
              <a:t> Which of the following line of code is suitable to start a thread ?</a:t>
            </a:r>
          </a:p>
          <a:p>
            <a:pPr>
              <a:buNone/>
            </a:pPr>
            <a:r>
              <a:rPr lang="en-US" sz="2800" dirty="0" err="1" smtClean="0"/>
              <a:t>A.Thread</a:t>
            </a:r>
            <a:r>
              <a:rPr lang="en-US" sz="2800" dirty="0" smtClean="0"/>
              <a:t> t = new Thread(X);</a:t>
            </a:r>
          </a:p>
          <a:p>
            <a:pPr>
              <a:buNone/>
            </a:pPr>
            <a:r>
              <a:rPr lang="en-US" sz="2800" dirty="0" err="1" smtClean="0"/>
              <a:t>B.Thread</a:t>
            </a:r>
            <a:r>
              <a:rPr lang="en-US" sz="2800" dirty="0" smtClean="0"/>
              <a:t> t = new Thread(X); </a:t>
            </a:r>
            <a:r>
              <a:rPr lang="en-US" sz="2800" dirty="0" err="1" smtClean="0"/>
              <a:t>t.start</a:t>
            </a:r>
            <a:r>
              <a:rPr lang="en-US" sz="2800" dirty="0" smtClean="0"/>
              <a:t>();</a:t>
            </a:r>
          </a:p>
          <a:p>
            <a:pPr>
              <a:buNone/>
            </a:pPr>
            <a:r>
              <a:rPr lang="en-US" sz="2800" dirty="0" smtClean="0"/>
              <a:t>C.X run = new X(); Thread t = new Thread(run); </a:t>
            </a:r>
            <a:r>
              <a:rPr lang="en-US" sz="2800" dirty="0" err="1" smtClean="0"/>
              <a:t>t.start</a:t>
            </a:r>
            <a:r>
              <a:rPr lang="en-US" sz="2800" dirty="0" smtClean="0"/>
              <a:t>();</a:t>
            </a:r>
          </a:p>
          <a:p>
            <a:pPr>
              <a:buNone/>
            </a:pPr>
            <a:r>
              <a:rPr lang="en-US" sz="2800" dirty="0" err="1" smtClean="0"/>
              <a:t>D.Thread</a:t>
            </a:r>
            <a:r>
              <a:rPr lang="en-US" sz="2800" dirty="0" smtClean="0"/>
              <a:t> t = new Thread(); </a:t>
            </a:r>
            <a:r>
              <a:rPr lang="en-US" sz="2800" dirty="0" err="1" smtClean="0"/>
              <a:t>x.run</a:t>
            </a:r>
            <a:r>
              <a:rPr lang="en-US" sz="2800" dirty="0" smtClean="0"/>
              <a:t>(); 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Answer: Option C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8643998" cy="5768997"/>
          </a:xfrm>
        </p:spPr>
        <p:txBody>
          <a:bodyPr/>
          <a:lstStyle/>
          <a:p>
            <a:r>
              <a:rPr lang="en-US" dirty="0" smtClean="0"/>
              <a:t>Which cannot directly cause a thread to stop executing?</a:t>
            </a:r>
          </a:p>
          <a:p>
            <a:r>
              <a:rPr lang="en-US" dirty="0" err="1" smtClean="0"/>
              <a:t>A.Calling</a:t>
            </a:r>
            <a:r>
              <a:rPr lang="en-US" dirty="0" smtClean="0"/>
              <a:t> the </a:t>
            </a:r>
            <a:r>
              <a:rPr lang="en-US" i="1" dirty="0" err="1" smtClean="0"/>
              <a:t>SetPriority</a:t>
            </a:r>
            <a:r>
              <a:rPr lang="en-US" i="1" dirty="0" smtClean="0"/>
              <a:t>()</a:t>
            </a:r>
            <a:r>
              <a:rPr lang="en-US" dirty="0" smtClean="0"/>
              <a:t> method on a </a:t>
            </a:r>
            <a:r>
              <a:rPr lang="en-US" i="1" dirty="0" smtClean="0"/>
              <a:t>Thread</a:t>
            </a:r>
            <a:r>
              <a:rPr lang="en-US" dirty="0" smtClean="0"/>
              <a:t> object.</a:t>
            </a:r>
          </a:p>
          <a:p>
            <a:r>
              <a:rPr lang="en-US" dirty="0" err="1" smtClean="0"/>
              <a:t>B.Calling</a:t>
            </a:r>
            <a:r>
              <a:rPr lang="en-US" dirty="0" smtClean="0"/>
              <a:t> the </a:t>
            </a:r>
            <a:r>
              <a:rPr lang="en-US" i="1" dirty="0" smtClean="0"/>
              <a:t>wait()</a:t>
            </a:r>
            <a:r>
              <a:rPr lang="en-US" dirty="0" smtClean="0"/>
              <a:t> method on an object.</a:t>
            </a:r>
          </a:p>
          <a:p>
            <a:r>
              <a:rPr lang="en-US" dirty="0" err="1" smtClean="0"/>
              <a:t>C.Calling</a:t>
            </a:r>
            <a:r>
              <a:rPr lang="en-US" dirty="0" smtClean="0"/>
              <a:t> </a:t>
            </a:r>
            <a:r>
              <a:rPr lang="en-US" i="1" dirty="0" smtClean="0"/>
              <a:t>notify()</a:t>
            </a:r>
            <a:r>
              <a:rPr lang="en-US" dirty="0" smtClean="0"/>
              <a:t> method on an object.</a:t>
            </a:r>
          </a:p>
          <a:p>
            <a:r>
              <a:rPr lang="en-US" dirty="0" err="1" smtClean="0"/>
              <a:t>D.Calling</a:t>
            </a:r>
            <a:r>
              <a:rPr lang="en-US" dirty="0" smtClean="0"/>
              <a:t> </a:t>
            </a:r>
            <a:r>
              <a:rPr lang="en-US" i="1" dirty="0" smtClean="0"/>
              <a:t>read()</a:t>
            </a:r>
            <a:r>
              <a:rPr lang="en-US" dirty="0" smtClean="0"/>
              <a:t> method on an </a:t>
            </a:r>
            <a:r>
              <a:rPr lang="en-US" i="1" dirty="0" err="1" smtClean="0"/>
              <a:t>InputStream</a:t>
            </a:r>
            <a:r>
              <a:rPr lang="en-US" dirty="0" smtClean="0"/>
              <a:t> object.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Answer: Option 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2489</Words>
  <Application>Microsoft Office PowerPoint</Application>
  <PresentationFormat>On-screen Show (4:3)</PresentationFormat>
  <Paragraphs>419</Paragraphs>
  <Slides>55</Slides>
  <Notes>2</Notes>
  <HiddenSlides>8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Multithread Programming</vt:lpstr>
      <vt:lpstr>Process </vt:lpstr>
      <vt:lpstr>Thread </vt:lpstr>
      <vt:lpstr>Advantages of Java Multithreading </vt:lpstr>
      <vt:lpstr>Note </vt:lpstr>
      <vt:lpstr>Terms </vt:lpstr>
      <vt:lpstr>Slide 7</vt:lpstr>
      <vt:lpstr>Thread in Java</vt:lpstr>
      <vt:lpstr>Life cycle of thread </vt:lpstr>
      <vt:lpstr>Slide 10</vt:lpstr>
      <vt:lpstr> </vt:lpstr>
      <vt:lpstr>Slide 12</vt:lpstr>
      <vt:lpstr>Benefits of Multithreading</vt:lpstr>
      <vt:lpstr>Benefits …</vt:lpstr>
      <vt:lpstr>Drawbacks of Multithread</vt:lpstr>
      <vt:lpstr>Slide 16</vt:lpstr>
      <vt:lpstr>Creating a thread in Java </vt:lpstr>
      <vt:lpstr>Runnable interface </vt:lpstr>
      <vt:lpstr>Thread class</vt:lpstr>
      <vt:lpstr>Thread class </vt:lpstr>
      <vt:lpstr>Commonly used methods of Thread class </vt:lpstr>
      <vt:lpstr>Slide 22</vt:lpstr>
      <vt:lpstr>Slide 23</vt:lpstr>
      <vt:lpstr>Priority of a Thread (Thread Priority) </vt:lpstr>
      <vt:lpstr>3 constants defined in Thread class</vt:lpstr>
      <vt:lpstr>Example of priority of a Thread</vt:lpstr>
      <vt:lpstr>Slide 27</vt:lpstr>
      <vt:lpstr>Daemon Thread in Java </vt:lpstr>
      <vt:lpstr>Note !!</vt:lpstr>
      <vt:lpstr>Termination of Daemon thread</vt:lpstr>
      <vt:lpstr>Methods for Java Daemon thread by Thread class </vt:lpstr>
      <vt:lpstr>Simple example of Daemon thread in java</vt:lpstr>
      <vt:lpstr>Slide 33</vt:lpstr>
      <vt:lpstr>Thread Synchronization</vt:lpstr>
      <vt:lpstr>Slide 35</vt:lpstr>
      <vt:lpstr>Why use Synchronization </vt:lpstr>
      <vt:lpstr>Types of Synchronization </vt:lpstr>
      <vt:lpstr>Thread Synchronization </vt:lpstr>
      <vt:lpstr>Concept of Lock in Java </vt:lpstr>
      <vt:lpstr>Synchronized method </vt:lpstr>
      <vt:lpstr>Slide 41</vt:lpstr>
      <vt:lpstr>Slide 42</vt:lpstr>
      <vt:lpstr>Synchronized block in java </vt:lpstr>
      <vt:lpstr>Example </vt:lpstr>
      <vt:lpstr>Slide 45</vt:lpstr>
      <vt:lpstr>Deadlock in java </vt:lpstr>
      <vt:lpstr>Inter-thread communication in Java </vt:lpstr>
      <vt:lpstr>wait() method </vt:lpstr>
      <vt:lpstr>notify() method </vt:lpstr>
      <vt:lpstr>notifyAll() method </vt:lpstr>
      <vt:lpstr>Wait() v/s Sleep()</vt:lpstr>
      <vt:lpstr>Quiz</vt:lpstr>
      <vt:lpstr>Slide 53</vt:lpstr>
      <vt:lpstr>Slide 54</vt:lpstr>
      <vt:lpstr>Slide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Multithread Programming</dc:title>
  <dc:creator>vickyd</dc:creator>
  <cp:lastModifiedBy>MartinaD</cp:lastModifiedBy>
  <cp:revision>75</cp:revision>
  <dcterms:created xsi:type="dcterms:W3CDTF">2016-09-12T11:53:57Z</dcterms:created>
  <dcterms:modified xsi:type="dcterms:W3CDTF">2017-10-05T04:19:16Z</dcterms:modified>
</cp:coreProperties>
</file>