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80" r:id="rId17"/>
    <p:sldId id="271" r:id="rId18"/>
    <p:sldId id="272" r:id="rId19"/>
    <p:sldId id="281" r:id="rId20"/>
    <p:sldId id="282" r:id="rId21"/>
    <p:sldId id="283" r:id="rId22"/>
    <p:sldId id="273" r:id="rId23"/>
    <p:sldId id="277" r:id="rId24"/>
    <p:sldId id="278" r:id="rId25"/>
    <p:sldId id="279" r:id="rId26"/>
    <p:sldId id="274" r:id="rId27"/>
    <p:sldId id="275" r:id="rId28"/>
    <p:sldId id="276" r:id="rId29"/>
    <p:sldId id="284" r:id="rId30"/>
    <p:sldId id="285" r:id="rId31"/>
    <p:sldId id="286" r:id="rId32"/>
    <p:sldId id="28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006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88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E67DB6-06D5-4B64-9E03-43472686EAD2}" type="datetimeFigureOut">
              <a:rPr lang="en-US" smtClean="0"/>
              <a:pPr/>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C07C3-7F36-4CC9-B0A3-A07B25F58C7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E67DB6-06D5-4B64-9E03-43472686EAD2}" type="datetimeFigureOut">
              <a:rPr lang="en-US" smtClean="0"/>
              <a:pPr/>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C07C3-7F36-4CC9-B0A3-A07B25F58C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E67DB6-06D5-4B64-9E03-43472686EAD2}" type="datetimeFigureOut">
              <a:rPr lang="en-US" smtClean="0"/>
              <a:pPr/>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C07C3-7F36-4CC9-B0A3-A07B25F58C7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E67DB6-06D5-4B64-9E03-43472686EAD2}" type="datetimeFigureOut">
              <a:rPr lang="en-US" smtClean="0"/>
              <a:pPr/>
              <a:t>8/10/2017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C07C3-7F36-4CC9-B0A3-A07B25F58C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E67DB6-06D5-4B64-9E03-43472686EAD2}" type="datetimeFigureOut">
              <a:rPr lang="en-US" smtClean="0"/>
              <a:pPr/>
              <a:t>8/10/2017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C07C3-7F36-4CC9-B0A3-A07B25F58C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E67DB6-06D5-4B64-9E03-43472686EAD2}" type="datetimeFigureOut">
              <a:rPr lang="en-US" smtClean="0"/>
              <a:pPr/>
              <a:t>8/10/2017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C07C3-7F36-4CC9-B0A3-A07B25F58C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E67DB6-06D5-4B64-9E03-43472686EAD2}" type="datetimeFigureOut">
              <a:rPr lang="en-US" smtClean="0"/>
              <a:pPr/>
              <a:t>8/10/2017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C07C3-7F36-4CC9-B0A3-A07B25F58C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E67DB6-06D5-4B64-9E03-43472686EAD2}" type="datetimeFigureOut">
              <a:rPr lang="en-US" smtClean="0"/>
              <a:pPr/>
              <a:t>8/10/2017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C07C3-7F36-4CC9-B0A3-A07B25F58C7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E67DB6-06D5-4B64-9E03-43472686EAD2}" type="datetimeFigureOut">
              <a:rPr lang="en-US" smtClean="0"/>
              <a:pPr/>
              <a:t>8/10/2017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C07C3-7F36-4CC9-B0A3-A07B25F58C7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E67DB6-06D5-4B64-9E03-43472686EAD2}" type="datetimeFigureOut">
              <a:rPr lang="en-US" smtClean="0"/>
              <a:pPr/>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C07C3-7F36-4CC9-B0A3-A07B25F58C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E67DB6-06D5-4B64-9E03-43472686EAD2}" type="datetimeFigureOut">
              <a:rPr lang="en-US" smtClean="0"/>
              <a:pPr/>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C07C3-7F36-4CC9-B0A3-A07B25F58C7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E67DB6-06D5-4B64-9E03-43472686EAD2}" type="datetimeFigureOut">
              <a:rPr lang="en-US" smtClean="0"/>
              <a:pPr/>
              <a:t>8/10/2017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C07C3-7F36-4CC9-B0A3-A07B25F58C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beginnersbook.com/wp-content/uploads/2013/05/Single-Inheritance.pn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beginnersbook.com/wp-content/uploads/2013/05/Multiple-Inheritance.pn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beginnersbook.com/wp-content/uploads/2013/05/Multilevel-Inheritance.pn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beginnersbook.com/wp-content/uploads/2013/05/Hierarchical-Inheritance.pn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beginnersbook.com/wp-content/uploads/2013/05/Hybrid-inheritance.png"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Inheritance in Java</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534400" cy="762000"/>
          </a:xfrm>
        </p:spPr>
        <p:txBody>
          <a:bodyPr>
            <a:normAutofit/>
          </a:bodyPr>
          <a:lstStyle/>
          <a:p>
            <a:r>
              <a:rPr lang="en-US" sz="2800" b="1" dirty="0" smtClean="0">
                <a:latin typeface="Times New Roman" pitchFamily="18" charset="0"/>
                <a:cs typeface="Times New Roman" pitchFamily="18" charset="0"/>
              </a:rPr>
              <a:t>Inheritance -</a:t>
            </a:r>
            <a:r>
              <a:rPr lang="en-US" sz="2800" dirty="0" smtClean="0">
                <a:latin typeface="Times New Roman" pitchFamily="18" charset="0"/>
                <a:cs typeface="Times New Roman" pitchFamily="18" charset="0"/>
              </a:rPr>
              <a:t>feature of Object-Oriented Programming </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152400" y="685800"/>
            <a:ext cx="8839200" cy="5440363"/>
          </a:xfrm>
        </p:spPr>
        <p:txBody>
          <a:bodyPr>
            <a:noAutofit/>
          </a:bodyPr>
          <a:lstStyle/>
          <a:p>
            <a:pPr algn="just"/>
            <a:r>
              <a:rPr lang="en-US" dirty="0" smtClean="0">
                <a:solidFill>
                  <a:srgbClr val="C00000"/>
                </a:solidFill>
                <a:latin typeface="Times New Roman" pitchFamily="18" charset="0"/>
                <a:cs typeface="Times New Roman" pitchFamily="18" charset="0"/>
              </a:rPr>
              <a:t>Inheritance allows a class to </a:t>
            </a:r>
            <a:r>
              <a:rPr lang="en-US" b="1" dirty="0" smtClean="0">
                <a:solidFill>
                  <a:srgbClr val="C00000"/>
                </a:solidFill>
                <a:latin typeface="Times New Roman" pitchFamily="18" charset="0"/>
                <a:cs typeface="Times New Roman" pitchFamily="18" charset="0"/>
              </a:rPr>
              <a:t>use the properties and methods of another class.</a:t>
            </a:r>
          </a:p>
          <a:p>
            <a:pPr algn="just"/>
            <a:endParaRPr lang="en-US" b="1" dirty="0" smtClean="0">
              <a:solidFill>
                <a:srgbClr val="C00000"/>
              </a:solidFill>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 In other words, </a:t>
            </a:r>
            <a:r>
              <a:rPr lang="en-US" b="1" dirty="0" smtClean="0">
                <a:solidFill>
                  <a:srgbClr val="FF0000"/>
                </a:solidFill>
                <a:latin typeface="Times New Roman" pitchFamily="18" charset="0"/>
                <a:cs typeface="Times New Roman" pitchFamily="18" charset="0"/>
              </a:rPr>
              <a:t>the derived class  </a:t>
            </a:r>
            <a:r>
              <a:rPr lang="en-US" dirty="0" smtClean="0">
                <a:solidFill>
                  <a:srgbClr val="FF0000"/>
                </a:solidFill>
                <a:latin typeface="Times New Roman" pitchFamily="18" charset="0"/>
                <a:cs typeface="Times New Roman" pitchFamily="18" charset="0"/>
              </a:rPr>
              <a:t>inherits the states and behaviors from the </a:t>
            </a:r>
            <a:r>
              <a:rPr lang="en-US" b="1" dirty="0" smtClean="0">
                <a:solidFill>
                  <a:srgbClr val="FF0000"/>
                </a:solidFill>
                <a:latin typeface="Times New Roman" pitchFamily="18" charset="0"/>
                <a:cs typeface="Times New Roman" pitchFamily="18" charset="0"/>
              </a:rPr>
              <a:t>base class</a:t>
            </a:r>
            <a:r>
              <a:rPr lang="en-US" dirty="0" smtClean="0">
                <a:latin typeface="Times New Roman" pitchFamily="18" charset="0"/>
                <a:cs typeface="Times New Roman" pitchFamily="18" charset="0"/>
              </a:rPr>
              <a:t>. </a:t>
            </a:r>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 </a:t>
            </a:r>
            <a:r>
              <a:rPr lang="en-US" b="1" dirty="0" smtClean="0">
                <a:solidFill>
                  <a:srgbClr val="0070C0"/>
                </a:solidFill>
                <a:latin typeface="Times New Roman" pitchFamily="18" charset="0"/>
                <a:cs typeface="Times New Roman" pitchFamily="18" charset="0"/>
              </a:rPr>
              <a:t>derived</a:t>
            </a:r>
            <a:r>
              <a:rPr lang="en-US" dirty="0" smtClean="0">
                <a:latin typeface="Times New Roman" pitchFamily="18" charset="0"/>
                <a:cs typeface="Times New Roman" pitchFamily="18" charset="0"/>
              </a:rPr>
              <a:t> class is also called </a:t>
            </a:r>
            <a:r>
              <a:rPr lang="en-US" b="1" dirty="0" smtClean="0">
                <a:solidFill>
                  <a:srgbClr val="0070C0"/>
                </a:solidFill>
                <a:latin typeface="Times New Roman" pitchFamily="18" charset="0"/>
                <a:cs typeface="Times New Roman" pitchFamily="18" charset="0"/>
              </a:rPr>
              <a:t>subclass</a:t>
            </a:r>
            <a:r>
              <a:rPr lang="en-US" dirty="0" smtClean="0">
                <a:latin typeface="Times New Roman" pitchFamily="18" charset="0"/>
                <a:cs typeface="Times New Roman" pitchFamily="18" charset="0"/>
              </a:rPr>
              <a:t> and the </a:t>
            </a:r>
            <a:r>
              <a:rPr lang="en-US" b="1" dirty="0" smtClean="0">
                <a:solidFill>
                  <a:srgbClr val="7030A0"/>
                </a:solidFill>
                <a:latin typeface="Times New Roman" pitchFamily="18" charset="0"/>
                <a:cs typeface="Times New Roman" pitchFamily="18" charset="0"/>
              </a:rPr>
              <a:t>base class </a:t>
            </a:r>
            <a:r>
              <a:rPr lang="en-US" dirty="0" smtClean="0">
                <a:latin typeface="Times New Roman" pitchFamily="18" charset="0"/>
                <a:cs typeface="Times New Roman" pitchFamily="18" charset="0"/>
              </a:rPr>
              <a:t>is also known as </a:t>
            </a:r>
            <a:r>
              <a:rPr lang="en-US" b="1" dirty="0" smtClean="0">
                <a:solidFill>
                  <a:srgbClr val="7030A0"/>
                </a:solidFill>
                <a:latin typeface="Times New Roman" pitchFamily="18" charset="0"/>
                <a:cs typeface="Times New Roman" pitchFamily="18" charset="0"/>
              </a:rPr>
              <a:t>super-class. </a:t>
            </a:r>
          </a:p>
          <a:p>
            <a:pPr algn="just">
              <a:buNone/>
            </a:pPr>
            <a:endParaRPr lang="en-US" b="1" dirty="0" smtClean="0">
              <a:solidFill>
                <a:srgbClr val="7030A0"/>
              </a:solidFill>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 derived class can add its own additional variables and methods.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diamond(in)">
                                      <p:cBhvr>
                                        <p:cTn id="23"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11162"/>
          </a:xfrm>
        </p:spPr>
        <p:txBody>
          <a:bodyPr>
            <a:normAutofit fontScale="90000"/>
          </a:bodyPr>
          <a:lstStyle/>
          <a:p>
            <a:r>
              <a:rPr lang="en-US" dirty="0" smtClean="0"/>
              <a:t>Inheritance</a:t>
            </a:r>
            <a:endParaRPr lang="en-US" dirty="0"/>
          </a:p>
        </p:txBody>
      </p:sp>
      <p:sp>
        <p:nvSpPr>
          <p:cNvPr id="3" name="Content Placeholder 2"/>
          <p:cNvSpPr>
            <a:spLocks noGrp="1"/>
          </p:cNvSpPr>
          <p:nvPr>
            <p:ph idx="1"/>
          </p:nvPr>
        </p:nvSpPr>
        <p:spPr>
          <a:xfrm>
            <a:off x="228600" y="609600"/>
            <a:ext cx="8763000" cy="6019800"/>
          </a:xfrm>
        </p:spPr>
        <p:txBody>
          <a:bodyPr>
            <a:normAutofit/>
          </a:bodyPr>
          <a:lstStyle/>
          <a:p>
            <a:pPr algn="just"/>
            <a:r>
              <a:rPr lang="en-US" dirty="0" smtClean="0">
                <a:solidFill>
                  <a:srgbClr val="7030A0"/>
                </a:solidFill>
                <a:latin typeface="Times New Roman" pitchFamily="18" charset="0"/>
                <a:cs typeface="Times New Roman" pitchFamily="18" charset="0"/>
              </a:rPr>
              <a:t>These additional variable and methods differentiates the derived class from the base class.</a:t>
            </a:r>
          </a:p>
          <a:p>
            <a:pPr algn="just"/>
            <a:r>
              <a:rPr lang="en-US" dirty="0" smtClean="0">
                <a:latin typeface="Times New Roman" pitchFamily="18" charset="0"/>
                <a:cs typeface="Times New Roman" pitchFamily="18" charset="0"/>
              </a:rPr>
              <a:t>Inheritance is a </a:t>
            </a:r>
            <a:r>
              <a:rPr lang="en-US" b="1" dirty="0" smtClean="0">
                <a:latin typeface="Times New Roman" pitchFamily="18" charset="0"/>
                <a:cs typeface="Times New Roman" pitchFamily="18" charset="0"/>
              </a:rPr>
              <a:t>compile-time</a:t>
            </a:r>
            <a:r>
              <a:rPr lang="en-US" dirty="0" smtClean="0">
                <a:latin typeface="Times New Roman" pitchFamily="18" charset="0"/>
                <a:cs typeface="Times New Roman" pitchFamily="18" charset="0"/>
              </a:rPr>
              <a:t> mechanism.</a:t>
            </a:r>
          </a:p>
          <a:p>
            <a:pPr algn="just"/>
            <a:r>
              <a:rPr lang="en-US" dirty="0" smtClean="0">
                <a:solidFill>
                  <a:schemeClr val="accent6">
                    <a:lumMod val="75000"/>
                  </a:schemeClr>
                </a:solidFill>
                <a:latin typeface="Times New Roman" pitchFamily="18" charset="0"/>
                <a:cs typeface="Times New Roman" pitchFamily="18" charset="0"/>
              </a:rPr>
              <a:t> A super-class can have </a:t>
            </a:r>
            <a:r>
              <a:rPr lang="en-US" b="1" dirty="0" smtClean="0">
                <a:solidFill>
                  <a:schemeClr val="accent6">
                    <a:lumMod val="75000"/>
                  </a:schemeClr>
                </a:solidFill>
                <a:latin typeface="Times New Roman" pitchFamily="18" charset="0"/>
                <a:cs typeface="Times New Roman" pitchFamily="18" charset="0"/>
              </a:rPr>
              <a:t>any number of subclasses</a:t>
            </a:r>
            <a:r>
              <a:rPr lang="en-US" dirty="0" smtClean="0">
                <a:solidFill>
                  <a:schemeClr val="accent6">
                    <a:lumMod val="75000"/>
                  </a:schemeClr>
                </a:solidFill>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 But a subclass can have only one </a:t>
            </a:r>
            <a:r>
              <a:rPr lang="en-US" dirty="0" err="1" smtClean="0">
                <a:latin typeface="Times New Roman" pitchFamily="18" charset="0"/>
                <a:cs typeface="Times New Roman" pitchFamily="18" charset="0"/>
              </a:rPr>
              <a:t>superclass</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 This is because </a:t>
            </a:r>
            <a:r>
              <a:rPr lang="en-US" dirty="0" smtClean="0">
                <a:solidFill>
                  <a:srgbClr val="FF0000"/>
                </a:solidFill>
                <a:latin typeface="Times New Roman" pitchFamily="18" charset="0"/>
                <a:cs typeface="Times New Roman" pitchFamily="18" charset="0"/>
              </a:rPr>
              <a:t>Java does not support multiple inheritance.</a:t>
            </a:r>
          </a:p>
          <a:p>
            <a:pPr algn="just"/>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superclass</a:t>
            </a:r>
            <a:r>
              <a:rPr lang="en-US" dirty="0" smtClean="0">
                <a:latin typeface="Times New Roman" pitchFamily="18" charset="0"/>
                <a:cs typeface="Times New Roman" pitchFamily="18" charset="0"/>
              </a:rPr>
              <a:t> and subclass have </a:t>
            </a:r>
            <a:r>
              <a:rPr lang="en-US" b="1" dirty="0" smtClean="0">
                <a:latin typeface="Times New Roman" pitchFamily="18" charset="0"/>
                <a:cs typeface="Times New Roman" pitchFamily="18" charset="0"/>
              </a:rPr>
              <a:t>“is-a”</a:t>
            </a:r>
            <a:r>
              <a:rPr lang="en-US" dirty="0" smtClean="0">
                <a:latin typeface="Times New Roman" pitchFamily="18" charset="0"/>
                <a:cs typeface="Times New Roman" pitchFamily="18" charset="0"/>
              </a:rPr>
              <a:t> relationship between them</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heckerboard(across)">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amond(in)">
                                      <p:cBhvr>
                                        <p:cTn id="23" dur="2000"/>
                                        <p:tgtEl>
                                          <p:spTgt spid="3">
                                            <p:txEl>
                                              <p:pRg st="4" end="4"/>
                                            </p:txEl>
                                          </p:spTgt>
                                        </p:tgtEl>
                                      </p:cBhvr>
                                    </p:animEffect>
                                  </p:childTnLst>
                                </p:cTn>
                              </p:par>
                              <p:par>
                                <p:cTn id="24" presetID="8" presetClass="entr" presetSubtype="16"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diamond(in)">
                                      <p:cBhvr>
                                        <p:cTn id="26"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Extends keyword</a:t>
            </a:r>
            <a:endParaRPr lang="en-US" dirty="0"/>
          </a:p>
        </p:txBody>
      </p:sp>
      <p:sp>
        <p:nvSpPr>
          <p:cNvPr id="3" name="Content Placeholder 2"/>
          <p:cNvSpPr>
            <a:spLocks noGrp="1"/>
          </p:cNvSpPr>
          <p:nvPr>
            <p:ph idx="1"/>
          </p:nvPr>
        </p:nvSpPr>
        <p:spPr>
          <a:xfrm>
            <a:off x="228600" y="914400"/>
            <a:ext cx="8686800" cy="5211763"/>
          </a:xfrm>
        </p:spPr>
        <p:txBody>
          <a:bodyPr>
            <a:normAutofit/>
          </a:bodyPr>
          <a:lstStyle/>
          <a:p>
            <a:pPr algn="just"/>
            <a:r>
              <a:rPr lang="en-US" dirty="0" smtClean="0">
                <a:latin typeface="Times New Roman" pitchFamily="18" charset="0"/>
                <a:cs typeface="Times New Roman" pitchFamily="18" charset="0"/>
              </a:rPr>
              <a:t>The keyword used for inheritance is </a:t>
            </a:r>
            <a:r>
              <a:rPr lang="en-US" dirty="0" smtClean="0">
                <a:solidFill>
                  <a:srgbClr val="FF0000"/>
                </a:solidFill>
                <a:latin typeface="Times New Roman" pitchFamily="18" charset="0"/>
                <a:cs typeface="Times New Roman" pitchFamily="18" charset="0"/>
              </a:rPr>
              <a:t>extends.</a:t>
            </a:r>
            <a:r>
              <a:rPr lang="en-US" dirty="0" smtClean="0">
                <a:latin typeface="Times New Roman" pitchFamily="18" charset="0"/>
                <a:cs typeface="Times New Roman" pitchFamily="18" charset="0"/>
              </a:rPr>
              <a:t> </a:t>
            </a:r>
          </a:p>
          <a:p>
            <a:pPr algn="just">
              <a:buNone/>
            </a:pP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a:t>
            </a:r>
            <a:r>
              <a:rPr lang="en-US" dirty="0" smtClean="0">
                <a:solidFill>
                  <a:schemeClr val="accent6">
                    <a:lumMod val="75000"/>
                  </a:schemeClr>
                </a:solidFill>
                <a:latin typeface="Times New Roman" pitchFamily="18" charset="0"/>
                <a:cs typeface="Times New Roman" pitchFamily="18" charset="0"/>
              </a:rPr>
              <a:t>Syntax:</a:t>
            </a:r>
          </a:p>
          <a:p>
            <a:pPr algn="just">
              <a:buNone/>
            </a:pPr>
            <a:r>
              <a:rPr lang="en-US" b="1" dirty="0" smtClean="0">
                <a:solidFill>
                  <a:srgbClr val="0070C0"/>
                </a:solidFill>
                <a:latin typeface="Times New Roman" pitchFamily="18" charset="0"/>
                <a:cs typeface="Times New Roman" pitchFamily="18" charset="0"/>
              </a:rPr>
              <a:t>public class </a:t>
            </a:r>
            <a:r>
              <a:rPr lang="en-US" b="1" dirty="0" err="1" smtClean="0">
                <a:solidFill>
                  <a:srgbClr val="0070C0"/>
                </a:solidFill>
                <a:latin typeface="Times New Roman" pitchFamily="18" charset="0"/>
                <a:cs typeface="Times New Roman" pitchFamily="18" charset="0"/>
              </a:rPr>
              <a:t>ChildClass</a:t>
            </a:r>
            <a:r>
              <a:rPr lang="en-US" b="1" dirty="0" smtClean="0">
                <a:solidFill>
                  <a:srgbClr val="0070C0"/>
                </a:solidFill>
                <a:latin typeface="Times New Roman" pitchFamily="18" charset="0"/>
                <a:cs typeface="Times New Roman" pitchFamily="18" charset="0"/>
              </a:rPr>
              <a:t> extends </a:t>
            </a:r>
            <a:r>
              <a:rPr lang="en-US" b="1" dirty="0" err="1" smtClean="0">
                <a:solidFill>
                  <a:srgbClr val="0070C0"/>
                </a:solidFill>
                <a:latin typeface="Times New Roman" pitchFamily="18" charset="0"/>
                <a:cs typeface="Times New Roman" pitchFamily="18" charset="0"/>
              </a:rPr>
              <a:t>BaseClass</a:t>
            </a:r>
            <a:r>
              <a:rPr lang="en-US" b="1" dirty="0" smtClean="0">
                <a:solidFill>
                  <a:srgbClr val="0070C0"/>
                </a:solidFill>
                <a:latin typeface="Times New Roman" pitchFamily="18" charset="0"/>
                <a:cs typeface="Times New Roman" pitchFamily="18" charset="0"/>
              </a:rPr>
              <a:t> </a:t>
            </a:r>
            <a:r>
              <a:rPr lang="en-US" dirty="0" smtClean="0">
                <a:latin typeface="Times New Roman" pitchFamily="18" charset="0"/>
                <a:cs typeface="Times New Roman" pitchFamily="18" charset="0"/>
              </a:rPr>
              <a:t> {</a:t>
            </a:r>
          </a:p>
          <a:p>
            <a:pPr algn="just">
              <a:buNone/>
            </a:pPr>
            <a:r>
              <a:rPr lang="en-US" dirty="0" smtClean="0">
                <a:latin typeface="Times New Roman" pitchFamily="18" charset="0"/>
                <a:cs typeface="Times New Roman" pitchFamily="18" charset="0"/>
              </a:rPr>
              <a:t>   </a:t>
            </a:r>
            <a:r>
              <a:rPr lang="en-US" sz="2400" i="1" dirty="0" smtClean="0">
                <a:solidFill>
                  <a:srgbClr val="C00000"/>
                </a:solidFill>
                <a:latin typeface="Times New Roman" pitchFamily="18" charset="0"/>
                <a:cs typeface="Times New Roman" pitchFamily="18" charset="0"/>
              </a:rPr>
              <a:t>// derived class methods extend and possibly override</a:t>
            </a:r>
          </a:p>
          <a:p>
            <a:pPr algn="just">
              <a:buNone/>
            </a:pPr>
            <a:r>
              <a:rPr lang="en-US" dirty="0" smtClean="0">
                <a:latin typeface="Times New Roman" pitchFamily="18" charset="0"/>
                <a:cs typeface="Times New Roman" pitchFamily="18" charset="0"/>
              </a:rPr>
              <a:t>}</a:t>
            </a:r>
          </a:p>
          <a:p>
            <a:pPr algn="just"/>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258762"/>
          </a:xfrm>
        </p:spPr>
        <p:txBody>
          <a:bodyPr>
            <a:normAutofit fontScale="90000"/>
          </a:bodyPr>
          <a:lstStyle/>
          <a:p>
            <a:pPr algn="l"/>
            <a:r>
              <a:rPr lang="en-US" dirty="0" smtClean="0"/>
              <a:t>Example </a:t>
            </a:r>
            <a:endParaRPr lang="en-US" dirty="0"/>
          </a:p>
        </p:txBody>
      </p:sp>
      <p:sp>
        <p:nvSpPr>
          <p:cNvPr id="3" name="Content Placeholder 2"/>
          <p:cNvSpPr>
            <a:spLocks noGrp="1"/>
          </p:cNvSpPr>
          <p:nvPr>
            <p:ph idx="1"/>
          </p:nvPr>
        </p:nvSpPr>
        <p:spPr>
          <a:xfrm>
            <a:off x="228600" y="457200"/>
            <a:ext cx="3886200" cy="6019800"/>
          </a:xfrm>
        </p:spPr>
        <p:txBody>
          <a:bodyPr>
            <a:noAutofit/>
          </a:bodyPr>
          <a:lstStyle/>
          <a:p>
            <a:pPr>
              <a:buNone/>
            </a:pPr>
            <a:r>
              <a:rPr lang="en-US" sz="2400" dirty="0" smtClean="0">
                <a:solidFill>
                  <a:srgbClr val="C00000"/>
                </a:solidFill>
                <a:latin typeface="Times New Roman" pitchFamily="18" charset="0"/>
                <a:cs typeface="Times New Roman" pitchFamily="18" charset="0"/>
              </a:rPr>
              <a:t>// A class to display the attributes of the vehicle</a:t>
            </a:r>
          </a:p>
          <a:p>
            <a:pPr>
              <a:buNone/>
            </a:pPr>
            <a:r>
              <a:rPr lang="en-US" sz="2400" b="1" dirty="0" smtClean="0">
                <a:solidFill>
                  <a:srgbClr val="C00000"/>
                </a:solidFill>
                <a:latin typeface="Times New Roman" pitchFamily="18" charset="0"/>
                <a:cs typeface="Times New Roman" pitchFamily="18" charset="0"/>
              </a:rPr>
              <a:t>class Vehicle </a:t>
            </a:r>
            <a:r>
              <a:rPr lang="en-US" sz="2400" dirty="0" smtClean="0">
                <a:solidFill>
                  <a:srgbClr val="C00000"/>
                </a:solidFill>
                <a:latin typeface="Times New Roman" pitchFamily="18" charset="0"/>
                <a:cs typeface="Times New Roman" pitchFamily="18" charset="0"/>
              </a:rPr>
              <a:t>{</a:t>
            </a:r>
          </a:p>
          <a:p>
            <a:pPr>
              <a:buNone/>
            </a:pPr>
            <a:r>
              <a:rPr lang="en-US" sz="2400" dirty="0" smtClean="0">
                <a:solidFill>
                  <a:srgbClr val="C00000"/>
                </a:solidFill>
                <a:latin typeface="Times New Roman" pitchFamily="18" charset="0"/>
                <a:cs typeface="Times New Roman" pitchFamily="18" charset="0"/>
              </a:rPr>
              <a:t>   String color;</a:t>
            </a:r>
          </a:p>
          <a:p>
            <a:pPr>
              <a:buNone/>
            </a:pPr>
            <a:r>
              <a:rPr lang="en-US" sz="2400" dirty="0" smtClean="0">
                <a:solidFill>
                  <a:srgbClr val="C00000"/>
                </a:solidFill>
                <a:latin typeface="Times New Roman" pitchFamily="18" charset="0"/>
                <a:cs typeface="Times New Roman" pitchFamily="18" charset="0"/>
              </a:rPr>
              <a:t>   </a:t>
            </a:r>
            <a:r>
              <a:rPr lang="en-US" sz="2400" dirty="0" err="1" smtClean="0">
                <a:solidFill>
                  <a:srgbClr val="C00000"/>
                </a:solidFill>
                <a:latin typeface="Times New Roman" pitchFamily="18" charset="0"/>
                <a:cs typeface="Times New Roman" pitchFamily="18" charset="0"/>
              </a:rPr>
              <a:t>int</a:t>
            </a:r>
            <a:r>
              <a:rPr lang="en-US" sz="2400" dirty="0" smtClean="0">
                <a:solidFill>
                  <a:srgbClr val="C00000"/>
                </a:solidFill>
                <a:latin typeface="Times New Roman" pitchFamily="18" charset="0"/>
                <a:cs typeface="Times New Roman" pitchFamily="18" charset="0"/>
              </a:rPr>
              <a:t> speed;</a:t>
            </a:r>
          </a:p>
          <a:p>
            <a:pPr>
              <a:buNone/>
            </a:pPr>
            <a:r>
              <a:rPr lang="en-US" sz="2400" dirty="0" smtClean="0">
                <a:solidFill>
                  <a:srgbClr val="C00000"/>
                </a:solidFill>
                <a:latin typeface="Times New Roman" pitchFamily="18" charset="0"/>
                <a:cs typeface="Times New Roman" pitchFamily="18" charset="0"/>
              </a:rPr>
              <a:t>   </a:t>
            </a:r>
            <a:r>
              <a:rPr lang="en-US" sz="2400" dirty="0" err="1" smtClean="0">
                <a:solidFill>
                  <a:srgbClr val="C00000"/>
                </a:solidFill>
                <a:latin typeface="Times New Roman" pitchFamily="18" charset="0"/>
                <a:cs typeface="Times New Roman" pitchFamily="18" charset="0"/>
              </a:rPr>
              <a:t>int</a:t>
            </a:r>
            <a:r>
              <a:rPr lang="en-US" sz="2400" dirty="0" smtClean="0">
                <a:solidFill>
                  <a:srgbClr val="C00000"/>
                </a:solidFill>
                <a:latin typeface="Times New Roman" pitchFamily="18" charset="0"/>
                <a:cs typeface="Times New Roman" pitchFamily="18" charset="0"/>
              </a:rPr>
              <a:t> size;</a:t>
            </a:r>
          </a:p>
          <a:p>
            <a:pPr>
              <a:buNone/>
            </a:pPr>
            <a:r>
              <a:rPr lang="en-US" sz="2400" dirty="0" smtClean="0">
                <a:solidFill>
                  <a:srgbClr val="C00000"/>
                </a:solidFill>
                <a:latin typeface="Times New Roman" pitchFamily="18" charset="0"/>
                <a:cs typeface="Times New Roman" pitchFamily="18" charset="0"/>
              </a:rPr>
              <a:t>   void attributes() {</a:t>
            </a:r>
          </a:p>
          <a:p>
            <a:pPr>
              <a:buNone/>
            </a:pPr>
            <a:r>
              <a:rPr lang="en-US" sz="2400" dirty="0" smtClean="0">
                <a:solidFill>
                  <a:srgbClr val="C00000"/>
                </a:solidFill>
                <a:latin typeface="Times New Roman" pitchFamily="18" charset="0"/>
                <a:cs typeface="Times New Roman" pitchFamily="18" charset="0"/>
              </a:rPr>
              <a:t>      </a:t>
            </a:r>
            <a:r>
              <a:rPr lang="en-US" sz="2400" dirty="0" err="1" smtClean="0">
                <a:solidFill>
                  <a:srgbClr val="C00000"/>
                </a:solidFill>
                <a:latin typeface="Times New Roman" pitchFamily="18" charset="0"/>
                <a:cs typeface="Times New Roman" pitchFamily="18" charset="0"/>
              </a:rPr>
              <a:t>System.out.println</a:t>
            </a:r>
            <a:r>
              <a:rPr lang="en-US" sz="2400" dirty="0" smtClean="0">
                <a:solidFill>
                  <a:srgbClr val="C00000"/>
                </a:solidFill>
                <a:latin typeface="Times New Roman" pitchFamily="18" charset="0"/>
                <a:cs typeface="Times New Roman" pitchFamily="18" charset="0"/>
              </a:rPr>
              <a:t>("Color : " + color);</a:t>
            </a:r>
          </a:p>
          <a:p>
            <a:pPr>
              <a:buNone/>
            </a:pPr>
            <a:r>
              <a:rPr lang="en-US" sz="2400" dirty="0" smtClean="0">
                <a:solidFill>
                  <a:srgbClr val="C00000"/>
                </a:solidFill>
                <a:latin typeface="Times New Roman" pitchFamily="18" charset="0"/>
                <a:cs typeface="Times New Roman" pitchFamily="18" charset="0"/>
              </a:rPr>
              <a:t>      </a:t>
            </a:r>
            <a:r>
              <a:rPr lang="en-US" sz="2400" dirty="0" err="1" smtClean="0">
                <a:solidFill>
                  <a:srgbClr val="C00000"/>
                </a:solidFill>
                <a:latin typeface="Times New Roman" pitchFamily="18" charset="0"/>
                <a:cs typeface="Times New Roman" pitchFamily="18" charset="0"/>
              </a:rPr>
              <a:t>System.out.println</a:t>
            </a:r>
            <a:r>
              <a:rPr lang="en-US" sz="2400" dirty="0" smtClean="0">
                <a:solidFill>
                  <a:srgbClr val="C00000"/>
                </a:solidFill>
                <a:latin typeface="Times New Roman" pitchFamily="18" charset="0"/>
                <a:cs typeface="Times New Roman" pitchFamily="18" charset="0"/>
              </a:rPr>
              <a:t>("Speed : " + speed);</a:t>
            </a:r>
          </a:p>
          <a:p>
            <a:pPr>
              <a:buNone/>
            </a:pPr>
            <a:r>
              <a:rPr lang="en-US" sz="2400" dirty="0" smtClean="0">
                <a:solidFill>
                  <a:srgbClr val="C00000"/>
                </a:solidFill>
                <a:latin typeface="Times New Roman" pitchFamily="18" charset="0"/>
                <a:cs typeface="Times New Roman" pitchFamily="18" charset="0"/>
              </a:rPr>
              <a:t>      </a:t>
            </a:r>
            <a:r>
              <a:rPr lang="en-US" sz="2400" dirty="0" err="1" smtClean="0">
                <a:solidFill>
                  <a:srgbClr val="C00000"/>
                </a:solidFill>
                <a:latin typeface="Times New Roman" pitchFamily="18" charset="0"/>
                <a:cs typeface="Times New Roman" pitchFamily="18" charset="0"/>
              </a:rPr>
              <a:t>System.out.println</a:t>
            </a:r>
            <a:r>
              <a:rPr lang="en-US" sz="2400" dirty="0" smtClean="0">
                <a:solidFill>
                  <a:srgbClr val="C00000"/>
                </a:solidFill>
                <a:latin typeface="Times New Roman" pitchFamily="18" charset="0"/>
                <a:cs typeface="Times New Roman" pitchFamily="18" charset="0"/>
              </a:rPr>
              <a:t>("Size : " + size);</a:t>
            </a:r>
          </a:p>
          <a:p>
            <a:pPr>
              <a:buNone/>
            </a:pPr>
            <a:r>
              <a:rPr lang="en-US" sz="2400" dirty="0" smtClean="0">
                <a:solidFill>
                  <a:srgbClr val="C00000"/>
                </a:solidFill>
                <a:latin typeface="Times New Roman" pitchFamily="18" charset="0"/>
                <a:cs typeface="Times New Roman" pitchFamily="18" charset="0"/>
              </a:rPr>
              <a:t>   }</a:t>
            </a:r>
          </a:p>
          <a:p>
            <a:pPr>
              <a:buNone/>
            </a:pPr>
            <a:r>
              <a:rPr lang="en-US" sz="2400" dirty="0" smtClean="0">
                <a:solidFill>
                  <a:srgbClr val="C00000"/>
                </a:solidFill>
                <a:latin typeface="Times New Roman" pitchFamily="18" charset="0"/>
                <a:cs typeface="Times New Roman" pitchFamily="18" charset="0"/>
              </a:rPr>
              <a:t>}</a:t>
            </a:r>
          </a:p>
          <a:p>
            <a:pPr>
              <a:buNone/>
            </a:pPr>
            <a:r>
              <a:rPr lang="en-US" sz="2400" dirty="0" smtClean="0">
                <a:solidFill>
                  <a:srgbClr val="C00000"/>
                </a:solidFill>
                <a:latin typeface="Times New Roman" pitchFamily="18" charset="0"/>
                <a:cs typeface="Times New Roman" pitchFamily="18" charset="0"/>
              </a:rPr>
              <a:t> </a:t>
            </a:r>
          </a:p>
        </p:txBody>
      </p:sp>
      <p:sp>
        <p:nvSpPr>
          <p:cNvPr id="5" name="TextBox 4"/>
          <p:cNvSpPr txBox="1"/>
          <p:nvPr/>
        </p:nvSpPr>
        <p:spPr>
          <a:xfrm>
            <a:off x="4191000" y="152400"/>
            <a:ext cx="4800600" cy="6247864"/>
          </a:xfrm>
          <a:prstGeom prst="rect">
            <a:avLst/>
          </a:prstGeom>
          <a:noFill/>
        </p:spPr>
        <p:txBody>
          <a:bodyPr wrap="square" rtlCol="0">
            <a:spAutoFit/>
          </a:bodyPr>
          <a:lstStyle/>
          <a:p>
            <a:pPr>
              <a:buNone/>
            </a:pPr>
            <a:r>
              <a:rPr lang="en-US" sz="2000" dirty="0" smtClean="0">
                <a:solidFill>
                  <a:srgbClr val="7030A0"/>
                </a:solidFill>
                <a:latin typeface="Times New Roman" pitchFamily="18" charset="0"/>
                <a:cs typeface="Times New Roman" pitchFamily="18" charset="0"/>
              </a:rPr>
              <a:t>// A subclass which extends for vehicle</a:t>
            </a:r>
          </a:p>
          <a:p>
            <a:pPr>
              <a:buNone/>
            </a:pPr>
            <a:r>
              <a:rPr lang="en-US" sz="2000" b="1" dirty="0" smtClean="0">
                <a:solidFill>
                  <a:srgbClr val="7030A0"/>
                </a:solidFill>
                <a:latin typeface="Times New Roman" pitchFamily="18" charset="0"/>
                <a:cs typeface="Times New Roman" pitchFamily="18" charset="0"/>
              </a:rPr>
              <a:t>class Car extends Vehicle </a:t>
            </a:r>
            <a:r>
              <a:rPr lang="en-US" sz="2000" dirty="0" smtClean="0">
                <a:solidFill>
                  <a:srgbClr val="7030A0"/>
                </a:solidFill>
                <a:latin typeface="Times New Roman" pitchFamily="18" charset="0"/>
                <a:cs typeface="Times New Roman" pitchFamily="18" charset="0"/>
              </a:rPr>
              <a:t>{</a:t>
            </a:r>
          </a:p>
          <a:p>
            <a:pPr>
              <a:buNone/>
            </a:pPr>
            <a:r>
              <a:rPr lang="en-US" sz="2000" dirty="0" smtClean="0">
                <a:solidFill>
                  <a:srgbClr val="7030A0"/>
                </a:solidFill>
                <a:latin typeface="Times New Roman" pitchFamily="18" charset="0"/>
                <a:cs typeface="Times New Roman" pitchFamily="18" charset="0"/>
              </a:rPr>
              <a:t>   </a:t>
            </a:r>
            <a:r>
              <a:rPr lang="en-US" sz="2000" dirty="0" err="1" smtClean="0">
                <a:solidFill>
                  <a:srgbClr val="7030A0"/>
                </a:solidFill>
                <a:latin typeface="Times New Roman" pitchFamily="18" charset="0"/>
                <a:cs typeface="Times New Roman" pitchFamily="18" charset="0"/>
              </a:rPr>
              <a:t>int</a:t>
            </a:r>
            <a:r>
              <a:rPr lang="en-US" sz="2000" dirty="0" smtClean="0">
                <a:solidFill>
                  <a:srgbClr val="7030A0"/>
                </a:solidFill>
                <a:latin typeface="Times New Roman" pitchFamily="18" charset="0"/>
                <a:cs typeface="Times New Roman" pitchFamily="18" charset="0"/>
              </a:rPr>
              <a:t> CC;</a:t>
            </a:r>
          </a:p>
          <a:p>
            <a:pPr>
              <a:buNone/>
            </a:pPr>
            <a:r>
              <a:rPr lang="en-US" sz="2000" dirty="0" smtClean="0">
                <a:solidFill>
                  <a:srgbClr val="7030A0"/>
                </a:solidFill>
                <a:latin typeface="Times New Roman" pitchFamily="18" charset="0"/>
                <a:cs typeface="Times New Roman" pitchFamily="18" charset="0"/>
              </a:rPr>
              <a:t>   </a:t>
            </a:r>
            <a:r>
              <a:rPr lang="en-US" sz="2000" dirty="0" err="1" smtClean="0">
                <a:solidFill>
                  <a:srgbClr val="7030A0"/>
                </a:solidFill>
                <a:latin typeface="Times New Roman" pitchFamily="18" charset="0"/>
                <a:cs typeface="Times New Roman" pitchFamily="18" charset="0"/>
              </a:rPr>
              <a:t>int</a:t>
            </a:r>
            <a:r>
              <a:rPr lang="en-US" sz="2000" dirty="0" smtClean="0">
                <a:solidFill>
                  <a:srgbClr val="7030A0"/>
                </a:solidFill>
                <a:latin typeface="Times New Roman" pitchFamily="18" charset="0"/>
                <a:cs typeface="Times New Roman" pitchFamily="18" charset="0"/>
              </a:rPr>
              <a:t> gears;</a:t>
            </a:r>
          </a:p>
          <a:p>
            <a:pPr>
              <a:buNone/>
            </a:pPr>
            <a:r>
              <a:rPr lang="en-US" sz="2000" dirty="0" smtClean="0">
                <a:solidFill>
                  <a:srgbClr val="7030A0"/>
                </a:solidFill>
                <a:latin typeface="Times New Roman" pitchFamily="18" charset="0"/>
                <a:cs typeface="Times New Roman" pitchFamily="18" charset="0"/>
              </a:rPr>
              <a:t>   void </a:t>
            </a:r>
            <a:r>
              <a:rPr lang="en-US" sz="2000" dirty="0" err="1" smtClean="0">
                <a:solidFill>
                  <a:srgbClr val="7030A0"/>
                </a:solidFill>
                <a:latin typeface="Times New Roman" pitchFamily="18" charset="0"/>
                <a:cs typeface="Times New Roman" pitchFamily="18" charset="0"/>
              </a:rPr>
              <a:t>attributescar</a:t>
            </a:r>
            <a:r>
              <a:rPr lang="en-US" sz="2000" dirty="0" smtClean="0">
                <a:solidFill>
                  <a:srgbClr val="7030A0"/>
                </a:solidFill>
                <a:latin typeface="Times New Roman" pitchFamily="18" charset="0"/>
                <a:cs typeface="Times New Roman" pitchFamily="18" charset="0"/>
              </a:rPr>
              <a:t>() {</a:t>
            </a:r>
          </a:p>
          <a:p>
            <a:pPr>
              <a:buNone/>
            </a:pPr>
            <a:r>
              <a:rPr lang="en-US" sz="2000" dirty="0" smtClean="0">
                <a:solidFill>
                  <a:srgbClr val="7030A0"/>
                </a:solidFill>
                <a:latin typeface="Times New Roman" pitchFamily="18" charset="0"/>
                <a:cs typeface="Times New Roman" pitchFamily="18" charset="0"/>
              </a:rPr>
              <a:t>      </a:t>
            </a:r>
            <a:r>
              <a:rPr lang="en-US" sz="1600" i="1" dirty="0" smtClean="0">
                <a:solidFill>
                  <a:srgbClr val="FF0000"/>
                </a:solidFill>
                <a:latin typeface="Times New Roman" pitchFamily="18" charset="0"/>
                <a:cs typeface="Times New Roman" pitchFamily="18" charset="0"/>
              </a:rPr>
              <a:t>// The subclass refers to the members of the </a:t>
            </a:r>
            <a:r>
              <a:rPr lang="en-US" sz="1600" i="1" dirty="0" err="1" smtClean="0">
                <a:solidFill>
                  <a:srgbClr val="FF0000"/>
                </a:solidFill>
                <a:latin typeface="Times New Roman" pitchFamily="18" charset="0"/>
                <a:cs typeface="Times New Roman" pitchFamily="18" charset="0"/>
              </a:rPr>
              <a:t>superclass</a:t>
            </a:r>
            <a:endParaRPr lang="en-US" sz="1600" i="1" dirty="0" smtClean="0">
              <a:solidFill>
                <a:srgbClr val="FF0000"/>
              </a:solidFill>
              <a:latin typeface="Times New Roman" pitchFamily="18" charset="0"/>
              <a:cs typeface="Times New Roman" pitchFamily="18" charset="0"/>
            </a:endParaRPr>
          </a:p>
          <a:p>
            <a:pPr>
              <a:buNone/>
            </a:pPr>
            <a:r>
              <a:rPr lang="en-US" sz="2000" dirty="0" smtClean="0">
                <a:solidFill>
                  <a:srgbClr val="7030A0"/>
                </a:solidFill>
                <a:latin typeface="Times New Roman" pitchFamily="18" charset="0"/>
                <a:cs typeface="Times New Roman" pitchFamily="18" charset="0"/>
              </a:rPr>
              <a:t>      </a:t>
            </a:r>
            <a:r>
              <a:rPr lang="en-US" sz="2000" dirty="0" err="1" smtClean="0">
                <a:solidFill>
                  <a:srgbClr val="7030A0"/>
                </a:solidFill>
                <a:latin typeface="Times New Roman" pitchFamily="18" charset="0"/>
                <a:cs typeface="Times New Roman" pitchFamily="18" charset="0"/>
              </a:rPr>
              <a:t>System.out.println</a:t>
            </a:r>
            <a:r>
              <a:rPr lang="en-US" sz="2000" dirty="0" smtClean="0">
                <a:solidFill>
                  <a:srgbClr val="7030A0"/>
                </a:solidFill>
                <a:latin typeface="Times New Roman" pitchFamily="18" charset="0"/>
                <a:cs typeface="Times New Roman" pitchFamily="18" charset="0"/>
              </a:rPr>
              <a:t>("Color of Car : " + color);</a:t>
            </a:r>
          </a:p>
          <a:p>
            <a:pPr>
              <a:buNone/>
            </a:pPr>
            <a:r>
              <a:rPr lang="en-US" sz="2000" dirty="0" smtClean="0">
                <a:solidFill>
                  <a:srgbClr val="7030A0"/>
                </a:solidFill>
                <a:latin typeface="Times New Roman" pitchFamily="18" charset="0"/>
                <a:cs typeface="Times New Roman" pitchFamily="18" charset="0"/>
              </a:rPr>
              <a:t>      </a:t>
            </a:r>
            <a:r>
              <a:rPr lang="en-US" sz="2000" dirty="0" err="1" smtClean="0">
                <a:solidFill>
                  <a:srgbClr val="7030A0"/>
                </a:solidFill>
                <a:latin typeface="Times New Roman" pitchFamily="18" charset="0"/>
                <a:cs typeface="Times New Roman" pitchFamily="18" charset="0"/>
              </a:rPr>
              <a:t>System.out.println</a:t>
            </a:r>
            <a:r>
              <a:rPr lang="en-US" sz="2000" dirty="0" smtClean="0">
                <a:solidFill>
                  <a:srgbClr val="7030A0"/>
                </a:solidFill>
                <a:latin typeface="Times New Roman" pitchFamily="18" charset="0"/>
                <a:cs typeface="Times New Roman" pitchFamily="18" charset="0"/>
              </a:rPr>
              <a:t>("Speed of Car : " + speed);</a:t>
            </a:r>
          </a:p>
          <a:p>
            <a:pPr>
              <a:buNone/>
            </a:pPr>
            <a:r>
              <a:rPr lang="en-US" sz="2000" dirty="0" smtClean="0">
                <a:solidFill>
                  <a:srgbClr val="7030A0"/>
                </a:solidFill>
                <a:latin typeface="Times New Roman" pitchFamily="18" charset="0"/>
                <a:cs typeface="Times New Roman" pitchFamily="18" charset="0"/>
              </a:rPr>
              <a:t>      </a:t>
            </a:r>
            <a:r>
              <a:rPr lang="en-US" sz="2000" dirty="0" err="1" smtClean="0">
                <a:solidFill>
                  <a:srgbClr val="7030A0"/>
                </a:solidFill>
                <a:latin typeface="Times New Roman" pitchFamily="18" charset="0"/>
                <a:cs typeface="Times New Roman" pitchFamily="18" charset="0"/>
              </a:rPr>
              <a:t>System.out.println</a:t>
            </a:r>
            <a:r>
              <a:rPr lang="en-US" sz="2000" dirty="0" smtClean="0">
                <a:solidFill>
                  <a:srgbClr val="7030A0"/>
                </a:solidFill>
                <a:latin typeface="Times New Roman" pitchFamily="18" charset="0"/>
                <a:cs typeface="Times New Roman" pitchFamily="18" charset="0"/>
              </a:rPr>
              <a:t>("Size of Car : " + size);</a:t>
            </a:r>
          </a:p>
          <a:p>
            <a:pPr>
              <a:buNone/>
            </a:pPr>
            <a:r>
              <a:rPr lang="en-US" sz="2000" dirty="0" smtClean="0">
                <a:solidFill>
                  <a:srgbClr val="7030A0"/>
                </a:solidFill>
                <a:latin typeface="Times New Roman" pitchFamily="18" charset="0"/>
                <a:cs typeface="Times New Roman" pitchFamily="18" charset="0"/>
              </a:rPr>
              <a:t>      </a:t>
            </a:r>
            <a:r>
              <a:rPr lang="en-US" sz="2000" dirty="0" err="1" smtClean="0">
                <a:solidFill>
                  <a:srgbClr val="7030A0"/>
                </a:solidFill>
                <a:latin typeface="Times New Roman" pitchFamily="18" charset="0"/>
                <a:cs typeface="Times New Roman" pitchFamily="18" charset="0"/>
              </a:rPr>
              <a:t>System.out.println</a:t>
            </a:r>
            <a:r>
              <a:rPr lang="en-US" sz="2000" dirty="0" smtClean="0">
                <a:solidFill>
                  <a:srgbClr val="7030A0"/>
                </a:solidFill>
                <a:latin typeface="Times New Roman" pitchFamily="18" charset="0"/>
                <a:cs typeface="Times New Roman" pitchFamily="18" charset="0"/>
              </a:rPr>
              <a:t>("CC of Car : " + CC);</a:t>
            </a:r>
          </a:p>
          <a:p>
            <a:pPr>
              <a:buNone/>
            </a:pPr>
            <a:r>
              <a:rPr lang="en-US" sz="2000" dirty="0" smtClean="0">
                <a:solidFill>
                  <a:srgbClr val="7030A0"/>
                </a:solidFill>
                <a:latin typeface="Times New Roman" pitchFamily="18" charset="0"/>
                <a:cs typeface="Times New Roman" pitchFamily="18" charset="0"/>
              </a:rPr>
              <a:t>      </a:t>
            </a:r>
            <a:r>
              <a:rPr lang="en-US" sz="2000" dirty="0" err="1" smtClean="0">
                <a:solidFill>
                  <a:srgbClr val="7030A0"/>
                </a:solidFill>
                <a:latin typeface="Times New Roman" pitchFamily="18" charset="0"/>
                <a:cs typeface="Times New Roman" pitchFamily="18" charset="0"/>
              </a:rPr>
              <a:t>System.out.println</a:t>
            </a:r>
            <a:r>
              <a:rPr lang="en-US" sz="2000" dirty="0" smtClean="0">
                <a:solidFill>
                  <a:srgbClr val="7030A0"/>
                </a:solidFill>
                <a:latin typeface="Times New Roman" pitchFamily="18" charset="0"/>
                <a:cs typeface="Times New Roman" pitchFamily="18" charset="0"/>
              </a:rPr>
              <a:t>("No of gears of Car : " + gears);</a:t>
            </a:r>
          </a:p>
          <a:p>
            <a:pPr>
              <a:buNone/>
            </a:pPr>
            <a:r>
              <a:rPr lang="en-US" sz="2000" dirty="0" smtClean="0">
                <a:solidFill>
                  <a:srgbClr val="7030A0"/>
                </a:solidFill>
                <a:latin typeface="Times New Roman" pitchFamily="18" charset="0"/>
                <a:cs typeface="Times New Roman" pitchFamily="18" charset="0"/>
              </a:rPr>
              <a:t>   }</a:t>
            </a:r>
          </a:p>
          <a:p>
            <a:pPr>
              <a:buNone/>
            </a:pPr>
            <a:r>
              <a:rPr lang="en-US" sz="2000" dirty="0" smtClean="0">
                <a:solidFill>
                  <a:srgbClr val="7030A0"/>
                </a:solidFill>
                <a:latin typeface="Times New Roman" pitchFamily="18" charset="0"/>
                <a:cs typeface="Times New Roman" pitchFamily="18" charset="0"/>
              </a:rPr>
              <a:t>}</a:t>
            </a:r>
          </a:p>
          <a:p>
            <a:pPr>
              <a:buNone/>
            </a:pPr>
            <a:endParaRPr lang="en-US" sz="2000" dirty="0" smtClean="0">
              <a:solidFill>
                <a:srgbClr val="7030A0"/>
              </a:solidFill>
              <a:latin typeface="Times New Roman" pitchFamily="18" charset="0"/>
              <a:cs typeface="Times New Roman" pitchFamily="18" charset="0"/>
            </a:endParaRPr>
          </a:p>
          <a:p>
            <a:endParaRPr lang="en-US" sz="2000" dirty="0">
              <a:solidFill>
                <a:srgbClr val="7030A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 presetClass="entr" presetSubtype="10" fill="hold" grpId="0" nodeType="click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checkerboard(across)">
                                      <p:cBhvr>
                                        <p:cTn id="5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304800" y="1066800"/>
            <a:ext cx="5867400" cy="5059363"/>
          </a:xfrm>
        </p:spPr>
        <p:txBody>
          <a:bodyPr>
            <a:noAutofit/>
          </a:bodyPr>
          <a:lstStyle/>
          <a:p>
            <a:pPr>
              <a:buNone/>
            </a:pPr>
            <a:r>
              <a:rPr lang="en-US" sz="2800" dirty="0" smtClean="0">
                <a:latin typeface="Times New Roman" pitchFamily="18" charset="0"/>
                <a:cs typeface="Times New Roman" pitchFamily="18" charset="0"/>
              </a:rPr>
              <a:t>public class Test {</a:t>
            </a:r>
          </a:p>
          <a:p>
            <a:pPr>
              <a:buNone/>
            </a:pPr>
            <a:r>
              <a:rPr lang="en-US" sz="2800" dirty="0" smtClean="0">
                <a:latin typeface="Times New Roman" pitchFamily="18" charset="0"/>
                <a:cs typeface="Times New Roman" pitchFamily="18" charset="0"/>
              </a:rPr>
              <a:t>   public static void main(String </a:t>
            </a:r>
            <a:r>
              <a:rPr lang="en-US" sz="2800" dirty="0" err="1" smtClean="0">
                <a:latin typeface="Times New Roman" pitchFamily="18" charset="0"/>
                <a:cs typeface="Times New Roman" pitchFamily="18" charset="0"/>
              </a:rPr>
              <a:t>args</a:t>
            </a:r>
            <a:r>
              <a:rPr lang="en-US" sz="2800" dirty="0" smtClean="0">
                <a:latin typeface="Times New Roman" pitchFamily="18" charset="0"/>
                <a:cs typeface="Times New Roman" pitchFamily="18" charset="0"/>
              </a:rPr>
              <a:t>[]) {</a:t>
            </a:r>
          </a:p>
          <a:p>
            <a:pPr>
              <a:buNone/>
            </a:pPr>
            <a:r>
              <a:rPr lang="en-US" sz="2800" dirty="0" smtClean="0">
                <a:latin typeface="Times New Roman" pitchFamily="18" charset="0"/>
                <a:cs typeface="Times New Roman" pitchFamily="18" charset="0"/>
              </a:rPr>
              <a:t>      Car b1 = new Car();</a:t>
            </a:r>
          </a:p>
          <a:p>
            <a:pPr>
              <a:buNone/>
            </a:pPr>
            <a:r>
              <a:rPr lang="en-US" sz="2800" dirty="0" smtClean="0">
                <a:latin typeface="Times New Roman" pitchFamily="18" charset="0"/>
                <a:cs typeface="Times New Roman" pitchFamily="18" charset="0"/>
              </a:rPr>
              <a:t>      b1.color = "Blue";</a:t>
            </a:r>
          </a:p>
          <a:p>
            <a:pPr>
              <a:buNone/>
            </a:pPr>
            <a:r>
              <a:rPr lang="en-US" sz="2800" dirty="0" smtClean="0">
                <a:latin typeface="Times New Roman" pitchFamily="18" charset="0"/>
                <a:cs typeface="Times New Roman" pitchFamily="18" charset="0"/>
              </a:rPr>
              <a:t>      b1.speed = 200 ;</a:t>
            </a:r>
          </a:p>
          <a:p>
            <a:pPr>
              <a:buNone/>
            </a:pPr>
            <a:r>
              <a:rPr lang="en-US" sz="2800" dirty="0" smtClean="0">
                <a:latin typeface="Times New Roman" pitchFamily="18" charset="0"/>
                <a:cs typeface="Times New Roman" pitchFamily="18" charset="0"/>
              </a:rPr>
              <a:t>      b1.size = 22;</a:t>
            </a:r>
          </a:p>
          <a:p>
            <a:pPr>
              <a:buNone/>
            </a:pPr>
            <a:r>
              <a:rPr lang="en-US" sz="2800" dirty="0" smtClean="0">
                <a:latin typeface="Times New Roman" pitchFamily="18" charset="0"/>
                <a:cs typeface="Times New Roman" pitchFamily="18" charset="0"/>
              </a:rPr>
              <a:t>      b1.CC = 1000;</a:t>
            </a:r>
          </a:p>
          <a:p>
            <a:pPr>
              <a:buNone/>
            </a:pPr>
            <a:r>
              <a:rPr lang="en-US" sz="2800" dirty="0" smtClean="0">
                <a:latin typeface="Times New Roman" pitchFamily="18" charset="0"/>
                <a:cs typeface="Times New Roman" pitchFamily="18" charset="0"/>
              </a:rPr>
              <a:t>      b1.gears = 5;</a:t>
            </a:r>
          </a:p>
          <a:p>
            <a:pPr>
              <a:buNone/>
            </a:pPr>
            <a:r>
              <a:rPr lang="en-US" sz="2800" dirty="0" smtClean="0">
                <a:latin typeface="Times New Roman" pitchFamily="18" charset="0"/>
                <a:cs typeface="Times New Roman" pitchFamily="18" charset="0"/>
              </a:rPr>
              <a:t>      b1.attributescar();</a:t>
            </a:r>
          </a:p>
          <a:p>
            <a:pPr>
              <a:buNone/>
            </a:pPr>
            <a:r>
              <a:rPr lang="en-US" sz="2800" dirty="0" smtClean="0">
                <a:latin typeface="Times New Roman" pitchFamily="18" charset="0"/>
                <a:cs typeface="Times New Roman" pitchFamily="18" charset="0"/>
              </a:rPr>
              <a:t>   }</a:t>
            </a:r>
          </a:p>
          <a:p>
            <a:pPr>
              <a:buNone/>
            </a:pPr>
            <a:r>
              <a:rPr lang="en-US" sz="2800" dirty="0" smtClean="0">
                <a:latin typeface="Times New Roman" pitchFamily="18" charset="0"/>
                <a:cs typeface="Times New Roman" pitchFamily="18" charset="0"/>
              </a:rPr>
              <a:t>}</a:t>
            </a:r>
          </a:p>
          <a:p>
            <a:endParaRPr lang="en-US" sz="2800" dirty="0">
              <a:latin typeface="Times New Roman" pitchFamily="18" charset="0"/>
              <a:cs typeface="Times New Roman" pitchFamily="18" charset="0"/>
            </a:endParaRPr>
          </a:p>
        </p:txBody>
      </p:sp>
      <p:sp>
        <p:nvSpPr>
          <p:cNvPr id="4" name="TextBox 3"/>
          <p:cNvSpPr txBox="1"/>
          <p:nvPr/>
        </p:nvSpPr>
        <p:spPr>
          <a:xfrm>
            <a:off x="5943600" y="2438400"/>
            <a:ext cx="2988660" cy="3046988"/>
          </a:xfrm>
          <a:prstGeom prst="rect">
            <a:avLst/>
          </a:prstGeom>
          <a:noFill/>
        </p:spPr>
        <p:txBody>
          <a:bodyPr wrap="square" rtlCol="0">
            <a:spAutoFit/>
          </a:bodyPr>
          <a:lstStyle/>
          <a:p>
            <a:r>
              <a:rPr lang="en-US" sz="2400" dirty="0" smtClean="0">
                <a:solidFill>
                  <a:srgbClr val="C00000"/>
                </a:solidFill>
                <a:latin typeface="Times New Roman" pitchFamily="18" charset="0"/>
                <a:cs typeface="Times New Roman" pitchFamily="18" charset="0"/>
              </a:rPr>
              <a:t>The output is</a:t>
            </a:r>
          </a:p>
          <a:p>
            <a:endParaRPr lang="en-US" sz="2400" dirty="0" smtClean="0">
              <a:solidFill>
                <a:srgbClr val="C00000"/>
              </a:solidFill>
              <a:latin typeface="Times New Roman" pitchFamily="18" charset="0"/>
              <a:cs typeface="Times New Roman" pitchFamily="18" charset="0"/>
            </a:endParaRPr>
          </a:p>
          <a:p>
            <a:r>
              <a:rPr lang="en-US" sz="2400" dirty="0" smtClean="0">
                <a:solidFill>
                  <a:srgbClr val="C00000"/>
                </a:solidFill>
                <a:latin typeface="Times New Roman" pitchFamily="18" charset="0"/>
                <a:cs typeface="Times New Roman" pitchFamily="18" charset="0"/>
              </a:rPr>
              <a:t>Color of Car : Blue</a:t>
            </a:r>
          </a:p>
          <a:p>
            <a:r>
              <a:rPr lang="en-US" sz="2400" dirty="0" smtClean="0">
                <a:solidFill>
                  <a:srgbClr val="C00000"/>
                </a:solidFill>
                <a:latin typeface="Times New Roman" pitchFamily="18" charset="0"/>
                <a:cs typeface="Times New Roman" pitchFamily="18" charset="0"/>
              </a:rPr>
              <a:t>Speed of Car : 200</a:t>
            </a:r>
          </a:p>
          <a:p>
            <a:r>
              <a:rPr lang="en-US" sz="2400" dirty="0" smtClean="0">
                <a:solidFill>
                  <a:srgbClr val="C00000"/>
                </a:solidFill>
                <a:latin typeface="Times New Roman" pitchFamily="18" charset="0"/>
                <a:cs typeface="Times New Roman" pitchFamily="18" charset="0"/>
              </a:rPr>
              <a:t>Size of Car : 22</a:t>
            </a:r>
          </a:p>
          <a:p>
            <a:r>
              <a:rPr lang="en-US" sz="2400" dirty="0" smtClean="0">
                <a:solidFill>
                  <a:srgbClr val="C00000"/>
                </a:solidFill>
                <a:latin typeface="Times New Roman" pitchFamily="18" charset="0"/>
                <a:cs typeface="Times New Roman" pitchFamily="18" charset="0"/>
              </a:rPr>
              <a:t>CC of Car : 1000</a:t>
            </a:r>
          </a:p>
          <a:p>
            <a:r>
              <a:rPr lang="en-US" sz="2400" dirty="0" smtClean="0">
                <a:solidFill>
                  <a:srgbClr val="C00000"/>
                </a:solidFill>
                <a:latin typeface="Times New Roman" pitchFamily="18" charset="0"/>
                <a:cs typeface="Times New Roman" pitchFamily="18" charset="0"/>
              </a:rPr>
              <a:t>No of gears of Car : 5</a:t>
            </a:r>
          </a:p>
          <a:p>
            <a:endParaRPr lang="en-US" sz="2400"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686800" cy="6096000"/>
          </a:xfrm>
        </p:spPr>
        <p:txBody>
          <a:bodyPr>
            <a:normAutofit/>
          </a:bodyPr>
          <a:lstStyle/>
          <a:p>
            <a:pPr algn="just"/>
            <a:r>
              <a:rPr lang="en-US" dirty="0" smtClean="0">
                <a:solidFill>
                  <a:srgbClr val="C00000"/>
                </a:solidFill>
                <a:latin typeface="Times New Roman" pitchFamily="18" charset="0"/>
                <a:cs typeface="Times New Roman" pitchFamily="18" charset="0"/>
              </a:rPr>
              <a:t>The derived class inherits all the members and methods that are declared </a:t>
            </a:r>
            <a:r>
              <a:rPr lang="en-US" b="1" dirty="0" smtClean="0">
                <a:solidFill>
                  <a:srgbClr val="C00000"/>
                </a:solidFill>
                <a:latin typeface="Times New Roman" pitchFamily="18" charset="0"/>
                <a:cs typeface="Times New Roman" pitchFamily="18" charset="0"/>
              </a:rPr>
              <a:t>as public or protected</a:t>
            </a:r>
            <a:r>
              <a:rPr lang="en-US" dirty="0" smtClean="0">
                <a:solidFill>
                  <a:srgbClr val="C00000"/>
                </a:solidFill>
                <a:latin typeface="Times New Roman" pitchFamily="18" charset="0"/>
                <a:cs typeface="Times New Roman" pitchFamily="18" charset="0"/>
              </a:rPr>
              <a:t>.</a:t>
            </a:r>
          </a:p>
          <a:p>
            <a:pPr algn="just">
              <a:buNone/>
            </a:pPr>
            <a:endParaRPr lang="en-US" dirty="0" smtClean="0">
              <a:solidFill>
                <a:srgbClr val="C00000"/>
              </a:solidFill>
              <a:latin typeface="Times New Roman" pitchFamily="18" charset="0"/>
              <a:cs typeface="Times New Roman" pitchFamily="18" charset="0"/>
            </a:endParaRPr>
          </a:p>
          <a:p>
            <a:pPr algn="just"/>
            <a:r>
              <a:rPr lang="en-US" dirty="0" smtClean="0">
                <a:solidFill>
                  <a:srgbClr val="FF0000"/>
                </a:solidFill>
                <a:latin typeface="Times New Roman" pitchFamily="18" charset="0"/>
                <a:cs typeface="Times New Roman" pitchFamily="18" charset="0"/>
              </a:rPr>
              <a:t> If declared as private it can not be inherited by the derived classes. </a:t>
            </a:r>
          </a:p>
          <a:p>
            <a:pPr algn="just"/>
            <a:r>
              <a:rPr lang="en-US" dirty="0" smtClean="0">
                <a:solidFill>
                  <a:srgbClr val="7030A0"/>
                </a:solidFill>
                <a:latin typeface="Times New Roman" pitchFamily="18" charset="0"/>
                <a:cs typeface="Times New Roman" pitchFamily="18" charset="0"/>
              </a:rPr>
              <a:t>The private members can be accessed only in its own class.</a:t>
            </a:r>
          </a:p>
          <a:p>
            <a:pPr algn="just">
              <a:buNone/>
            </a:pPr>
            <a:endParaRPr lang="en-US" dirty="0" smtClean="0">
              <a:solidFill>
                <a:srgbClr val="7030A0"/>
              </a:solidFill>
              <a:latin typeface="Times New Roman" pitchFamily="18" charset="0"/>
              <a:cs typeface="Times New Roman" pitchFamily="18" charset="0"/>
            </a:endParaRPr>
          </a:p>
          <a:p>
            <a:pPr algn="just"/>
            <a:r>
              <a:rPr lang="en-US" dirty="0" smtClean="0">
                <a:solidFill>
                  <a:schemeClr val="accent6">
                    <a:lumMod val="75000"/>
                  </a:schemeClr>
                </a:solidFill>
                <a:latin typeface="Times New Roman" pitchFamily="18" charset="0"/>
                <a:cs typeface="Times New Roman" pitchFamily="18" charset="0"/>
              </a:rPr>
              <a:t> The derived class cannot inherit a member of the base class if the derived class declares another member with the same name.</a:t>
            </a:r>
            <a:endParaRPr lang="en-US" dirty="0">
              <a:solidFill>
                <a:schemeClr val="accent6">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 calcmode="lin" valueType="num">
                                      <p:cBhvr additive="base">
                                        <p:cTn id="1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amond(in)">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normAutofit fontScale="90000"/>
          </a:bodyPr>
          <a:lstStyle/>
          <a:p>
            <a:r>
              <a:rPr lang="en-US" b="1" dirty="0" smtClean="0"/>
              <a:t>Types of Inheritance</a:t>
            </a:r>
            <a:r>
              <a:rPr lang="en-US" dirty="0" smtClean="0"/>
              <a:t/>
            </a:r>
            <a:br>
              <a:rPr lang="en-US" dirty="0" smtClean="0"/>
            </a:br>
            <a:endParaRPr lang="en-US" dirty="0"/>
          </a:p>
        </p:txBody>
      </p:sp>
      <p:sp>
        <p:nvSpPr>
          <p:cNvPr id="3" name="Content Placeholder 2"/>
          <p:cNvSpPr>
            <a:spLocks noGrp="1"/>
          </p:cNvSpPr>
          <p:nvPr>
            <p:ph idx="1"/>
          </p:nvPr>
        </p:nvSpPr>
        <p:spPr>
          <a:xfrm>
            <a:off x="457200" y="1066800"/>
            <a:ext cx="8229600" cy="5059363"/>
          </a:xfrm>
        </p:spPr>
        <p:txBody>
          <a:bodyPr/>
          <a:lstStyle/>
          <a:p>
            <a:pPr lvl="0"/>
            <a:r>
              <a:rPr lang="en-US" smtClean="0">
                <a:solidFill>
                  <a:srgbClr val="7030A0"/>
                </a:solidFill>
                <a:latin typeface="Times New Roman" pitchFamily="18" charset="0"/>
                <a:cs typeface="Times New Roman" pitchFamily="18" charset="0"/>
              </a:rPr>
              <a:t>Single inheritance</a:t>
            </a:r>
          </a:p>
          <a:p>
            <a:pPr lvl="0"/>
            <a:r>
              <a:rPr lang="en-US" dirty="0" smtClean="0">
                <a:solidFill>
                  <a:srgbClr val="7030A0"/>
                </a:solidFill>
                <a:latin typeface="Times New Roman" pitchFamily="18" charset="0"/>
                <a:cs typeface="Times New Roman" pitchFamily="18" charset="0"/>
              </a:rPr>
              <a:t>Multilevel inheritance</a:t>
            </a:r>
          </a:p>
          <a:p>
            <a:pPr lvl="0"/>
            <a:r>
              <a:rPr lang="en-US" dirty="0" smtClean="0">
                <a:solidFill>
                  <a:srgbClr val="7030A0"/>
                </a:solidFill>
                <a:latin typeface="Times New Roman" pitchFamily="18" charset="0"/>
                <a:cs typeface="Times New Roman" pitchFamily="18" charset="0"/>
              </a:rPr>
              <a:t>Multiple inheritance</a:t>
            </a:r>
          </a:p>
          <a:p>
            <a:pPr lvl="0"/>
            <a:r>
              <a:rPr lang="en-US" dirty="0" smtClean="0">
                <a:solidFill>
                  <a:srgbClr val="7030A0"/>
                </a:solidFill>
                <a:latin typeface="Times New Roman" pitchFamily="18" charset="0"/>
                <a:cs typeface="Times New Roman" pitchFamily="18" charset="0"/>
              </a:rPr>
              <a:t>Hybrid inheritance</a:t>
            </a:r>
          </a:p>
          <a:p>
            <a:pPr lvl="0"/>
            <a:r>
              <a:rPr lang="en-US" dirty="0" smtClean="0">
                <a:solidFill>
                  <a:srgbClr val="7030A0"/>
                </a:solidFill>
                <a:latin typeface="Times New Roman" pitchFamily="18" charset="0"/>
                <a:cs typeface="Times New Roman" pitchFamily="18" charset="0"/>
              </a:rPr>
              <a:t>Hierarchical inheritance</a:t>
            </a:r>
          </a:p>
          <a:p>
            <a:endParaRPr lang="en-US" dirty="0">
              <a:solidFill>
                <a:srgbClr val="7030A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34962"/>
          </a:xfrm>
        </p:spPr>
        <p:txBody>
          <a:bodyPr>
            <a:normAutofit fontScale="90000"/>
          </a:bodyPr>
          <a:lstStyle/>
          <a:p>
            <a:r>
              <a:rPr lang="en-US" dirty="0" smtClean="0"/>
              <a:t>Constructor and Inheritance</a:t>
            </a:r>
            <a:endParaRPr lang="en-US" dirty="0"/>
          </a:p>
        </p:txBody>
      </p:sp>
      <p:sp>
        <p:nvSpPr>
          <p:cNvPr id="3" name="Content Placeholder 2"/>
          <p:cNvSpPr>
            <a:spLocks noGrp="1"/>
          </p:cNvSpPr>
          <p:nvPr>
            <p:ph idx="1"/>
          </p:nvPr>
        </p:nvSpPr>
        <p:spPr>
          <a:xfrm>
            <a:off x="228600" y="685800"/>
            <a:ext cx="8686800" cy="6019800"/>
          </a:xfrm>
        </p:spPr>
        <p:txBody>
          <a:bodyPr>
            <a:normAutofit fontScale="85000" lnSpcReduction="10000"/>
          </a:bodyPr>
          <a:lstStyle/>
          <a:p>
            <a:pPr algn="just"/>
            <a:r>
              <a:rPr lang="en-US" dirty="0" smtClean="0">
                <a:latin typeface="Times New Roman" pitchFamily="18" charset="0"/>
                <a:cs typeface="Times New Roman" pitchFamily="18" charset="0"/>
              </a:rPr>
              <a:t>The </a:t>
            </a:r>
            <a:r>
              <a:rPr lang="en-US" b="1" dirty="0" smtClean="0">
                <a:latin typeface="Times New Roman" pitchFamily="18" charset="0"/>
                <a:cs typeface="Times New Roman" pitchFamily="18" charset="0"/>
              </a:rPr>
              <a:t>constructor</a:t>
            </a:r>
            <a:r>
              <a:rPr lang="en-US" dirty="0" smtClean="0">
                <a:latin typeface="Times New Roman" pitchFamily="18" charset="0"/>
                <a:cs typeface="Times New Roman" pitchFamily="18" charset="0"/>
              </a:rPr>
              <a:t> in the </a:t>
            </a:r>
            <a:r>
              <a:rPr lang="en-US" dirty="0" err="1" smtClean="0">
                <a:latin typeface="Times New Roman" pitchFamily="18" charset="0"/>
                <a:cs typeface="Times New Roman" pitchFamily="18" charset="0"/>
              </a:rPr>
              <a:t>superclass</a:t>
            </a:r>
            <a:r>
              <a:rPr lang="en-US" dirty="0" smtClean="0">
                <a:latin typeface="Times New Roman" pitchFamily="18" charset="0"/>
                <a:cs typeface="Times New Roman" pitchFamily="18" charset="0"/>
              </a:rPr>
              <a:t> is responsible for building the object of the </a:t>
            </a:r>
            <a:r>
              <a:rPr lang="en-US" dirty="0" err="1" smtClean="0">
                <a:latin typeface="Times New Roman" pitchFamily="18" charset="0"/>
                <a:cs typeface="Times New Roman" pitchFamily="18" charset="0"/>
              </a:rPr>
              <a:t>superclass</a:t>
            </a: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 constructor of the subclass builds the object of subclass. </a:t>
            </a:r>
          </a:p>
          <a:p>
            <a:pPr algn="just"/>
            <a:r>
              <a:rPr lang="en-US" dirty="0" smtClean="0">
                <a:latin typeface="Times New Roman" pitchFamily="18" charset="0"/>
                <a:cs typeface="Times New Roman" pitchFamily="18" charset="0"/>
              </a:rPr>
              <a:t>When the subclass constructor is called during object creation, it by default invokes the default constructor of super-class.</a:t>
            </a:r>
          </a:p>
          <a:p>
            <a:pPr algn="just"/>
            <a:r>
              <a:rPr lang="en-US" dirty="0" smtClean="0">
                <a:latin typeface="Times New Roman" pitchFamily="18" charset="0"/>
                <a:cs typeface="Times New Roman" pitchFamily="18" charset="0"/>
              </a:rPr>
              <a:t> Hence, in inheritance the objects are constructed top-down. </a:t>
            </a:r>
          </a:p>
          <a:p>
            <a:pPr algn="just"/>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superclass</a:t>
            </a:r>
            <a:r>
              <a:rPr lang="en-US" dirty="0" smtClean="0">
                <a:latin typeface="Times New Roman" pitchFamily="18" charset="0"/>
                <a:cs typeface="Times New Roman" pitchFamily="18" charset="0"/>
              </a:rPr>
              <a:t> constructor can be called explicitly using the keyword super, but it should be first statement in a constructor.</a:t>
            </a:r>
          </a:p>
          <a:p>
            <a:pPr algn="just"/>
            <a:r>
              <a:rPr lang="en-US" dirty="0" smtClean="0">
                <a:latin typeface="Times New Roman" pitchFamily="18" charset="0"/>
                <a:cs typeface="Times New Roman" pitchFamily="18" charset="0"/>
              </a:rPr>
              <a:t> The keyword super always refers to the </a:t>
            </a:r>
            <a:r>
              <a:rPr lang="en-US" dirty="0" err="1" smtClean="0">
                <a:latin typeface="Times New Roman" pitchFamily="18" charset="0"/>
                <a:cs typeface="Times New Roman" pitchFamily="18" charset="0"/>
              </a:rPr>
              <a:t>superclass</a:t>
            </a:r>
            <a:r>
              <a:rPr lang="en-US" dirty="0" smtClean="0">
                <a:latin typeface="Times New Roman" pitchFamily="18" charset="0"/>
                <a:cs typeface="Times New Roman" pitchFamily="18" charset="0"/>
              </a:rPr>
              <a:t> immediately above of the calling class in the hierarchy.</a:t>
            </a:r>
            <a:endParaRPr lang="en-US"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r>
              <a:rPr lang="en-US" sz="3200" b="1" dirty="0" smtClean="0">
                <a:latin typeface="Times New Roman" pitchFamily="18" charset="0"/>
                <a:cs typeface="Times New Roman" pitchFamily="18" charset="0"/>
              </a:rPr>
              <a:t>Single Inheritance</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228600" y="762000"/>
            <a:ext cx="8686800" cy="3200400"/>
          </a:xfrm>
        </p:spPr>
        <p:txBody>
          <a:bodyPr/>
          <a:lstStyle/>
          <a:p>
            <a:pPr algn="just"/>
            <a:r>
              <a:rPr lang="en-US" b="1" dirty="0" smtClean="0">
                <a:latin typeface="Times New Roman" pitchFamily="18" charset="0"/>
                <a:cs typeface="Times New Roman" pitchFamily="18" charset="0"/>
              </a:rPr>
              <a:t>Single inheritance</a:t>
            </a:r>
            <a:r>
              <a:rPr lang="en-US" dirty="0" smtClean="0">
                <a:latin typeface="Times New Roman" pitchFamily="18" charset="0"/>
                <a:cs typeface="Times New Roman" pitchFamily="18" charset="0"/>
              </a:rPr>
              <a:t> is  easy to understand. </a:t>
            </a:r>
          </a:p>
          <a:p>
            <a:pPr algn="just"/>
            <a:r>
              <a:rPr lang="en-US" dirty="0" smtClean="0">
                <a:solidFill>
                  <a:srgbClr val="FF0000"/>
                </a:solidFill>
                <a:latin typeface="Times New Roman" pitchFamily="18" charset="0"/>
                <a:cs typeface="Times New Roman" pitchFamily="18" charset="0"/>
              </a:rPr>
              <a:t>When a </a:t>
            </a:r>
            <a:r>
              <a:rPr lang="en-US" b="1" dirty="0" smtClean="0">
                <a:solidFill>
                  <a:srgbClr val="FF0000"/>
                </a:solidFill>
                <a:latin typeface="Times New Roman" pitchFamily="18" charset="0"/>
                <a:cs typeface="Times New Roman" pitchFamily="18" charset="0"/>
              </a:rPr>
              <a:t>class extends another one class only</a:t>
            </a:r>
            <a:r>
              <a:rPr lang="en-US" dirty="0" smtClean="0">
                <a:solidFill>
                  <a:srgbClr val="FF0000"/>
                </a:solidFill>
                <a:latin typeface="Times New Roman" pitchFamily="18" charset="0"/>
                <a:cs typeface="Times New Roman" pitchFamily="18" charset="0"/>
              </a:rPr>
              <a:t> then we  call it a single inheritance. </a:t>
            </a:r>
          </a:p>
          <a:p>
            <a:pPr algn="just"/>
            <a:r>
              <a:rPr lang="en-US" dirty="0" smtClean="0">
                <a:latin typeface="Times New Roman" pitchFamily="18" charset="0"/>
                <a:cs typeface="Times New Roman" pitchFamily="18" charset="0"/>
              </a:rPr>
              <a:t>Here A is a </a:t>
            </a:r>
            <a:r>
              <a:rPr lang="en-US" b="1" dirty="0" smtClean="0">
                <a:latin typeface="Times New Roman" pitchFamily="18" charset="0"/>
                <a:cs typeface="Times New Roman" pitchFamily="18" charset="0"/>
              </a:rPr>
              <a:t>parent class</a:t>
            </a:r>
            <a:r>
              <a:rPr lang="en-US" dirty="0" smtClean="0">
                <a:latin typeface="Times New Roman" pitchFamily="18" charset="0"/>
                <a:cs typeface="Times New Roman" pitchFamily="18" charset="0"/>
              </a:rPr>
              <a:t> of B and B would be  a </a:t>
            </a:r>
            <a:r>
              <a:rPr lang="en-US" b="1" dirty="0" smtClean="0">
                <a:latin typeface="Times New Roman" pitchFamily="18" charset="0"/>
                <a:cs typeface="Times New Roman" pitchFamily="18" charset="0"/>
              </a:rPr>
              <a:t>child class</a:t>
            </a:r>
            <a:r>
              <a:rPr lang="en-US" dirty="0" smtClean="0">
                <a:latin typeface="Times New Roman" pitchFamily="18" charset="0"/>
                <a:cs typeface="Times New Roman" pitchFamily="18" charset="0"/>
              </a:rPr>
              <a:t> of A.</a:t>
            </a:r>
          </a:p>
          <a:p>
            <a:pPr algn="just"/>
            <a:endParaRPr lang="en-US" dirty="0">
              <a:latin typeface="Times New Roman" pitchFamily="18" charset="0"/>
              <a:cs typeface="Times New Roman" pitchFamily="18" charset="0"/>
            </a:endParaRPr>
          </a:p>
        </p:txBody>
      </p:sp>
      <p:pic>
        <p:nvPicPr>
          <p:cNvPr id="4" name="Picture 3" descr="Single Inheritance">
            <a:hlinkClick r:id="rId2"/>
          </p:cNvPr>
          <p:cNvPicPr/>
          <p:nvPr/>
        </p:nvPicPr>
        <p:blipFill>
          <a:blip r:embed="rId3"/>
          <a:srcRect/>
          <a:stretch>
            <a:fillRect/>
          </a:stretch>
        </p:blipFill>
        <p:spPr bwMode="auto">
          <a:xfrm>
            <a:off x="2286000" y="3505200"/>
            <a:ext cx="4572000" cy="289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457200"/>
          </a:xfrm>
        </p:spPr>
        <p:txBody>
          <a:bodyPr>
            <a:noAutofit/>
          </a:bodyPr>
          <a:lstStyle/>
          <a:p>
            <a:r>
              <a:rPr lang="en-US" sz="2800" b="1" dirty="0" smtClean="0">
                <a:latin typeface="Times New Roman" pitchFamily="18" charset="0"/>
                <a:cs typeface="Times New Roman" pitchFamily="18" charset="0"/>
              </a:rPr>
              <a:t>Single Inheritance example program in Java</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152400" y="685800"/>
            <a:ext cx="8229600" cy="5943600"/>
          </a:xfrm>
        </p:spPr>
        <p:txBody>
          <a:bodyPr>
            <a:noAutofit/>
          </a:bodyPr>
          <a:lstStyle/>
          <a:p>
            <a:pPr>
              <a:buNone/>
            </a:pPr>
            <a:r>
              <a:rPr lang="en-US" sz="2800" dirty="0" smtClean="0">
                <a:solidFill>
                  <a:srgbClr val="FF0000"/>
                </a:solidFill>
                <a:latin typeface="Times New Roman" pitchFamily="18" charset="0"/>
                <a:cs typeface="Times New Roman" pitchFamily="18" charset="0"/>
              </a:rPr>
              <a:t>Class A</a:t>
            </a:r>
          </a:p>
          <a:p>
            <a:pPr>
              <a:buNone/>
            </a:pPr>
            <a:r>
              <a:rPr lang="en-US" sz="2800" dirty="0" smtClean="0">
                <a:solidFill>
                  <a:srgbClr val="FF0000"/>
                </a:solidFill>
                <a:latin typeface="Times New Roman" pitchFamily="18" charset="0"/>
                <a:cs typeface="Times New Roman" pitchFamily="18" charset="0"/>
              </a:rPr>
              <a:t>{</a:t>
            </a:r>
          </a:p>
          <a:p>
            <a:pPr>
              <a:buNone/>
            </a:pPr>
            <a:r>
              <a:rPr lang="en-US" sz="2800" dirty="0" smtClean="0">
                <a:solidFill>
                  <a:srgbClr val="FF0000"/>
                </a:solidFill>
                <a:latin typeface="Times New Roman" pitchFamily="18" charset="0"/>
                <a:cs typeface="Times New Roman" pitchFamily="18" charset="0"/>
              </a:rPr>
              <a:t>   public void </a:t>
            </a:r>
            <a:r>
              <a:rPr lang="en-US" sz="2800" dirty="0" err="1" smtClean="0">
                <a:solidFill>
                  <a:srgbClr val="FF0000"/>
                </a:solidFill>
                <a:latin typeface="Times New Roman" pitchFamily="18" charset="0"/>
                <a:cs typeface="Times New Roman" pitchFamily="18" charset="0"/>
              </a:rPr>
              <a:t>methodA</a:t>
            </a:r>
            <a:r>
              <a:rPr lang="en-US" sz="2800" dirty="0" smtClean="0">
                <a:solidFill>
                  <a:srgbClr val="FF0000"/>
                </a:solidFill>
                <a:latin typeface="Times New Roman" pitchFamily="18" charset="0"/>
                <a:cs typeface="Times New Roman" pitchFamily="18" charset="0"/>
              </a:rPr>
              <a:t>()</a:t>
            </a:r>
          </a:p>
          <a:p>
            <a:pPr>
              <a:buNone/>
            </a:pPr>
            <a:r>
              <a:rPr lang="en-US" sz="2800" dirty="0" smtClean="0">
                <a:solidFill>
                  <a:srgbClr val="FF0000"/>
                </a:solidFill>
                <a:latin typeface="Times New Roman" pitchFamily="18" charset="0"/>
                <a:cs typeface="Times New Roman" pitchFamily="18" charset="0"/>
              </a:rPr>
              <a:t>   {</a:t>
            </a:r>
          </a:p>
          <a:p>
            <a:pPr>
              <a:buNone/>
            </a:pP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System.out.println</a:t>
            </a:r>
            <a:r>
              <a:rPr lang="en-US" sz="2800" dirty="0" smtClean="0">
                <a:solidFill>
                  <a:srgbClr val="FF0000"/>
                </a:solidFill>
                <a:latin typeface="Times New Roman" pitchFamily="18" charset="0"/>
                <a:cs typeface="Times New Roman" pitchFamily="18" charset="0"/>
              </a:rPr>
              <a:t>("Base class method");</a:t>
            </a:r>
          </a:p>
          <a:p>
            <a:pPr>
              <a:buNone/>
            </a:pPr>
            <a:r>
              <a:rPr lang="en-US" sz="2800" dirty="0" smtClean="0">
                <a:solidFill>
                  <a:srgbClr val="FF0000"/>
                </a:solidFill>
                <a:latin typeface="Times New Roman" pitchFamily="18" charset="0"/>
                <a:cs typeface="Times New Roman" pitchFamily="18" charset="0"/>
              </a:rPr>
              <a:t>   }}</a:t>
            </a:r>
          </a:p>
          <a:p>
            <a:pPr>
              <a:buNone/>
            </a:pPr>
            <a:r>
              <a:rPr lang="en-US" sz="2800" dirty="0" smtClean="0">
                <a:latin typeface="Times New Roman" pitchFamily="18" charset="0"/>
                <a:cs typeface="Times New Roman" pitchFamily="18" charset="0"/>
              </a:rPr>
              <a:t> </a:t>
            </a:r>
            <a:r>
              <a:rPr lang="en-US" sz="2800" dirty="0" smtClean="0">
                <a:solidFill>
                  <a:srgbClr val="0070C0"/>
                </a:solidFill>
                <a:latin typeface="Times New Roman" pitchFamily="18" charset="0"/>
                <a:cs typeface="Times New Roman" pitchFamily="18" charset="0"/>
              </a:rPr>
              <a:t>Class B extends A</a:t>
            </a:r>
          </a:p>
          <a:p>
            <a:pPr>
              <a:buNone/>
            </a:pPr>
            <a:r>
              <a:rPr lang="en-US" sz="2800" dirty="0" smtClean="0">
                <a:solidFill>
                  <a:srgbClr val="0070C0"/>
                </a:solidFill>
                <a:latin typeface="Times New Roman" pitchFamily="18" charset="0"/>
                <a:cs typeface="Times New Roman" pitchFamily="18" charset="0"/>
              </a:rPr>
              <a:t>{</a:t>
            </a:r>
          </a:p>
          <a:p>
            <a:pPr>
              <a:buNone/>
            </a:pPr>
            <a:r>
              <a:rPr lang="en-US" sz="2800" dirty="0" smtClean="0">
                <a:solidFill>
                  <a:srgbClr val="0070C0"/>
                </a:solidFill>
                <a:latin typeface="Times New Roman" pitchFamily="18" charset="0"/>
                <a:cs typeface="Times New Roman" pitchFamily="18" charset="0"/>
              </a:rPr>
              <a:t>   public void </a:t>
            </a:r>
            <a:r>
              <a:rPr lang="en-US" sz="2800" dirty="0" err="1" smtClean="0">
                <a:solidFill>
                  <a:srgbClr val="0070C0"/>
                </a:solidFill>
                <a:latin typeface="Times New Roman" pitchFamily="18" charset="0"/>
                <a:cs typeface="Times New Roman" pitchFamily="18" charset="0"/>
              </a:rPr>
              <a:t>methodB</a:t>
            </a:r>
            <a:r>
              <a:rPr lang="en-US" sz="2800" dirty="0" smtClean="0">
                <a:solidFill>
                  <a:srgbClr val="0070C0"/>
                </a:solidFill>
                <a:latin typeface="Times New Roman" pitchFamily="18" charset="0"/>
                <a:cs typeface="Times New Roman" pitchFamily="18" charset="0"/>
              </a:rPr>
              <a:t>()</a:t>
            </a:r>
          </a:p>
          <a:p>
            <a:pPr>
              <a:buNone/>
            </a:pPr>
            <a:r>
              <a:rPr lang="en-US" sz="2800" dirty="0" smtClean="0">
                <a:solidFill>
                  <a:srgbClr val="0070C0"/>
                </a:solidFill>
                <a:latin typeface="Times New Roman" pitchFamily="18" charset="0"/>
                <a:cs typeface="Times New Roman" pitchFamily="18" charset="0"/>
              </a:rPr>
              <a:t>   {</a:t>
            </a:r>
          </a:p>
          <a:p>
            <a:pPr>
              <a:buNone/>
            </a:pPr>
            <a:r>
              <a:rPr lang="en-US" sz="2800" dirty="0" smtClean="0">
                <a:solidFill>
                  <a:srgbClr val="0070C0"/>
                </a:solidFill>
                <a:latin typeface="Times New Roman" pitchFamily="18" charset="0"/>
                <a:cs typeface="Times New Roman" pitchFamily="18" charset="0"/>
              </a:rPr>
              <a:t>     </a:t>
            </a:r>
            <a:r>
              <a:rPr lang="en-US" sz="2800" dirty="0" err="1" smtClean="0">
                <a:solidFill>
                  <a:srgbClr val="0070C0"/>
                </a:solidFill>
                <a:latin typeface="Times New Roman" pitchFamily="18" charset="0"/>
                <a:cs typeface="Times New Roman" pitchFamily="18" charset="0"/>
              </a:rPr>
              <a:t>System.out.println</a:t>
            </a:r>
            <a:r>
              <a:rPr lang="en-US" sz="2800" dirty="0" smtClean="0">
                <a:solidFill>
                  <a:srgbClr val="0070C0"/>
                </a:solidFill>
                <a:latin typeface="Times New Roman" pitchFamily="18" charset="0"/>
                <a:cs typeface="Times New Roman" pitchFamily="18" charset="0"/>
              </a:rPr>
              <a:t>("Child class method");</a:t>
            </a:r>
          </a:p>
          <a:p>
            <a:pPr>
              <a:buNone/>
            </a:pPr>
            <a:r>
              <a:rPr lang="en-US" sz="2800" dirty="0" smtClean="0">
                <a:solidFill>
                  <a:srgbClr val="0070C0"/>
                </a:solidFill>
                <a:latin typeface="Times New Roman" pitchFamily="18" charset="0"/>
                <a:cs typeface="Times New Roman" pitchFamily="18" charset="0"/>
              </a:rPr>
              <a:t>   }</a:t>
            </a:r>
          </a:p>
          <a:p>
            <a:pPr>
              <a:buNone/>
            </a:pPr>
            <a:r>
              <a:rPr lang="en-US" sz="2800" dirty="0" smtClean="0">
                <a:latin typeface="Times New Roman" pitchFamily="18" charset="0"/>
                <a:cs typeface="Times New Roman" pitchFamily="18" charset="0"/>
              </a:rPr>
              <a:t>   </a:t>
            </a:r>
          </a:p>
          <a:p>
            <a:pPr>
              <a:buNone/>
            </a:pP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checkerboard(across)">
                                      <p:cBhvr>
                                        <p:cTn id="33" dur="500"/>
                                        <p:tgtEl>
                                          <p:spTgt spid="3">
                                            <p:txEl>
                                              <p:pRg st="6" end="6"/>
                                            </p:txEl>
                                          </p:spTgt>
                                        </p:tgtEl>
                                      </p:cBhvr>
                                    </p:animEffect>
                                  </p:childTnLst>
                                </p:cTn>
                              </p:par>
                              <p:par>
                                <p:cTn id="34" presetID="5" presetClass="entr" presetSubtype="10"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checkerboard(across)">
                                      <p:cBhvr>
                                        <p:cTn id="36" dur="500"/>
                                        <p:tgtEl>
                                          <p:spTgt spid="3">
                                            <p:txEl>
                                              <p:pRg st="7" end="7"/>
                                            </p:txEl>
                                          </p:spTgt>
                                        </p:tgtEl>
                                      </p:cBhvr>
                                    </p:animEffect>
                                  </p:childTnLst>
                                </p:cTn>
                              </p:par>
                              <p:par>
                                <p:cTn id="37" presetID="5" presetClass="entr" presetSubtype="10"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checkerboard(across)">
                                      <p:cBhvr>
                                        <p:cTn id="39" dur="500"/>
                                        <p:tgtEl>
                                          <p:spTgt spid="3">
                                            <p:txEl>
                                              <p:pRg st="8" end="8"/>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checkerboard(across)">
                                      <p:cBhvr>
                                        <p:cTn id="42" dur="500"/>
                                        <p:tgtEl>
                                          <p:spTgt spid="3">
                                            <p:txEl>
                                              <p:pRg st="9" end="9"/>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45" dur="500"/>
                                        <p:tgtEl>
                                          <p:spTgt spid="3">
                                            <p:txEl>
                                              <p:pRg st="10" end="10"/>
                                            </p:txEl>
                                          </p:spTgt>
                                        </p:tgtEl>
                                      </p:cBhvr>
                                    </p:animEffect>
                                  </p:childTnLst>
                                </p:cTn>
                              </p:par>
                              <p:par>
                                <p:cTn id="46" presetID="5" presetClass="entr" presetSubtype="10" fill="hold" nodeType="withEffect">
                                  <p:stCondLst>
                                    <p:cond delay="0"/>
                                  </p:stCondLst>
                                  <p:childTnLst>
                                    <p:set>
                                      <p:cBhvr>
                                        <p:cTn id="47" dur="1" fill="hold">
                                          <p:stCondLst>
                                            <p:cond delay="0"/>
                                          </p:stCondLst>
                                        </p:cTn>
                                        <p:tgtEl>
                                          <p:spTgt spid="3">
                                            <p:txEl>
                                              <p:pRg st="11" end="11"/>
                                            </p:txEl>
                                          </p:spTgt>
                                        </p:tgtEl>
                                        <p:attrNameLst>
                                          <p:attrName>style.visibility</p:attrName>
                                        </p:attrNameLst>
                                      </p:cBhvr>
                                      <p:to>
                                        <p:strVal val="visible"/>
                                      </p:to>
                                    </p:set>
                                    <p:animEffect transition="in" filter="checkerboard(across)">
                                      <p:cBhvr>
                                        <p:cTn id="4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304800" y="990600"/>
            <a:ext cx="8382000" cy="5135563"/>
          </a:xfrm>
        </p:spPr>
        <p:txBody>
          <a:bodyPr>
            <a:normAutofit/>
          </a:bodyPr>
          <a:lstStyle/>
          <a:p>
            <a:pPr>
              <a:buNone/>
            </a:pPr>
            <a:r>
              <a:rPr lang="en-US" dirty="0" smtClean="0">
                <a:solidFill>
                  <a:srgbClr val="0070C0"/>
                </a:solidFill>
                <a:latin typeface="Times New Roman" pitchFamily="18" charset="0"/>
                <a:cs typeface="Times New Roman" pitchFamily="18" charset="0"/>
              </a:rPr>
              <a:t>public static void main(String </a:t>
            </a:r>
            <a:r>
              <a:rPr lang="en-US" dirty="0" err="1" smtClean="0">
                <a:solidFill>
                  <a:srgbClr val="0070C0"/>
                </a:solidFill>
                <a:latin typeface="Times New Roman" pitchFamily="18" charset="0"/>
                <a:cs typeface="Times New Roman" pitchFamily="18" charset="0"/>
              </a:rPr>
              <a:t>args</a:t>
            </a:r>
            <a:r>
              <a:rPr lang="en-US" dirty="0" smtClean="0">
                <a:solidFill>
                  <a:srgbClr val="0070C0"/>
                </a:solidFill>
                <a:latin typeface="Times New Roman" pitchFamily="18" charset="0"/>
                <a:cs typeface="Times New Roman" pitchFamily="18" charset="0"/>
              </a:rPr>
              <a:t>[])</a:t>
            </a:r>
          </a:p>
          <a:p>
            <a:pPr>
              <a:buNone/>
            </a:pPr>
            <a:r>
              <a:rPr lang="en-US" dirty="0" smtClean="0">
                <a:solidFill>
                  <a:srgbClr val="0070C0"/>
                </a:solidFill>
                <a:latin typeface="Times New Roman" pitchFamily="18" charset="0"/>
                <a:cs typeface="Times New Roman" pitchFamily="18" charset="0"/>
              </a:rPr>
              <a:t>   {</a:t>
            </a:r>
          </a:p>
          <a:p>
            <a:pPr>
              <a:buNone/>
            </a:pPr>
            <a:r>
              <a:rPr lang="en-US" dirty="0" smtClean="0">
                <a:solidFill>
                  <a:srgbClr val="0070C0"/>
                </a:solidFill>
                <a:latin typeface="Times New Roman" pitchFamily="18" charset="0"/>
                <a:cs typeface="Times New Roman" pitchFamily="18" charset="0"/>
              </a:rPr>
              <a:t>     B </a:t>
            </a:r>
            <a:r>
              <a:rPr lang="en-US" dirty="0" err="1" smtClean="0">
                <a:solidFill>
                  <a:srgbClr val="0070C0"/>
                </a:solidFill>
                <a:latin typeface="Times New Roman" pitchFamily="18" charset="0"/>
                <a:cs typeface="Times New Roman" pitchFamily="18" charset="0"/>
              </a:rPr>
              <a:t>obj</a:t>
            </a:r>
            <a:r>
              <a:rPr lang="en-US" dirty="0" smtClean="0">
                <a:solidFill>
                  <a:srgbClr val="0070C0"/>
                </a:solidFill>
                <a:latin typeface="Times New Roman" pitchFamily="18" charset="0"/>
                <a:cs typeface="Times New Roman" pitchFamily="18" charset="0"/>
              </a:rPr>
              <a:t> = new B();</a:t>
            </a:r>
          </a:p>
          <a:p>
            <a:pPr>
              <a:buNone/>
            </a:pPr>
            <a:r>
              <a:rPr lang="en-US" dirty="0" smtClean="0">
                <a:solidFill>
                  <a:srgbClr val="0070C0"/>
                </a:solidFill>
                <a:latin typeface="Times New Roman" pitchFamily="18" charset="0"/>
                <a:cs typeface="Times New Roman" pitchFamily="18" charset="0"/>
              </a:rPr>
              <a:t>     </a:t>
            </a:r>
            <a:r>
              <a:rPr lang="en-US" dirty="0" err="1" smtClean="0">
                <a:solidFill>
                  <a:srgbClr val="0070C0"/>
                </a:solidFill>
                <a:latin typeface="Times New Roman" pitchFamily="18" charset="0"/>
                <a:cs typeface="Times New Roman" pitchFamily="18" charset="0"/>
              </a:rPr>
              <a:t>obj.methodA</a:t>
            </a:r>
            <a:r>
              <a:rPr lang="en-US" dirty="0" smtClean="0">
                <a:solidFill>
                  <a:srgbClr val="0070C0"/>
                </a:solidFill>
                <a:latin typeface="Times New Roman" pitchFamily="18" charset="0"/>
                <a:cs typeface="Times New Roman" pitchFamily="18" charset="0"/>
              </a:rPr>
              <a:t>(); //calling super class method</a:t>
            </a:r>
          </a:p>
          <a:p>
            <a:pPr>
              <a:buNone/>
            </a:pPr>
            <a:r>
              <a:rPr lang="en-US" dirty="0" smtClean="0">
                <a:solidFill>
                  <a:srgbClr val="0070C0"/>
                </a:solidFill>
                <a:latin typeface="Times New Roman" pitchFamily="18" charset="0"/>
                <a:cs typeface="Times New Roman" pitchFamily="18" charset="0"/>
              </a:rPr>
              <a:t>     </a:t>
            </a:r>
            <a:r>
              <a:rPr lang="en-US" dirty="0" err="1" smtClean="0">
                <a:solidFill>
                  <a:srgbClr val="0070C0"/>
                </a:solidFill>
                <a:latin typeface="Times New Roman" pitchFamily="18" charset="0"/>
                <a:cs typeface="Times New Roman" pitchFamily="18" charset="0"/>
              </a:rPr>
              <a:t>obj.methodB</a:t>
            </a:r>
            <a:r>
              <a:rPr lang="en-US" dirty="0" smtClean="0">
                <a:solidFill>
                  <a:srgbClr val="0070C0"/>
                </a:solidFill>
                <a:latin typeface="Times New Roman" pitchFamily="18" charset="0"/>
                <a:cs typeface="Times New Roman" pitchFamily="18" charset="0"/>
              </a:rPr>
              <a:t>(); //calling local method</a:t>
            </a:r>
          </a:p>
          <a:p>
            <a:pPr>
              <a:buNone/>
            </a:pPr>
            <a:r>
              <a:rPr lang="en-US" dirty="0" smtClean="0">
                <a:solidFill>
                  <a:srgbClr val="0070C0"/>
                </a:solidFill>
                <a:latin typeface="Times New Roman" pitchFamily="18" charset="0"/>
                <a:cs typeface="Times New Roman" pitchFamily="18" charset="0"/>
              </a:rPr>
              <a:t>  }</a:t>
            </a:r>
          </a:p>
          <a:p>
            <a:pPr>
              <a:buNone/>
            </a:pPr>
            <a:r>
              <a:rPr lang="en-US" dirty="0" smtClean="0">
                <a:solidFill>
                  <a:srgbClr val="0070C0"/>
                </a:solidFill>
                <a:latin typeface="Times New Roman" pitchFamily="18" charset="0"/>
                <a:cs typeface="Times New Roman" pitchFamily="18" charset="0"/>
              </a:rPr>
              <a:t>}</a:t>
            </a:r>
          </a:p>
          <a:p>
            <a:pPr>
              <a:buNone/>
            </a:pPr>
            <a:r>
              <a:rPr lang="en-US" sz="2400" b="1" dirty="0" smtClean="0">
                <a:solidFill>
                  <a:srgbClr val="C00000"/>
                </a:solidFill>
                <a:latin typeface="Times New Roman" pitchFamily="18" charset="0"/>
                <a:cs typeface="Times New Roman" pitchFamily="18" charset="0"/>
              </a:rPr>
              <a:t>o/p: Base class method</a:t>
            </a:r>
          </a:p>
          <a:p>
            <a:pPr>
              <a:buNone/>
            </a:pPr>
            <a:r>
              <a:rPr lang="en-US" sz="2400" b="1" dirty="0" smtClean="0">
                <a:solidFill>
                  <a:srgbClr val="C00000"/>
                </a:solidFill>
                <a:latin typeface="Times New Roman" pitchFamily="18" charset="0"/>
                <a:cs typeface="Times New Roman" pitchFamily="18" charset="0"/>
              </a:rPr>
              <a:t>       Child class method</a:t>
            </a:r>
            <a:endParaRPr lang="en-US" sz="24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additive="base">
                                        <p:cTn id="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anim calcmode="lin" valueType="num">
                                      <p:cBhvr additive="base">
                                        <p:cTn id="1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Autofit/>
          </a:bodyPr>
          <a:lstStyle/>
          <a:p>
            <a:r>
              <a:rPr lang="en-US" sz="3200" b="1" dirty="0" smtClean="0">
                <a:latin typeface="Times New Roman" pitchFamily="18" charset="0"/>
                <a:cs typeface="Times New Roman" pitchFamily="18" charset="0"/>
              </a:rPr>
              <a:t>Multiple Inheritance</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228600" y="914401"/>
            <a:ext cx="8458200" cy="3429000"/>
          </a:xfrm>
        </p:spPr>
        <p:txBody>
          <a:bodyPr>
            <a:normAutofit/>
          </a:bodyPr>
          <a:lstStyle/>
          <a:p>
            <a:pPr algn="just"/>
            <a:r>
              <a:rPr lang="en-US" sz="2800" b="1" dirty="0" smtClean="0">
                <a:latin typeface="Times New Roman" pitchFamily="18" charset="0"/>
                <a:cs typeface="Times New Roman" pitchFamily="18" charset="0"/>
              </a:rPr>
              <a:t>Multiple Inheritance</a:t>
            </a:r>
            <a:r>
              <a:rPr lang="en-US" sz="2800" dirty="0" smtClean="0">
                <a:latin typeface="Times New Roman" pitchFamily="18" charset="0"/>
                <a:cs typeface="Times New Roman" pitchFamily="18" charset="0"/>
              </a:rPr>
              <a:t> </a:t>
            </a:r>
            <a:r>
              <a:rPr lang="en-US" sz="2800" dirty="0" smtClean="0">
                <a:solidFill>
                  <a:srgbClr val="0070C0"/>
                </a:solidFill>
                <a:latin typeface="Times New Roman" pitchFamily="18" charset="0"/>
                <a:cs typeface="Times New Roman" pitchFamily="18" charset="0"/>
              </a:rPr>
              <a:t>refers to the concept of one class extending (Or inherits) </a:t>
            </a:r>
            <a:r>
              <a:rPr lang="en-US" sz="2800" b="1" dirty="0" smtClean="0">
                <a:solidFill>
                  <a:srgbClr val="C00000"/>
                </a:solidFill>
                <a:latin typeface="Times New Roman" pitchFamily="18" charset="0"/>
                <a:cs typeface="Times New Roman" pitchFamily="18" charset="0"/>
              </a:rPr>
              <a:t>more than one base class</a:t>
            </a:r>
            <a:r>
              <a:rPr lang="en-US" sz="2800" dirty="0" smtClean="0">
                <a:latin typeface="Times New Roman" pitchFamily="18" charset="0"/>
                <a:cs typeface="Times New Roman" pitchFamily="18" charset="0"/>
              </a:rPr>
              <a:t>.</a:t>
            </a:r>
          </a:p>
          <a:p>
            <a:pPr algn="just"/>
            <a:r>
              <a:rPr lang="en-US" sz="2800" dirty="0" smtClean="0">
                <a:latin typeface="Times New Roman" pitchFamily="18" charset="0"/>
                <a:cs typeface="Times New Roman" pitchFamily="18" charset="0"/>
              </a:rPr>
              <a:t>The problem with “multiple inheritance” is that </a:t>
            </a:r>
            <a:r>
              <a:rPr lang="en-US" sz="2800" dirty="0" smtClean="0">
                <a:solidFill>
                  <a:srgbClr val="FF0000"/>
                </a:solidFill>
                <a:latin typeface="Times New Roman" pitchFamily="18" charset="0"/>
                <a:cs typeface="Times New Roman" pitchFamily="18" charset="0"/>
              </a:rPr>
              <a:t>the derived class will have to manage the dependency on two base classes.</a:t>
            </a:r>
          </a:p>
          <a:p>
            <a:pPr algn="just"/>
            <a:endParaRPr lang="en-US" sz="2800" dirty="0">
              <a:latin typeface="Times New Roman" pitchFamily="18" charset="0"/>
              <a:cs typeface="Times New Roman" pitchFamily="18" charset="0"/>
            </a:endParaRPr>
          </a:p>
        </p:txBody>
      </p:sp>
      <p:pic>
        <p:nvPicPr>
          <p:cNvPr id="4" name="Picture 3" descr="Multiple-Inheritance">
            <a:hlinkClick r:id="rId2"/>
          </p:cNvPr>
          <p:cNvPicPr/>
          <p:nvPr/>
        </p:nvPicPr>
        <p:blipFill>
          <a:blip r:embed="rId3"/>
          <a:srcRect/>
          <a:stretch>
            <a:fillRect/>
          </a:stretch>
        </p:blipFill>
        <p:spPr bwMode="auto">
          <a:xfrm>
            <a:off x="1752600" y="3352800"/>
            <a:ext cx="6629400"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dirty="0" smtClean="0"/>
              <a:t>Note</a:t>
            </a:r>
            <a:endParaRPr lang="en-US" dirty="0"/>
          </a:p>
        </p:txBody>
      </p:sp>
      <p:sp>
        <p:nvSpPr>
          <p:cNvPr id="3" name="Content Placeholder 2"/>
          <p:cNvSpPr>
            <a:spLocks noGrp="1"/>
          </p:cNvSpPr>
          <p:nvPr>
            <p:ph idx="1"/>
          </p:nvPr>
        </p:nvSpPr>
        <p:spPr>
          <a:xfrm>
            <a:off x="228600" y="762000"/>
            <a:ext cx="8763000" cy="5867400"/>
          </a:xfrm>
        </p:spPr>
        <p:txBody>
          <a:bodyPr>
            <a:normAutofit/>
          </a:bodyPr>
          <a:lstStyle/>
          <a:p>
            <a:pPr algn="just"/>
            <a:r>
              <a:rPr lang="en-US" dirty="0" smtClean="0">
                <a:latin typeface="Times New Roman" pitchFamily="18" charset="0"/>
                <a:cs typeface="Times New Roman" pitchFamily="18" charset="0"/>
              </a:rPr>
              <a:t>Multiple Inheritance is </a:t>
            </a:r>
            <a:r>
              <a:rPr lang="en-US" b="1" dirty="0" smtClean="0">
                <a:solidFill>
                  <a:srgbClr val="FF0000"/>
                </a:solidFill>
                <a:latin typeface="Times New Roman" pitchFamily="18" charset="0"/>
                <a:cs typeface="Times New Roman" pitchFamily="18" charset="0"/>
              </a:rPr>
              <a:t>very rarely used</a:t>
            </a:r>
            <a:r>
              <a:rPr lang="en-US" dirty="0" smtClean="0">
                <a:solidFill>
                  <a:srgbClr val="FF0000"/>
                </a:solidFill>
                <a:latin typeface="Times New Roman" pitchFamily="18" charset="0"/>
                <a:cs typeface="Times New Roman" pitchFamily="18" charset="0"/>
              </a:rPr>
              <a:t> </a:t>
            </a:r>
            <a:r>
              <a:rPr lang="en-US" dirty="0" smtClean="0">
                <a:latin typeface="Times New Roman" pitchFamily="18" charset="0"/>
                <a:cs typeface="Times New Roman" pitchFamily="18" charset="0"/>
              </a:rPr>
              <a:t>in software projects.</a:t>
            </a:r>
          </a:p>
          <a:p>
            <a:pPr algn="just"/>
            <a:r>
              <a:rPr lang="en-US" dirty="0" smtClean="0">
                <a:latin typeface="Times New Roman" pitchFamily="18" charset="0"/>
                <a:cs typeface="Times New Roman" pitchFamily="18" charset="0"/>
              </a:rPr>
              <a:t> Using Multiple inheritance often </a:t>
            </a:r>
            <a:r>
              <a:rPr lang="en-US" b="1" dirty="0" smtClean="0">
                <a:solidFill>
                  <a:srgbClr val="FF0000"/>
                </a:solidFill>
                <a:latin typeface="Times New Roman" pitchFamily="18" charset="0"/>
                <a:cs typeface="Times New Roman" pitchFamily="18" charset="0"/>
              </a:rPr>
              <a:t>leads to problems in the hierarchy. </a:t>
            </a:r>
          </a:p>
          <a:p>
            <a:pPr algn="just"/>
            <a:r>
              <a:rPr lang="en-US" dirty="0" smtClean="0">
                <a:latin typeface="Times New Roman" pitchFamily="18" charset="0"/>
                <a:cs typeface="Times New Roman" pitchFamily="18" charset="0"/>
              </a:rPr>
              <a:t>This results in unwanted complexity when further extending the class.</a:t>
            </a:r>
          </a:p>
          <a:p>
            <a:pPr algn="just"/>
            <a:r>
              <a:rPr lang="en-US" dirty="0" smtClean="0">
                <a:latin typeface="Times New Roman" pitchFamily="18" charset="0"/>
                <a:cs typeface="Times New Roman" pitchFamily="18" charset="0"/>
              </a:rPr>
              <a:t>Most of the new OO languages like </a:t>
            </a:r>
            <a:r>
              <a:rPr lang="en-US" b="1" dirty="0" smtClean="0">
                <a:solidFill>
                  <a:srgbClr val="FF0000"/>
                </a:solidFill>
                <a:latin typeface="Times New Roman" pitchFamily="18" charset="0"/>
                <a:cs typeface="Times New Roman" pitchFamily="18" charset="0"/>
              </a:rPr>
              <a:t>Small Talk, Java, C# do not support Multiple inheritance</a:t>
            </a:r>
            <a:r>
              <a:rPr lang="en-US" dirty="0" smtClean="0">
                <a:latin typeface="Times New Roman" pitchFamily="18" charset="0"/>
                <a:cs typeface="Times New Roman" pitchFamily="18" charset="0"/>
              </a:rPr>
              <a:t>. </a:t>
            </a:r>
          </a:p>
          <a:p>
            <a:pPr algn="just">
              <a:buNone/>
            </a:pPr>
            <a:r>
              <a:rPr lang="en-US" dirty="0" smtClean="0">
                <a:solidFill>
                  <a:srgbClr val="00B050"/>
                </a:solidFill>
                <a:latin typeface="Times New Roman" pitchFamily="18" charset="0"/>
                <a:cs typeface="Times New Roman" pitchFamily="18" charset="0"/>
              </a:rPr>
              <a:t>   Multiple Inheritance is supported in C++.</a:t>
            </a:r>
          </a:p>
          <a:p>
            <a:pPr algn="just"/>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additive="base">
                                        <p:cTn id="1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amond(in)">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457200"/>
          </a:xfrm>
        </p:spPr>
        <p:txBody>
          <a:bodyPr>
            <a:noAutofit/>
          </a:bodyPr>
          <a:lstStyle/>
          <a:p>
            <a:r>
              <a:rPr lang="en-US" sz="2800" b="1" dirty="0" smtClean="0">
                <a:latin typeface="Times New Roman" pitchFamily="18" charset="0"/>
                <a:cs typeface="Times New Roman" pitchFamily="18" charset="0"/>
              </a:rPr>
              <a:t>Multilevel Inheritance</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152400" y="838200"/>
            <a:ext cx="8763000" cy="3352800"/>
          </a:xfrm>
        </p:spPr>
        <p:txBody>
          <a:bodyPr>
            <a:normAutofit/>
          </a:bodyPr>
          <a:lstStyle/>
          <a:p>
            <a:pPr algn="just"/>
            <a:r>
              <a:rPr lang="en-US" sz="2800" b="1" dirty="0" smtClean="0">
                <a:latin typeface="Times New Roman" pitchFamily="18" charset="0"/>
                <a:cs typeface="Times New Roman" pitchFamily="18" charset="0"/>
              </a:rPr>
              <a:t>Multilevel inheritance</a:t>
            </a:r>
            <a:r>
              <a:rPr lang="en-US" sz="2800" dirty="0" smtClean="0">
                <a:latin typeface="Times New Roman" pitchFamily="18" charset="0"/>
                <a:cs typeface="Times New Roman" pitchFamily="18" charset="0"/>
              </a:rPr>
              <a:t> refers to a mechanism in OO technology where </a:t>
            </a:r>
            <a:r>
              <a:rPr lang="en-US" sz="2800" b="1" dirty="0" smtClean="0">
                <a:solidFill>
                  <a:srgbClr val="7030A0"/>
                </a:solidFill>
                <a:latin typeface="Times New Roman" pitchFamily="18" charset="0"/>
                <a:cs typeface="Times New Roman" pitchFamily="18" charset="0"/>
              </a:rPr>
              <a:t>one can inherit from a derived class, thereby making this derived class the base class for the new class.</a:t>
            </a:r>
          </a:p>
          <a:p>
            <a:pPr algn="just"/>
            <a:r>
              <a:rPr lang="en-US" sz="2800" dirty="0" smtClean="0">
                <a:latin typeface="Times New Roman" pitchFamily="18" charset="0"/>
                <a:cs typeface="Times New Roman" pitchFamily="18" charset="0"/>
              </a:rPr>
              <a:t> As you can see in below flow diagram C is subclass or child class of B and B is a child class of A. </a:t>
            </a:r>
          </a:p>
          <a:p>
            <a:pPr algn="just"/>
            <a:endParaRPr lang="en-US" sz="2800" dirty="0">
              <a:latin typeface="Times New Roman" pitchFamily="18" charset="0"/>
              <a:cs typeface="Times New Roman" pitchFamily="18" charset="0"/>
            </a:endParaRPr>
          </a:p>
        </p:txBody>
      </p:sp>
      <p:pic>
        <p:nvPicPr>
          <p:cNvPr id="4" name="Picture 3" descr="Multilevel-Inheritance">
            <a:hlinkClick r:id="rId2"/>
          </p:cNvPr>
          <p:cNvPicPr/>
          <p:nvPr/>
        </p:nvPicPr>
        <p:blipFill>
          <a:blip r:embed="rId3"/>
          <a:srcRect/>
          <a:stretch>
            <a:fillRect/>
          </a:stretch>
        </p:blipFill>
        <p:spPr bwMode="auto">
          <a:xfrm>
            <a:off x="2743200" y="3581400"/>
            <a:ext cx="3048000"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3200" b="1" dirty="0" smtClean="0">
                <a:latin typeface="Times New Roman" pitchFamily="18" charset="0"/>
                <a:cs typeface="Times New Roman" pitchFamily="18" charset="0"/>
              </a:rPr>
              <a:t>Multilevel Inheritance</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a:xfrm>
            <a:off x="228600" y="685800"/>
            <a:ext cx="8686800" cy="5867400"/>
          </a:xfrm>
        </p:spPr>
        <p:txBody>
          <a:bodyPr>
            <a:normAutofit/>
          </a:bodyPr>
          <a:lstStyle/>
          <a:p>
            <a:pPr algn="just"/>
            <a:r>
              <a:rPr lang="en-US" sz="2800" dirty="0" smtClean="0">
                <a:latin typeface="Times New Roman" pitchFamily="18" charset="0"/>
                <a:cs typeface="Times New Roman" pitchFamily="18" charset="0"/>
              </a:rPr>
              <a:t>Multilevel inheritance there is a concept of grand parent class.</a:t>
            </a:r>
          </a:p>
          <a:p>
            <a:pPr algn="just">
              <a:buNone/>
            </a:pPr>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 If we take the example of above diagram then </a:t>
            </a:r>
            <a:r>
              <a:rPr lang="en-US" sz="2800" dirty="0" smtClean="0">
                <a:solidFill>
                  <a:srgbClr val="7030A0"/>
                </a:solidFill>
                <a:latin typeface="Times New Roman" pitchFamily="18" charset="0"/>
                <a:cs typeface="Times New Roman" pitchFamily="18" charset="0"/>
              </a:rPr>
              <a:t>class C inherits class B</a:t>
            </a:r>
            <a:r>
              <a:rPr lang="en-US" sz="2800" dirty="0" smtClean="0">
                <a:latin typeface="Times New Roman" pitchFamily="18" charset="0"/>
                <a:cs typeface="Times New Roman" pitchFamily="18" charset="0"/>
              </a:rPr>
              <a:t> and </a:t>
            </a:r>
            <a:r>
              <a:rPr lang="en-US" sz="2800" dirty="0" smtClean="0">
                <a:solidFill>
                  <a:srgbClr val="FF0000"/>
                </a:solidFill>
                <a:latin typeface="Times New Roman" pitchFamily="18" charset="0"/>
                <a:cs typeface="Times New Roman" pitchFamily="18" charset="0"/>
              </a:rPr>
              <a:t>class B inherits class A </a:t>
            </a:r>
            <a:r>
              <a:rPr lang="en-US" sz="2800" dirty="0" smtClean="0">
                <a:latin typeface="Times New Roman" pitchFamily="18" charset="0"/>
                <a:cs typeface="Times New Roman" pitchFamily="18" charset="0"/>
              </a:rPr>
              <a:t>which means </a:t>
            </a:r>
            <a:r>
              <a:rPr lang="en-US" sz="2800" dirty="0" smtClean="0">
                <a:solidFill>
                  <a:srgbClr val="00B050"/>
                </a:solidFill>
                <a:latin typeface="Times New Roman" pitchFamily="18" charset="0"/>
                <a:cs typeface="Times New Roman" pitchFamily="18" charset="0"/>
              </a:rPr>
              <a:t>B is a parent class of C and A is a parent class of B.</a:t>
            </a:r>
          </a:p>
          <a:p>
            <a:pPr algn="just">
              <a:buNone/>
            </a:pPr>
            <a:endParaRPr lang="en-US" sz="2800" dirty="0" smtClean="0">
              <a:solidFill>
                <a:srgbClr val="00B050"/>
              </a:solidFill>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 So in this case class </a:t>
            </a:r>
            <a:r>
              <a:rPr lang="en-US" dirty="0" smtClean="0">
                <a:solidFill>
                  <a:srgbClr val="FF0000"/>
                </a:solidFill>
                <a:latin typeface="Times New Roman" pitchFamily="18" charset="0"/>
                <a:cs typeface="Times New Roman" pitchFamily="18" charset="0"/>
              </a:rPr>
              <a:t>C is implicitly inheriting the properties and method of class A along with B </a:t>
            </a:r>
            <a:r>
              <a:rPr lang="en-US" sz="2800" dirty="0" smtClean="0">
                <a:latin typeface="Times New Roman" pitchFamily="18" charset="0"/>
                <a:cs typeface="Times New Roman" pitchFamily="18" charset="0"/>
              </a:rPr>
              <a:t>that’s what is called multilevel inheritance.</a:t>
            </a:r>
          </a:p>
          <a:p>
            <a:pPr algn="just"/>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228600"/>
          </a:xfrm>
        </p:spPr>
        <p:txBody>
          <a:bodyPr>
            <a:noAutofit/>
          </a:bodyPr>
          <a:lstStyle/>
          <a:p>
            <a:r>
              <a:rPr lang="en-US" sz="2400" b="1" dirty="0" smtClean="0">
                <a:latin typeface="Times New Roman" pitchFamily="18" charset="0"/>
                <a:cs typeface="Times New Roman" pitchFamily="18" charset="0"/>
              </a:rPr>
              <a:t>Multilevel Inheritance example program in Java</a:t>
            </a: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a:xfrm>
            <a:off x="228600" y="609600"/>
            <a:ext cx="8382000" cy="5867400"/>
          </a:xfrm>
        </p:spPr>
        <p:txBody>
          <a:bodyPr>
            <a:noAutofit/>
          </a:bodyPr>
          <a:lstStyle/>
          <a:p>
            <a:pPr>
              <a:buNone/>
            </a:pPr>
            <a:r>
              <a:rPr lang="en-US" sz="2400" dirty="0" smtClean="0">
                <a:solidFill>
                  <a:srgbClr val="7030A0"/>
                </a:solidFill>
                <a:latin typeface="Times New Roman" pitchFamily="18" charset="0"/>
                <a:cs typeface="Times New Roman" pitchFamily="18" charset="0"/>
              </a:rPr>
              <a:t>Class X                                                     //Base Class</a:t>
            </a:r>
          </a:p>
          <a:p>
            <a:pPr>
              <a:buNone/>
            </a:pPr>
            <a:r>
              <a:rPr lang="en-US" sz="2400" dirty="0" smtClean="0">
                <a:solidFill>
                  <a:srgbClr val="7030A0"/>
                </a:solidFill>
                <a:latin typeface="Times New Roman" pitchFamily="18" charset="0"/>
                <a:cs typeface="Times New Roman" pitchFamily="18" charset="0"/>
              </a:rPr>
              <a:t>{</a:t>
            </a:r>
          </a:p>
          <a:p>
            <a:pPr>
              <a:buNone/>
            </a:pPr>
            <a:r>
              <a:rPr lang="en-US" sz="2400" dirty="0" smtClean="0">
                <a:solidFill>
                  <a:srgbClr val="7030A0"/>
                </a:solidFill>
                <a:latin typeface="Times New Roman" pitchFamily="18" charset="0"/>
                <a:cs typeface="Times New Roman" pitchFamily="18" charset="0"/>
              </a:rPr>
              <a:t>   public void </a:t>
            </a:r>
            <a:r>
              <a:rPr lang="en-US" sz="2400" dirty="0" err="1" smtClean="0">
                <a:solidFill>
                  <a:srgbClr val="7030A0"/>
                </a:solidFill>
                <a:latin typeface="Times New Roman" pitchFamily="18" charset="0"/>
                <a:cs typeface="Times New Roman" pitchFamily="18" charset="0"/>
              </a:rPr>
              <a:t>methodX</a:t>
            </a:r>
            <a:r>
              <a:rPr lang="en-US" sz="2400" dirty="0" smtClean="0">
                <a:solidFill>
                  <a:srgbClr val="7030A0"/>
                </a:solidFill>
                <a:latin typeface="Times New Roman" pitchFamily="18" charset="0"/>
                <a:cs typeface="Times New Roman" pitchFamily="18" charset="0"/>
              </a:rPr>
              <a:t>()</a:t>
            </a:r>
          </a:p>
          <a:p>
            <a:pPr>
              <a:buNone/>
            </a:pPr>
            <a:r>
              <a:rPr lang="en-US" sz="2400" dirty="0" smtClean="0">
                <a:solidFill>
                  <a:srgbClr val="7030A0"/>
                </a:solidFill>
                <a:latin typeface="Times New Roman" pitchFamily="18" charset="0"/>
                <a:cs typeface="Times New Roman" pitchFamily="18" charset="0"/>
              </a:rPr>
              <a:t>   {</a:t>
            </a:r>
          </a:p>
          <a:p>
            <a:pPr>
              <a:buNone/>
            </a:pPr>
            <a:r>
              <a:rPr lang="en-US" sz="2400" dirty="0" smtClean="0">
                <a:solidFill>
                  <a:srgbClr val="7030A0"/>
                </a:solidFill>
                <a:latin typeface="Times New Roman" pitchFamily="18" charset="0"/>
                <a:cs typeface="Times New Roman" pitchFamily="18" charset="0"/>
              </a:rPr>
              <a:t>     </a:t>
            </a:r>
            <a:r>
              <a:rPr lang="en-US" sz="2400" dirty="0" err="1" smtClean="0">
                <a:solidFill>
                  <a:srgbClr val="7030A0"/>
                </a:solidFill>
                <a:latin typeface="Times New Roman" pitchFamily="18" charset="0"/>
                <a:cs typeface="Times New Roman" pitchFamily="18" charset="0"/>
              </a:rPr>
              <a:t>System.out.println</a:t>
            </a:r>
            <a:r>
              <a:rPr lang="en-US" sz="2400" dirty="0" smtClean="0">
                <a:solidFill>
                  <a:srgbClr val="7030A0"/>
                </a:solidFill>
                <a:latin typeface="Times New Roman" pitchFamily="18" charset="0"/>
                <a:cs typeface="Times New Roman" pitchFamily="18" charset="0"/>
              </a:rPr>
              <a:t>("Class X method");</a:t>
            </a:r>
          </a:p>
          <a:p>
            <a:pPr>
              <a:buNone/>
            </a:pPr>
            <a:r>
              <a:rPr lang="en-US" sz="2400" dirty="0" smtClean="0">
                <a:solidFill>
                  <a:srgbClr val="7030A0"/>
                </a:solidFill>
                <a:latin typeface="Times New Roman" pitchFamily="18" charset="0"/>
                <a:cs typeface="Times New Roman" pitchFamily="18" charset="0"/>
              </a:rPr>
              <a:t>   }</a:t>
            </a:r>
          </a:p>
          <a:p>
            <a:pPr>
              <a:buNone/>
            </a:pPr>
            <a:r>
              <a:rPr lang="en-US" sz="2400" dirty="0" smtClean="0">
                <a:solidFill>
                  <a:srgbClr val="7030A0"/>
                </a:solidFill>
                <a:latin typeface="Times New Roman" pitchFamily="18" charset="0"/>
                <a:cs typeface="Times New Roman" pitchFamily="18" charset="0"/>
              </a:rPr>
              <a:t>}</a:t>
            </a:r>
          </a:p>
          <a:p>
            <a:pPr>
              <a:buNone/>
            </a:pPr>
            <a:r>
              <a:rPr lang="en-US" sz="2400" b="1" dirty="0" smtClean="0">
                <a:solidFill>
                  <a:srgbClr val="FF0000"/>
                </a:solidFill>
                <a:latin typeface="Times New Roman" pitchFamily="18" charset="0"/>
                <a:cs typeface="Times New Roman" pitchFamily="18" charset="0"/>
              </a:rPr>
              <a:t>Class Y extends X                                 // Derived Class</a:t>
            </a:r>
          </a:p>
          <a:p>
            <a:pPr>
              <a:buNone/>
            </a:pPr>
            <a:r>
              <a:rPr lang="en-US" sz="2400" dirty="0" smtClean="0">
                <a:solidFill>
                  <a:srgbClr val="FF0000"/>
                </a:solidFill>
                <a:latin typeface="Times New Roman" pitchFamily="18" charset="0"/>
                <a:cs typeface="Times New Roman" pitchFamily="18" charset="0"/>
              </a:rPr>
              <a:t>{</a:t>
            </a:r>
          </a:p>
          <a:p>
            <a:pPr>
              <a:buNone/>
            </a:pPr>
            <a:r>
              <a:rPr lang="en-US" sz="2400" dirty="0" smtClean="0">
                <a:solidFill>
                  <a:srgbClr val="FF0000"/>
                </a:solidFill>
                <a:latin typeface="Times New Roman" pitchFamily="18" charset="0"/>
                <a:cs typeface="Times New Roman" pitchFamily="18" charset="0"/>
              </a:rPr>
              <a:t>public void </a:t>
            </a:r>
            <a:r>
              <a:rPr lang="en-US" sz="2400" dirty="0" err="1" smtClean="0">
                <a:solidFill>
                  <a:srgbClr val="FF0000"/>
                </a:solidFill>
                <a:latin typeface="Times New Roman" pitchFamily="18" charset="0"/>
                <a:cs typeface="Times New Roman" pitchFamily="18" charset="0"/>
              </a:rPr>
              <a:t>methodY</a:t>
            </a:r>
            <a:r>
              <a:rPr lang="en-US" sz="2400" dirty="0" smtClean="0">
                <a:solidFill>
                  <a:srgbClr val="FF0000"/>
                </a:solidFill>
                <a:latin typeface="Times New Roman" pitchFamily="18" charset="0"/>
                <a:cs typeface="Times New Roman" pitchFamily="18" charset="0"/>
              </a:rPr>
              <a:t>()</a:t>
            </a:r>
          </a:p>
          <a:p>
            <a:pPr>
              <a:buNone/>
            </a:pPr>
            <a:r>
              <a:rPr lang="en-US" sz="2400" dirty="0" smtClean="0">
                <a:solidFill>
                  <a:srgbClr val="FF0000"/>
                </a:solidFill>
                <a:latin typeface="Times New Roman" pitchFamily="18" charset="0"/>
                <a:cs typeface="Times New Roman" pitchFamily="18" charset="0"/>
              </a:rPr>
              <a:t>{</a:t>
            </a:r>
          </a:p>
          <a:p>
            <a:pPr>
              <a:buNone/>
            </a:pPr>
            <a:r>
              <a:rPr lang="en-US" sz="2400" dirty="0" err="1" smtClean="0">
                <a:solidFill>
                  <a:srgbClr val="FF0000"/>
                </a:solidFill>
                <a:latin typeface="Times New Roman" pitchFamily="18" charset="0"/>
                <a:cs typeface="Times New Roman" pitchFamily="18" charset="0"/>
              </a:rPr>
              <a:t>System.out.println</a:t>
            </a:r>
            <a:r>
              <a:rPr lang="en-US" sz="2400" dirty="0" smtClean="0">
                <a:solidFill>
                  <a:srgbClr val="FF0000"/>
                </a:solidFill>
                <a:latin typeface="Times New Roman" pitchFamily="18" charset="0"/>
                <a:cs typeface="Times New Roman" pitchFamily="18" charset="0"/>
              </a:rPr>
              <a:t>("class Y method");</a:t>
            </a:r>
          </a:p>
          <a:p>
            <a:pPr>
              <a:buNone/>
            </a:pPr>
            <a:r>
              <a:rPr lang="en-US" sz="2400" dirty="0" smtClean="0">
                <a:solidFill>
                  <a:srgbClr val="FF0000"/>
                </a:solidFill>
                <a:latin typeface="Times New Roman" pitchFamily="18" charset="0"/>
                <a:cs typeface="Times New Roman" pitchFamily="18" charset="0"/>
              </a:rPr>
              <a:t>}</a:t>
            </a:r>
          </a:p>
          <a:p>
            <a:pPr>
              <a:buNone/>
            </a:pPr>
            <a:r>
              <a:rPr lang="en-US" sz="2400" dirty="0" smtClean="0">
                <a:solidFill>
                  <a:srgbClr val="FF0000"/>
                </a:solidFill>
                <a:latin typeface="Times New Roman" pitchFamily="18" charset="0"/>
                <a:cs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checkerboard(across)">
                                      <p:cBhvr>
                                        <p:cTn id="37" dur="500"/>
                                        <p:tgtEl>
                                          <p:spTgt spid="3">
                                            <p:txEl>
                                              <p:pRg st="7" end="7"/>
                                            </p:txEl>
                                          </p:spTgt>
                                        </p:tgtEl>
                                      </p:cBhvr>
                                    </p:animEffect>
                                  </p:childTnLst>
                                </p:cTn>
                              </p:par>
                              <p:par>
                                <p:cTn id="38" presetID="5" presetClass="entr" presetSubtype="10" fill="hold" nodeType="with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checkerboard(across)">
                                      <p:cBhvr>
                                        <p:cTn id="40" dur="500"/>
                                        <p:tgtEl>
                                          <p:spTgt spid="3">
                                            <p:txEl>
                                              <p:pRg st="8" end="8"/>
                                            </p:txEl>
                                          </p:spTgt>
                                        </p:tgtEl>
                                      </p:cBhvr>
                                    </p:animEffect>
                                  </p:childTnLst>
                                </p:cTn>
                              </p:par>
                              <p:par>
                                <p:cTn id="41" presetID="5" presetClass="entr" presetSubtype="10"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checkerboard(across)">
                                      <p:cBhvr>
                                        <p:cTn id="43" dur="500"/>
                                        <p:tgtEl>
                                          <p:spTgt spid="3">
                                            <p:txEl>
                                              <p:pRg st="9" end="9"/>
                                            </p:txEl>
                                          </p:spTgt>
                                        </p:tgtEl>
                                      </p:cBhvr>
                                    </p:animEffect>
                                  </p:childTnLst>
                                </p:cTn>
                              </p:par>
                              <p:par>
                                <p:cTn id="44" presetID="5" presetClass="entr" presetSubtype="10" fill="hold" nodeType="with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46" dur="500"/>
                                        <p:tgtEl>
                                          <p:spTgt spid="3">
                                            <p:txEl>
                                              <p:pRg st="10" end="10"/>
                                            </p:txEl>
                                          </p:spTgt>
                                        </p:tgtEl>
                                      </p:cBhvr>
                                    </p:animEffect>
                                  </p:childTnLst>
                                </p:cTn>
                              </p:par>
                              <p:par>
                                <p:cTn id="47" presetID="5" presetClass="entr" presetSubtype="10" fill="hold" nodeType="with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Effect transition="in" filter="checkerboard(across)">
                                      <p:cBhvr>
                                        <p:cTn id="49" dur="500"/>
                                        <p:tgtEl>
                                          <p:spTgt spid="3">
                                            <p:txEl>
                                              <p:pRg st="11" end="11"/>
                                            </p:txEl>
                                          </p:spTgt>
                                        </p:tgtEl>
                                      </p:cBhvr>
                                    </p:animEffect>
                                  </p:childTnLst>
                                </p:cTn>
                              </p:par>
                              <p:par>
                                <p:cTn id="50" presetID="5" presetClass="entr" presetSubtype="10" fill="hold" nodeType="with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checkerboard(across)">
                                      <p:cBhvr>
                                        <p:cTn id="52" dur="500"/>
                                        <p:tgtEl>
                                          <p:spTgt spid="3">
                                            <p:txEl>
                                              <p:pRg st="12" end="12"/>
                                            </p:txEl>
                                          </p:spTgt>
                                        </p:tgtEl>
                                      </p:cBhvr>
                                    </p:animEffect>
                                  </p:childTnLst>
                                </p:cTn>
                              </p:par>
                              <p:par>
                                <p:cTn id="53" presetID="5" presetClass="entr" presetSubtype="10" fill="hold" nodeType="with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animEffect transition="in" filter="checkerboard(across)">
                                      <p:cBhvr>
                                        <p:cTn id="55"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228600" y="129361"/>
            <a:ext cx="8458200" cy="7109639"/>
          </a:xfrm>
          <a:prstGeom prst="rect">
            <a:avLst/>
          </a:prstGeom>
          <a:noFill/>
        </p:spPr>
        <p:txBody>
          <a:bodyPr wrap="square" rtlCol="0">
            <a:spAutoFit/>
          </a:bodyPr>
          <a:lstStyle/>
          <a:p>
            <a:pPr>
              <a:buNone/>
            </a:pPr>
            <a:r>
              <a:rPr lang="en-US" sz="2400" dirty="0" smtClean="0">
                <a:solidFill>
                  <a:srgbClr val="0070C0"/>
                </a:solidFill>
                <a:latin typeface="Times New Roman" pitchFamily="18" charset="0"/>
                <a:cs typeface="Times New Roman" pitchFamily="18" charset="0"/>
              </a:rPr>
              <a:t>Class Z extends Y                                    </a:t>
            </a:r>
            <a:r>
              <a:rPr lang="en-US" sz="2000" b="1" dirty="0" smtClean="0">
                <a:solidFill>
                  <a:srgbClr val="0070C0"/>
                </a:solidFill>
                <a:latin typeface="Times New Roman" pitchFamily="18" charset="0"/>
                <a:cs typeface="Times New Roman" pitchFamily="18" charset="0"/>
              </a:rPr>
              <a:t>// sub class of derived </a:t>
            </a:r>
          </a:p>
          <a:p>
            <a:pPr>
              <a:buNone/>
            </a:pPr>
            <a:r>
              <a:rPr lang="en-US" sz="2400" dirty="0" smtClean="0">
                <a:solidFill>
                  <a:srgbClr val="0070C0"/>
                </a:solidFill>
                <a:latin typeface="Times New Roman" pitchFamily="18" charset="0"/>
                <a:cs typeface="Times New Roman" pitchFamily="18" charset="0"/>
              </a:rPr>
              <a:t>{</a:t>
            </a:r>
          </a:p>
          <a:p>
            <a:pPr>
              <a:buNone/>
            </a:pPr>
            <a:r>
              <a:rPr lang="en-US" sz="2400" dirty="0" smtClean="0">
                <a:solidFill>
                  <a:srgbClr val="0070C0"/>
                </a:solidFill>
                <a:latin typeface="Times New Roman" pitchFamily="18" charset="0"/>
                <a:cs typeface="Times New Roman" pitchFamily="18" charset="0"/>
              </a:rPr>
              <a:t>   public void </a:t>
            </a:r>
            <a:r>
              <a:rPr lang="en-US" sz="2400" dirty="0" err="1" smtClean="0">
                <a:solidFill>
                  <a:srgbClr val="0070C0"/>
                </a:solidFill>
                <a:latin typeface="Times New Roman" pitchFamily="18" charset="0"/>
                <a:cs typeface="Times New Roman" pitchFamily="18" charset="0"/>
              </a:rPr>
              <a:t>methodZ</a:t>
            </a:r>
            <a:r>
              <a:rPr lang="en-US" sz="2400" dirty="0" smtClean="0">
                <a:solidFill>
                  <a:srgbClr val="0070C0"/>
                </a:solidFill>
                <a:latin typeface="Times New Roman" pitchFamily="18" charset="0"/>
                <a:cs typeface="Times New Roman" pitchFamily="18" charset="0"/>
              </a:rPr>
              <a:t>()</a:t>
            </a:r>
          </a:p>
          <a:p>
            <a:pPr>
              <a:buNone/>
            </a:pPr>
            <a:r>
              <a:rPr lang="en-US" sz="2400" dirty="0" smtClean="0">
                <a:solidFill>
                  <a:srgbClr val="0070C0"/>
                </a:solidFill>
                <a:latin typeface="Times New Roman" pitchFamily="18" charset="0"/>
                <a:cs typeface="Times New Roman" pitchFamily="18" charset="0"/>
              </a:rPr>
              <a:t>   {</a:t>
            </a:r>
          </a:p>
          <a:p>
            <a:pPr>
              <a:buNone/>
            </a:pPr>
            <a:r>
              <a:rPr lang="en-US" sz="2400" dirty="0" smtClean="0">
                <a:solidFill>
                  <a:srgbClr val="0070C0"/>
                </a:solidFill>
                <a:latin typeface="Times New Roman" pitchFamily="18" charset="0"/>
                <a:cs typeface="Times New Roman" pitchFamily="18" charset="0"/>
              </a:rPr>
              <a:t>     </a:t>
            </a:r>
            <a:r>
              <a:rPr lang="en-US" sz="2400" dirty="0" err="1" smtClean="0">
                <a:solidFill>
                  <a:srgbClr val="0070C0"/>
                </a:solidFill>
                <a:latin typeface="Times New Roman" pitchFamily="18" charset="0"/>
                <a:cs typeface="Times New Roman" pitchFamily="18" charset="0"/>
              </a:rPr>
              <a:t>System.out.println</a:t>
            </a:r>
            <a:r>
              <a:rPr lang="en-US" sz="2400" dirty="0" smtClean="0">
                <a:solidFill>
                  <a:srgbClr val="0070C0"/>
                </a:solidFill>
                <a:latin typeface="Times New Roman" pitchFamily="18" charset="0"/>
                <a:cs typeface="Times New Roman" pitchFamily="18" charset="0"/>
              </a:rPr>
              <a:t>("class Z method");</a:t>
            </a:r>
          </a:p>
          <a:p>
            <a:pPr>
              <a:buNone/>
            </a:pPr>
            <a:r>
              <a:rPr lang="en-US" sz="2400" dirty="0" smtClean="0">
                <a:solidFill>
                  <a:srgbClr val="0070C0"/>
                </a:solidFill>
                <a:latin typeface="Times New Roman" pitchFamily="18" charset="0"/>
                <a:cs typeface="Times New Roman" pitchFamily="18" charset="0"/>
              </a:rPr>
              <a:t>   }</a:t>
            </a:r>
          </a:p>
          <a:p>
            <a:pPr>
              <a:buNone/>
            </a:pPr>
            <a:r>
              <a:rPr lang="en-US" sz="2400" dirty="0" smtClean="0">
                <a:solidFill>
                  <a:srgbClr val="0070C0"/>
                </a:solidFill>
                <a:latin typeface="Times New Roman" pitchFamily="18" charset="0"/>
                <a:cs typeface="Times New Roman" pitchFamily="18" charset="0"/>
              </a:rPr>
              <a:t>   </a:t>
            </a:r>
            <a:r>
              <a:rPr lang="en-US" sz="2400" b="1" dirty="0" smtClean="0">
                <a:solidFill>
                  <a:srgbClr val="0070C0"/>
                </a:solidFill>
                <a:latin typeface="Times New Roman" pitchFamily="18" charset="0"/>
                <a:cs typeface="Times New Roman" pitchFamily="18" charset="0"/>
              </a:rPr>
              <a:t>public static void main(String </a:t>
            </a:r>
            <a:r>
              <a:rPr lang="en-US" sz="2400" b="1" dirty="0" err="1" smtClean="0">
                <a:solidFill>
                  <a:srgbClr val="0070C0"/>
                </a:solidFill>
                <a:latin typeface="Times New Roman" pitchFamily="18" charset="0"/>
                <a:cs typeface="Times New Roman" pitchFamily="18" charset="0"/>
              </a:rPr>
              <a:t>args</a:t>
            </a:r>
            <a:r>
              <a:rPr lang="en-US" sz="2400" b="1" dirty="0" smtClean="0">
                <a:solidFill>
                  <a:srgbClr val="0070C0"/>
                </a:solidFill>
                <a:latin typeface="Times New Roman" pitchFamily="18" charset="0"/>
                <a:cs typeface="Times New Roman" pitchFamily="18" charset="0"/>
              </a:rPr>
              <a:t>[])</a:t>
            </a:r>
          </a:p>
          <a:p>
            <a:pPr>
              <a:buNone/>
            </a:pPr>
            <a:r>
              <a:rPr lang="en-US" sz="2400" dirty="0" smtClean="0">
                <a:solidFill>
                  <a:srgbClr val="0070C0"/>
                </a:solidFill>
                <a:latin typeface="Times New Roman" pitchFamily="18" charset="0"/>
                <a:cs typeface="Times New Roman" pitchFamily="18" charset="0"/>
              </a:rPr>
              <a:t>   {</a:t>
            </a:r>
          </a:p>
          <a:p>
            <a:pPr>
              <a:buNone/>
            </a:pPr>
            <a:r>
              <a:rPr lang="en-US" sz="2400" dirty="0" smtClean="0">
                <a:solidFill>
                  <a:srgbClr val="0070C0"/>
                </a:solidFill>
                <a:latin typeface="Times New Roman" pitchFamily="18" charset="0"/>
                <a:cs typeface="Times New Roman" pitchFamily="18" charset="0"/>
              </a:rPr>
              <a:t>     </a:t>
            </a:r>
            <a:r>
              <a:rPr lang="en-US" sz="2400" dirty="0" smtClean="0">
                <a:solidFill>
                  <a:srgbClr val="00B050"/>
                </a:solidFill>
                <a:latin typeface="Times New Roman" pitchFamily="18" charset="0"/>
                <a:cs typeface="Times New Roman" pitchFamily="18" charset="0"/>
              </a:rPr>
              <a:t>Z </a:t>
            </a:r>
            <a:r>
              <a:rPr lang="en-US" sz="2400" dirty="0" err="1" smtClean="0">
                <a:solidFill>
                  <a:srgbClr val="00B050"/>
                </a:solidFill>
                <a:latin typeface="Times New Roman" pitchFamily="18" charset="0"/>
                <a:cs typeface="Times New Roman" pitchFamily="18" charset="0"/>
              </a:rPr>
              <a:t>obj</a:t>
            </a:r>
            <a:r>
              <a:rPr lang="en-US" sz="2400" dirty="0" smtClean="0">
                <a:solidFill>
                  <a:srgbClr val="00B050"/>
                </a:solidFill>
                <a:latin typeface="Times New Roman" pitchFamily="18" charset="0"/>
                <a:cs typeface="Times New Roman" pitchFamily="18" charset="0"/>
              </a:rPr>
              <a:t> = new Z();</a:t>
            </a:r>
          </a:p>
          <a:p>
            <a:pPr>
              <a:buNone/>
            </a:pPr>
            <a:r>
              <a:rPr lang="en-US" sz="2400" dirty="0" smtClean="0">
                <a:solidFill>
                  <a:srgbClr val="0070C0"/>
                </a:solidFill>
                <a:latin typeface="Times New Roman" pitchFamily="18" charset="0"/>
                <a:cs typeface="Times New Roman" pitchFamily="18" charset="0"/>
              </a:rPr>
              <a:t>     </a:t>
            </a:r>
            <a:r>
              <a:rPr lang="en-US" sz="2400" dirty="0" err="1" smtClean="0">
                <a:solidFill>
                  <a:srgbClr val="0070C0"/>
                </a:solidFill>
                <a:latin typeface="Times New Roman" pitchFamily="18" charset="0"/>
                <a:cs typeface="Times New Roman" pitchFamily="18" charset="0"/>
              </a:rPr>
              <a:t>obj.methodX</a:t>
            </a:r>
            <a:r>
              <a:rPr lang="en-US" sz="2400" dirty="0" smtClean="0">
                <a:solidFill>
                  <a:srgbClr val="0070C0"/>
                </a:solidFill>
                <a:latin typeface="Times New Roman" pitchFamily="18" charset="0"/>
                <a:cs typeface="Times New Roman" pitchFamily="18" charset="0"/>
              </a:rPr>
              <a:t>();                       </a:t>
            </a:r>
            <a:r>
              <a:rPr lang="en-US" sz="2000" b="1" dirty="0" smtClean="0">
                <a:solidFill>
                  <a:srgbClr val="0070C0"/>
                </a:solidFill>
                <a:latin typeface="Times New Roman" pitchFamily="18" charset="0"/>
                <a:cs typeface="Times New Roman" pitchFamily="18" charset="0"/>
              </a:rPr>
              <a:t>//calling grand parent class method</a:t>
            </a:r>
          </a:p>
          <a:p>
            <a:pPr>
              <a:buNone/>
            </a:pPr>
            <a:r>
              <a:rPr lang="en-US" sz="2400" dirty="0" smtClean="0">
                <a:solidFill>
                  <a:srgbClr val="0070C0"/>
                </a:solidFill>
                <a:latin typeface="Times New Roman" pitchFamily="18" charset="0"/>
                <a:cs typeface="Times New Roman" pitchFamily="18" charset="0"/>
              </a:rPr>
              <a:t>     </a:t>
            </a:r>
            <a:r>
              <a:rPr lang="en-US" sz="2400" dirty="0" err="1" smtClean="0">
                <a:solidFill>
                  <a:srgbClr val="0070C0"/>
                </a:solidFill>
                <a:latin typeface="Times New Roman" pitchFamily="18" charset="0"/>
                <a:cs typeface="Times New Roman" pitchFamily="18" charset="0"/>
              </a:rPr>
              <a:t>obj.methodY</a:t>
            </a:r>
            <a:r>
              <a:rPr lang="en-US" sz="2400" dirty="0" smtClean="0">
                <a:solidFill>
                  <a:srgbClr val="0070C0"/>
                </a:solidFill>
                <a:latin typeface="Times New Roman" pitchFamily="18" charset="0"/>
                <a:cs typeface="Times New Roman" pitchFamily="18" charset="0"/>
              </a:rPr>
              <a:t>();                      </a:t>
            </a:r>
            <a:r>
              <a:rPr lang="en-US" sz="2000" b="1" dirty="0" smtClean="0">
                <a:solidFill>
                  <a:srgbClr val="0070C0"/>
                </a:solidFill>
                <a:latin typeface="Times New Roman" pitchFamily="18" charset="0"/>
                <a:cs typeface="Times New Roman" pitchFamily="18" charset="0"/>
              </a:rPr>
              <a:t>//calling parent class method</a:t>
            </a:r>
          </a:p>
          <a:p>
            <a:pPr>
              <a:buNone/>
            </a:pPr>
            <a:r>
              <a:rPr lang="en-US" sz="2400" dirty="0" smtClean="0">
                <a:solidFill>
                  <a:srgbClr val="0070C0"/>
                </a:solidFill>
                <a:latin typeface="Times New Roman" pitchFamily="18" charset="0"/>
                <a:cs typeface="Times New Roman" pitchFamily="18" charset="0"/>
              </a:rPr>
              <a:t>     </a:t>
            </a:r>
            <a:r>
              <a:rPr lang="en-US" sz="2400" dirty="0" err="1" smtClean="0">
                <a:solidFill>
                  <a:srgbClr val="0070C0"/>
                </a:solidFill>
                <a:latin typeface="Times New Roman" pitchFamily="18" charset="0"/>
                <a:cs typeface="Times New Roman" pitchFamily="18" charset="0"/>
              </a:rPr>
              <a:t>obj.methodZ</a:t>
            </a:r>
            <a:r>
              <a:rPr lang="en-US" sz="2400" dirty="0" smtClean="0">
                <a:solidFill>
                  <a:srgbClr val="0070C0"/>
                </a:solidFill>
                <a:latin typeface="Times New Roman" pitchFamily="18" charset="0"/>
                <a:cs typeface="Times New Roman" pitchFamily="18" charset="0"/>
              </a:rPr>
              <a:t>();                      </a:t>
            </a:r>
            <a:r>
              <a:rPr lang="en-US" sz="2000" b="1" dirty="0" smtClean="0">
                <a:solidFill>
                  <a:srgbClr val="0070C0"/>
                </a:solidFill>
                <a:latin typeface="Times New Roman" pitchFamily="18" charset="0"/>
                <a:cs typeface="Times New Roman" pitchFamily="18" charset="0"/>
              </a:rPr>
              <a:t>//calling local method</a:t>
            </a:r>
          </a:p>
          <a:p>
            <a:pPr>
              <a:buNone/>
            </a:pPr>
            <a:r>
              <a:rPr lang="en-US" sz="2400" dirty="0" smtClean="0">
                <a:solidFill>
                  <a:srgbClr val="0070C0"/>
                </a:solidFill>
                <a:latin typeface="Times New Roman" pitchFamily="18" charset="0"/>
                <a:cs typeface="Times New Roman" pitchFamily="18" charset="0"/>
              </a:rPr>
              <a:t>  }</a:t>
            </a:r>
          </a:p>
          <a:p>
            <a:pPr>
              <a:buNone/>
            </a:pPr>
            <a:r>
              <a:rPr lang="en-US" sz="2400" dirty="0" smtClean="0">
                <a:solidFill>
                  <a:srgbClr val="0070C0"/>
                </a:solidFill>
                <a:latin typeface="Times New Roman" pitchFamily="18" charset="0"/>
                <a:cs typeface="Times New Roman" pitchFamily="18" charset="0"/>
              </a:rPr>
              <a:t>}</a:t>
            </a:r>
          </a:p>
          <a:p>
            <a:pPr>
              <a:buNone/>
            </a:pPr>
            <a:endParaRPr lang="en-US" sz="2400" dirty="0" smtClean="0">
              <a:latin typeface="Times New Roman" pitchFamily="18" charset="0"/>
              <a:cs typeface="Times New Roman" pitchFamily="18" charset="0"/>
            </a:endParaRPr>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amond(in)">
                                      <p:cBhvr>
                                        <p:cTn id="7" dur="2000"/>
                                        <p:tgtEl>
                                          <p:spTgt spid="4">
                                            <p:txEl>
                                              <p:pRg st="0" end="0"/>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diamond(in)">
                                      <p:cBhvr>
                                        <p:cTn id="10" dur="2000"/>
                                        <p:tgtEl>
                                          <p:spTgt spid="4">
                                            <p:txEl>
                                              <p:pRg st="1" end="1"/>
                                            </p:txEl>
                                          </p:spTgt>
                                        </p:tgtEl>
                                      </p:cBhvr>
                                    </p:animEffect>
                                  </p:childTnLst>
                                </p:cTn>
                              </p:par>
                              <p:par>
                                <p:cTn id="11" presetID="8" presetClass="entr" presetSubtype="16"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diamond(in)">
                                      <p:cBhvr>
                                        <p:cTn id="13" dur="2000"/>
                                        <p:tgtEl>
                                          <p:spTgt spid="4">
                                            <p:txEl>
                                              <p:pRg st="2" end="2"/>
                                            </p:txEl>
                                          </p:spTgt>
                                        </p:tgtEl>
                                      </p:cBhvr>
                                    </p:animEffect>
                                  </p:childTnLst>
                                </p:cTn>
                              </p:par>
                              <p:par>
                                <p:cTn id="14" presetID="8" presetClass="entr" presetSubtype="16"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diamond(in)">
                                      <p:cBhvr>
                                        <p:cTn id="16" dur="2000"/>
                                        <p:tgtEl>
                                          <p:spTgt spid="4">
                                            <p:txEl>
                                              <p:pRg st="3" end="3"/>
                                            </p:txEl>
                                          </p:spTgt>
                                        </p:tgtEl>
                                      </p:cBhvr>
                                    </p:animEffect>
                                  </p:childTnLst>
                                </p:cTn>
                              </p:par>
                              <p:par>
                                <p:cTn id="17" presetID="8" presetClass="entr" presetSubtype="16"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diamond(in)">
                                      <p:cBhvr>
                                        <p:cTn id="19" dur="2000"/>
                                        <p:tgtEl>
                                          <p:spTgt spid="4">
                                            <p:txEl>
                                              <p:pRg st="4" end="4"/>
                                            </p:txEl>
                                          </p:spTgt>
                                        </p:tgtEl>
                                      </p:cBhvr>
                                    </p:animEffect>
                                  </p:childTnLst>
                                </p:cTn>
                              </p:par>
                              <p:par>
                                <p:cTn id="20" presetID="8" presetClass="entr" presetSubtype="16"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diamond(in)">
                                      <p:cBhvr>
                                        <p:cTn id="22" dur="20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 calcmode="lin" valueType="num">
                                      <p:cBhvr additive="base">
                                        <p:cTn id="2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 calcmode="lin" valueType="num">
                                      <p:cBhvr additive="base">
                                        <p:cTn id="3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 calcmode="lin" valueType="num">
                                      <p:cBhvr additive="base">
                                        <p:cTn id="3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anim calcmode="lin" valueType="num">
                                      <p:cBhvr additive="base">
                                        <p:cTn id="39"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anim calcmode="lin" valueType="num">
                                      <p:cBhvr additive="base">
                                        <p:cTn id="43"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
                                            <p:txEl>
                                              <p:pRg st="11" end="11"/>
                                            </p:txEl>
                                          </p:spTgt>
                                        </p:tgtEl>
                                        <p:attrNameLst>
                                          <p:attrName>style.visibility</p:attrName>
                                        </p:attrNameLst>
                                      </p:cBhvr>
                                      <p:to>
                                        <p:strVal val="visible"/>
                                      </p:to>
                                    </p:set>
                                    <p:anim calcmode="lin" valueType="num">
                                      <p:cBhvr additive="base">
                                        <p:cTn id="47"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4">
                                            <p:txEl>
                                              <p:pRg st="12" end="12"/>
                                            </p:txEl>
                                          </p:spTgt>
                                        </p:tgtEl>
                                        <p:attrNameLst>
                                          <p:attrName>style.visibility</p:attrName>
                                        </p:attrNameLst>
                                      </p:cBhvr>
                                      <p:to>
                                        <p:strVal val="visible"/>
                                      </p:to>
                                    </p:set>
                                    <p:anim calcmode="lin" valueType="num">
                                      <p:cBhvr additive="base">
                                        <p:cTn id="51"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12" end="1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
                                            <p:txEl>
                                              <p:pRg st="13" end="13"/>
                                            </p:txEl>
                                          </p:spTgt>
                                        </p:tgtEl>
                                        <p:attrNameLst>
                                          <p:attrName>style.visibility</p:attrName>
                                        </p:attrNameLst>
                                      </p:cBhvr>
                                      <p:to>
                                        <p:strVal val="visible"/>
                                      </p:to>
                                    </p:set>
                                    <p:anim calcmode="lin" valueType="num">
                                      <p:cBhvr additive="base">
                                        <p:cTn id="55" dur="500" fill="hold"/>
                                        <p:tgtEl>
                                          <p:spTgt spid="4">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371600"/>
          </a:xfrm>
        </p:spPr>
        <p:txBody>
          <a:bodyPr>
            <a:noAutofit/>
          </a:bodyPr>
          <a:lstStyle/>
          <a:p>
            <a:pPr algn="l"/>
            <a:r>
              <a:rPr lang="en-US" sz="2000" b="1" dirty="0" smtClean="0">
                <a:solidFill>
                  <a:srgbClr val="0070C0"/>
                </a:solidFill>
                <a:latin typeface="Times New Roman" pitchFamily="18" charset="0"/>
                <a:cs typeface="Times New Roman" pitchFamily="18" charset="0"/>
              </a:rPr>
              <a:t>Three classes –  Car, </a:t>
            </a:r>
            <a:r>
              <a:rPr lang="en-US" sz="2000" b="1" dirty="0" err="1" smtClean="0">
                <a:solidFill>
                  <a:srgbClr val="0070C0"/>
                </a:solidFill>
                <a:latin typeface="Times New Roman" pitchFamily="18" charset="0"/>
                <a:cs typeface="Times New Roman" pitchFamily="18" charset="0"/>
              </a:rPr>
              <a:t>Maruti</a:t>
            </a:r>
            <a:r>
              <a:rPr lang="en-US" sz="2000" b="1" dirty="0" smtClean="0">
                <a:solidFill>
                  <a:srgbClr val="0070C0"/>
                </a:solidFill>
                <a:latin typeface="Times New Roman" pitchFamily="18" charset="0"/>
                <a:cs typeface="Times New Roman" pitchFamily="18" charset="0"/>
              </a:rPr>
              <a:t> and Maruti800. </a:t>
            </a:r>
            <a:br>
              <a:rPr lang="en-US" sz="2000" b="1" dirty="0" smtClean="0">
                <a:solidFill>
                  <a:srgbClr val="0070C0"/>
                </a:solidFill>
                <a:latin typeface="Times New Roman" pitchFamily="18" charset="0"/>
                <a:cs typeface="Times New Roman" pitchFamily="18" charset="0"/>
              </a:rPr>
            </a:br>
            <a:r>
              <a:rPr lang="en-US" sz="2000" b="1" dirty="0" smtClean="0">
                <a:solidFill>
                  <a:srgbClr val="0070C0"/>
                </a:solidFill>
                <a:latin typeface="Times New Roman" pitchFamily="18" charset="0"/>
                <a:cs typeface="Times New Roman" pitchFamily="18" charset="0"/>
              </a:rPr>
              <a:t>Class </a:t>
            </a:r>
            <a:r>
              <a:rPr lang="en-US" sz="2000" b="1" dirty="0" err="1" smtClean="0">
                <a:solidFill>
                  <a:srgbClr val="0070C0"/>
                </a:solidFill>
                <a:latin typeface="Times New Roman" pitchFamily="18" charset="0"/>
                <a:cs typeface="Times New Roman" pitchFamily="18" charset="0"/>
              </a:rPr>
              <a:t>Maruti</a:t>
            </a:r>
            <a:r>
              <a:rPr lang="en-US" sz="2000" b="1" dirty="0" smtClean="0">
                <a:solidFill>
                  <a:srgbClr val="0070C0"/>
                </a:solidFill>
                <a:latin typeface="Times New Roman" pitchFamily="18" charset="0"/>
                <a:cs typeface="Times New Roman" pitchFamily="18" charset="0"/>
              </a:rPr>
              <a:t> extends Car and class Maurit800 extends </a:t>
            </a:r>
            <a:r>
              <a:rPr lang="en-US" sz="2000" b="1" dirty="0" err="1" smtClean="0">
                <a:solidFill>
                  <a:srgbClr val="0070C0"/>
                </a:solidFill>
                <a:latin typeface="Times New Roman" pitchFamily="18" charset="0"/>
                <a:cs typeface="Times New Roman" pitchFamily="18" charset="0"/>
              </a:rPr>
              <a:t>Maurti</a:t>
            </a:r>
            <a:r>
              <a:rPr lang="en-US" sz="2000" b="1" dirty="0" smtClean="0">
                <a:solidFill>
                  <a:srgbClr val="0070C0"/>
                </a:solidFill>
                <a:latin typeface="Times New Roman" pitchFamily="18" charset="0"/>
                <a:cs typeface="Times New Roman" pitchFamily="18" charset="0"/>
              </a:rPr>
              <a:t>.</a:t>
            </a:r>
            <a:br>
              <a:rPr lang="en-US" sz="2000" b="1" dirty="0" smtClean="0">
                <a:solidFill>
                  <a:srgbClr val="0070C0"/>
                </a:solidFill>
                <a:latin typeface="Times New Roman" pitchFamily="18" charset="0"/>
                <a:cs typeface="Times New Roman" pitchFamily="18" charset="0"/>
              </a:rPr>
            </a:br>
            <a:r>
              <a:rPr lang="en-US" sz="2000" b="1" dirty="0" smtClean="0">
                <a:solidFill>
                  <a:srgbClr val="0070C0"/>
                </a:solidFill>
                <a:latin typeface="Times New Roman" pitchFamily="18" charset="0"/>
                <a:cs typeface="Times New Roman" pitchFamily="18" charset="0"/>
              </a:rPr>
              <a:t> With the help of this Multilevel hierarchy setup </a:t>
            </a:r>
            <a:r>
              <a:rPr lang="en-US" sz="2000" b="1" dirty="0" smtClean="0">
                <a:solidFill>
                  <a:srgbClr val="002060"/>
                </a:solidFill>
                <a:latin typeface="Times New Roman" pitchFamily="18" charset="0"/>
                <a:cs typeface="Times New Roman" pitchFamily="18" charset="0"/>
              </a:rPr>
              <a:t>our Maurti800 class is able to use the methods of both the classes (Car and </a:t>
            </a:r>
            <a:r>
              <a:rPr lang="en-US" sz="2000" b="1" dirty="0" err="1" smtClean="0">
                <a:solidFill>
                  <a:srgbClr val="002060"/>
                </a:solidFill>
                <a:latin typeface="Times New Roman" pitchFamily="18" charset="0"/>
                <a:cs typeface="Times New Roman" pitchFamily="18" charset="0"/>
              </a:rPr>
              <a:t>Maruti</a:t>
            </a:r>
            <a:r>
              <a:rPr lang="en-US" sz="2000" b="1" dirty="0" smtClean="0">
                <a:solidFill>
                  <a:srgbClr val="002060"/>
                </a:solidFill>
                <a:latin typeface="Times New Roman" pitchFamily="18" charset="0"/>
                <a:cs typeface="Times New Roman" pitchFamily="18" charset="0"/>
              </a:rPr>
              <a:t>).</a:t>
            </a:r>
            <a:endParaRPr lang="en-US" sz="2000" b="1" dirty="0">
              <a:solidFill>
                <a:srgbClr val="002060"/>
              </a:solidFill>
              <a:latin typeface="Times New Roman" pitchFamily="18" charset="0"/>
              <a:cs typeface="Times New Roman" pitchFamily="18" charset="0"/>
            </a:endParaRPr>
          </a:p>
        </p:txBody>
      </p:sp>
      <p:sp>
        <p:nvSpPr>
          <p:cNvPr id="3" name="Content Placeholder 2"/>
          <p:cNvSpPr>
            <a:spLocks noGrp="1"/>
          </p:cNvSpPr>
          <p:nvPr>
            <p:ph idx="1"/>
          </p:nvPr>
        </p:nvSpPr>
        <p:spPr>
          <a:xfrm>
            <a:off x="152400" y="1752600"/>
            <a:ext cx="8686800" cy="4373563"/>
          </a:xfrm>
        </p:spPr>
        <p:txBody>
          <a:bodyPr>
            <a:noAutofit/>
          </a:bodyPr>
          <a:lstStyle/>
          <a:p>
            <a:pPr>
              <a:buNone/>
            </a:pPr>
            <a:r>
              <a:rPr lang="en-US" sz="2400" b="1" dirty="0" smtClean="0">
                <a:solidFill>
                  <a:srgbClr val="C00000"/>
                </a:solidFill>
                <a:latin typeface="Times New Roman" pitchFamily="18" charset="0"/>
                <a:cs typeface="Times New Roman" pitchFamily="18" charset="0"/>
              </a:rPr>
              <a:t>class Car{</a:t>
            </a:r>
          </a:p>
          <a:p>
            <a:pPr>
              <a:buNone/>
            </a:pPr>
            <a:r>
              <a:rPr lang="en-US" sz="2400" b="1" dirty="0" smtClean="0">
                <a:solidFill>
                  <a:srgbClr val="C00000"/>
                </a:solidFill>
                <a:latin typeface="Times New Roman" pitchFamily="18" charset="0"/>
                <a:cs typeface="Times New Roman" pitchFamily="18" charset="0"/>
              </a:rPr>
              <a:t>	</a:t>
            </a:r>
            <a:r>
              <a:rPr lang="en-US" sz="2400" b="1" dirty="0" smtClean="0">
                <a:solidFill>
                  <a:srgbClr val="FF0000"/>
                </a:solidFill>
                <a:latin typeface="Times New Roman" pitchFamily="18" charset="0"/>
                <a:cs typeface="Times New Roman" pitchFamily="18" charset="0"/>
              </a:rPr>
              <a:t>public Car()</a:t>
            </a:r>
          </a:p>
          <a:p>
            <a:pPr>
              <a:buNone/>
            </a:pPr>
            <a:r>
              <a:rPr lang="en-US" sz="2400" b="1" dirty="0" smtClean="0">
                <a:solidFill>
                  <a:srgbClr val="FF0000"/>
                </a:solidFill>
                <a:latin typeface="Times New Roman" pitchFamily="18" charset="0"/>
                <a:cs typeface="Times New Roman" pitchFamily="18" charset="0"/>
              </a:rPr>
              <a:t>	{</a:t>
            </a:r>
          </a:p>
          <a:p>
            <a:pPr>
              <a:buNone/>
            </a:pPr>
            <a:r>
              <a:rPr lang="en-US" sz="2400" b="1" dirty="0" smtClean="0">
                <a:solidFill>
                  <a:srgbClr val="FF00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System.out.println</a:t>
            </a:r>
            <a:r>
              <a:rPr lang="en-US" sz="2400" b="1" dirty="0" smtClean="0">
                <a:solidFill>
                  <a:srgbClr val="FF0000"/>
                </a:solidFill>
                <a:latin typeface="Times New Roman" pitchFamily="18" charset="0"/>
                <a:cs typeface="Times New Roman" pitchFamily="18" charset="0"/>
              </a:rPr>
              <a:t>("Class Car");</a:t>
            </a:r>
          </a:p>
          <a:p>
            <a:pPr>
              <a:buNone/>
            </a:pPr>
            <a:r>
              <a:rPr lang="en-US" sz="2400" b="1" dirty="0" smtClean="0">
                <a:solidFill>
                  <a:srgbClr val="FF0000"/>
                </a:solidFill>
                <a:latin typeface="Times New Roman" pitchFamily="18" charset="0"/>
                <a:cs typeface="Times New Roman" pitchFamily="18" charset="0"/>
              </a:rPr>
              <a:t>	}</a:t>
            </a:r>
          </a:p>
          <a:p>
            <a:pPr>
              <a:buNone/>
            </a:pPr>
            <a:r>
              <a:rPr lang="en-US" sz="2400" b="1" dirty="0" smtClean="0">
                <a:solidFill>
                  <a:srgbClr val="C00000"/>
                </a:solidFill>
                <a:latin typeface="Times New Roman" pitchFamily="18" charset="0"/>
                <a:cs typeface="Times New Roman" pitchFamily="18" charset="0"/>
              </a:rPr>
              <a:t>	</a:t>
            </a:r>
            <a:r>
              <a:rPr lang="en-US" sz="2400" b="1" dirty="0" smtClean="0">
                <a:solidFill>
                  <a:srgbClr val="002060"/>
                </a:solidFill>
                <a:latin typeface="Times New Roman" pitchFamily="18" charset="0"/>
                <a:cs typeface="Times New Roman" pitchFamily="18" charset="0"/>
              </a:rPr>
              <a:t>public void </a:t>
            </a:r>
            <a:r>
              <a:rPr lang="en-US" sz="2400" b="1" dirty="0" err="1" smtClean="0">
                <a:solidFill>
                  <a:srgbClr val="002060"/>
                </a:solidFill>
                <a:latin typeface="Times New Roman" pitchFamily="18" charset="0"/>
                <a:cs typeface="Times New Roman" pitchFamily="18" charset="0"/>
              </a:rPr>
              <a:t>vehicleType</a:t>
            </a:r>
            <a:r>
              <a:rPr lang="en-US" sz="2400" b="1" dirty="0" smtClean="0">
                <a:solidFill>
                  <a:srgbClr val="002060"/>
                </a:solidFill>
                <a:latin typeface="Times New Roman" pitchFamily="18" charset="0"/>
                <a:cs typeface="Times New Roman" pitchFamily="18" charset="0"/>
              </a:rPr>
              <a:t>()</a:t>
            </a:r>
          </a:p>
          <a:p>
            <a:pPr>
              <a:buNone/>
            </a:pPr>
            <a:r>
              <a:rPr lang="en-US" sz="2400" b="1" dirty="0" smtClean="0">
                <a:solidFill>
                  <a:srgbClr val="002060"/>
                </a:solidFill>
                <a:latin typeface="Times New Roman" pitchFamily="18" charset="0"/>
                <a:cs typeface="Times New Roman" pitchFamily="18" charset="0"/>
              </a:rPr>
              <a:t>	{</a:t>
            </a:r>
          </a:p>
          <a:p>
            <a:pPr>
              <a:buNone/>
            </a:pPr>
            <a:r>
              <a:rPr lang="en-US" sz="2400" b="1" dirty="0" smtClean="0">
                <a:solidFill>
                  <a:srgbClr val="002060"/>
                </a:solidFill>
                <a:latin typeface="Times New Roman" pitchFamily="18" charset="0"/>
                <a:cs typeface="Times New Roman" pitchFamily="18" charset="0"/>
              </a:rPr>
              <a:t>		</a:t>
            </a:r>
            <a:r>
              <a:rPr lang="en-US" sz="2400" b="1" dirty="0" err="1" smtClean="0">
                <a:solidFill>
                  <a:srgbClr val="002060"/>
                </a:solidFill>
                <a:latin typeface="Times New Roman" pitchFamily="18" charset="0"/>
                <a:cs typeface="Times New Roman" pitchFamily="18" charset="0"/>
              </a:rPr>
              <a:t>System.out.println</a:t>
            </a:r>
            <a:r>
              <a:rPr lang="en-US" sz="2400" b="1" dirty="0" smtClean="0">
                <a:solidFill>
                  <a:srgbClr val="002060"/>
                </a:solidFill>
                <a:latin typeface="Times New Roman" pitchFamily="18" charset="0"/>
                <a:cs typeface="Times New Roman" pitchFamily="18" charset="0"/>
              </a:rPr>
              <a:t>("Vehicle Type: Car");</a:t>
            </a:r>
          </a:p>
          <a:p>
            <a:pPr>
              <a:buNone/>
            </a:pPr>
            <a:r>
              <a:rPr lang="en-US" sz="2400" b="1" dirty="0" smtClean="0">
                <a:solidFill>
                  <a:srgbClr val="002060"/>
                </a:solidFill>
                <a:latin typeface="Times New Roman" pitchFamily="18" charset="0"/>
                <a:cs typeface="Times New Roman" pitchFamily="18" charset="0"/>
              </a:rPr>
              <a:t>	}</a:t>
            </a:r>
          </a:p>
          <a:p>
            <a:pPr>
              <a:buNone/>
            </a:pPr>
            <a:r>
              <a:rPr lang="en-US" sz="2400" b="1" dirty="0" smtClean="0">
                <a:solidFill>
                  <a:srgbClr val="002060"/>
                </a:solidFill>
                <a:latin typeface="Times New Roman" pitchFamily="18" charset="0"/>
                <a:cs typeface="Times New Roman" pitchFamily="18" charset="0"/>
              </a:rPr>
              <a:t>}</a:t>
            </a:r>
          </a:p>
          <a:p>
            <a:pPr>
              <a:buNone/>
            </a:pPr>
            <a:r>
              <a:rPr lang="en-US" sz="2400" dirty="0" smtClean="0">
                <a:latin typeface="Times New Roman" pitchFamily="18" charset="0"/>
                <a:cs typeface="Times New Roman" pitchFamily="18" charset="0"/>
              </a:rPr>
              <a:t> </a:t>
            </a:r>
          </a:p>
          <a:p>
            <a:pPr>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4114800" cy="6324600"/>
          </a:xfrm>
        </p:spPr>
        <p:txBody>
          <a:bodyPr>
            <a:noAutofit/>
          </a:bodyPr>
          <a:lstStyle/>
          <a:p>
            <a:pPr>
              <a:buNone/>
            </a:pPr>
            <a:r>
              <a:rPr lang="en-US" sz="2000" b="1" dirty="0" smtClean="0">
                <a:solidFill>
                  <a:srgbClr val="C00000"/>
                </a:solidFill>
                <a:latin typeface="Times New Roman" pitchFamily="18" charset="0"/>
                <a:cs typeface="Times New Roman" pitchFamily="18" charset="0"/>
              </a:rPr>
              <a:t>class </a:t>
            </a:r>
            <a:r>
              <a:rPr lang="en-US" sz="2000" b="1" dirty="0" err="1" smtClean="0">
                <a:solidFill>
                  <a:srgbClr val="C00000"/>
                </a:solidFill>
                <a:latin typeface="Times New Roman" pitchFamily="18" charset="0"/>
                <a:cs typeface="Times New Roman" pitchFamily="18" charset="0"/>
              </a:rPr>
              <a:t>Maruti</a:t>
            </a:r>
            <a:r>
              <a:rPr lang="en-US" sz="2000" b="1" dirty="0" smtClean="0">
                <a:solidFill>
                  <a:srgbClr val="C00000"/>
                </a:solidFill>
                <a:latin typeface="Times New Roman" pitchFamily="18" charset="0"/>
                <a:cs typeface="Times New Roman" pitchFamily="18" charset="0"/>
              </a:rPr>
              <a:t> extends Car{</a:t>
            </a:r>
          </a:p>
          <a:p>
            <a:pPr>
              <a:buNone/>
            </a:pPr>
            <a:r>
              <a:rPr lang="en-US" sz="2000" b="1" dirty="0" smtClean="0">
                <a:solidFill>
                  <a:srgbClr val="7030A0"/>
                </a:solidFill>
                <a:latin typeface="Times New Roman" pitchFamily="18" charset="0"/>
                <a:cs typeface="Times New Roman" pitchFamily="18" charset="0"/>
              </a:rPr>
              <a:t>	</a:t>
            </a:r>
            <a:r>
              <a:rPr lang="en-US" sz="2000" b="1" dirty="0" smtClean="0">
                <a:solidFill>
                  <a:srgbClr val="0070C0"/>
                </a:solidFill>
                <a:latin typeface="Times New Roman" pitchFamily="18" charset="0"/>
                <a:cs typeface="Times New Roman" pitchFamily="18" charset="0"/>
              </a:rPr>
              <a:t>public </a:t>
            </a:r>
            <a:r>
              <a:rPr lang="en-US" sz="2000" b="1" dirty="0" err="1" smtClean="0">
                <a:solidFill>
                  <a:srgbClr val="0070C0"/>
                </a:solidFill>
                <a:latin typeface="Times New Roman" pitchFamily="18" charset="0"/>
                <a:cs typeface="Times New Roman" pitchFamily="18" charset="0"/>
              </a:rPr>
              <a:t>Maruti</a:t>
            </a:r>
            <a:r>
              <a:rPr lang="en-US" sz="2000" b="1" dirty="0" smtClean="0">
                <a:solidFill>
                  <a:srgbClr val="0070C0"/>
                </a:solidFill>
                <a:latin typeface="Times New Roman" pitchFamily="18" charset="0"/>
                <a:cs typeface="Times New Roman" pitchFamily="18" charset="0"/>
              </a:rPr>
              <a:t>()</a:t>
            </a:r>
          </a:p>
          <a:p>
            <a:pPr>
              <a:buNone/>
            </a:pPr>
            <a:r>
              <a:rPr lang="en-US" sz="2000" b="1" dirty="0" smtClean="0">
                <a:solidFill>
                  <a:srgbClr val="0070C0"/>
                </a:solidFill>
                <a:latin typeface="Times New Roman" pitchFamily="18" charset="0"/>
                <a:cs typeface="Times New Roman" pitchFamily="18" charset="0"/>
              </a:rPr>
              <a:t>	{</a:t>
            </a:r>
          </a:p>
          <a:p>
            <a:pPr>
              <a:buNone/>
            </a:pPr>
            <a:r>
              <a:rPr lang="en-US" sz="2000" b="1" dirty="0" smtClean="0">
                <a:solidFill>
                  <a:srgbClr val="0070C0"/>
                </a:solidFill>
                <a:latin typeface="Times New Roman" pitchFamily="18" charset="0"/>
                <a:cs typeface="Times New Roman" pitchFamily="18" charset="0"/>
              </a:rPr>
              <a:t>		</a:t>
            </a:r>
            <a:r>
              <a:rPr lang="en-US" sz="2000" b="1" dirty="0" err="1" smtClean="0">
                <a:solidFill>
                  <a:srgbClr val="0070C0"/>
                </a:solidFill>
                <a:latin typeface="Times New Roman" pitchFamily="18" charset="0"/>
                <a:cs typeface="Times New Roman" pitchFamily="18" charset="0"/>
              </a:rPr>
              <a:t>System.out.println</a:t>
            </a:r>
            <a:r>
              <a:rPr lang="en-US" sz="2000" b="1" dirty="0" smtClean="0">
                <a:solidFill>
                  <a:srgbClr val="0070C0"/>
                </a:solidFill>
                <a:latin typeface="Times New Roman" pitchFamily="18" charset="0"/>
                <a:cs typeface="Times New Roman" pitchFamily="18" charset="0"/>
              </a:rPr>
              <a:t>("Class </a:t>
            </a:r>
            <a:r>
              <a:rPr lang="en-US" sz="2000" b="1" dirty="0" err="1" smtClean="0">
                <a:solidFill>
                  <a:srgbClr val="0070C0"/>
                </a:solidFill>
                <a:latin typeface="Times New Roman" pitchFamily="18" charset="0"/>
                <a:cs typeface="Times New Roman" pitchFamily="18" charset="0"/>
              </a:rPr>
              <a:t>Maruti</a:t>
            </a:r>
            <a:r>
              <a:rPr lang="en-US" sz="2000" b="1" dirty="0" smtClean="0">
                <a:solidFill>
                  <a:srgbClr val="0070C0"/>
                </a:solidFill>
                <a:latin typeface="Times New Roman" pitchFamily="18" charset="0"/>
                <a:cs typeface="Times New Roman" pitchFamily="18" charset="0"/>
              </a:rPr>
              <a:t>");</a:t>
            </a:r>
          </a:p>
          <a:p>
            <a:pPr>
              <a:buNone/>
            </a:pPr>
            <a:r>
              <a:rPr lang="en-US" sz="2000" b="1" dirty="0" smtClean="0">
                <a:solidFill>
                  <a:srgbClr val="0070C0"/>
                </a:solidFill>
                <a:latin typeface="Times New Roman" pitchFamily="18" charset="0"/>
                <a:cs typeface="Times New Roman" pitchFamily="18" charset="0"/>
              </a:rPr>
              <a:t>	}</a:t>
            </a:r>
          </a:p>
          <a:p>
            <a:pPr>
              <a:buNone/>
            </a:pPr>
            <a:r>
              <a:rPr lang="en-US" sz="2000" b="1" dirty="0" smtClean="0">
                <a:solidFill>
                  <a:srgbClr val="7030A0"/>
                </a:solidFill>
                <a:latin typeface="Times New Roman" pitchFamily="18" charset="0"/>
                <a:cs typeface="Times New Roman" pitchFamily="18" charset="0"/>
              </a:rPr>
              <a:t>	</a:t>
            </a:r>
            <a:r>
              <a:rPr lang="en-US" sz="2000" b="1" dirty="0" smtClean="0">
                <a:solidFill>
                  <a:srgbClr val="002060"/>
                </a:solidFill>
                <a:latin typeface="Times New Roman" pitchFamily="18" charset="0"/>
                <a:cs typeface="Times New Roman" pitchFamily="18" charset="0"/>
              </a:rPr>
              <a:t>public void brand()</a:t>
            </a:r>
          </a:p>
          <a:p>
            <a:pPr>
              <a:buNone/>
            </a:pPr>
            <a:r>
              <a:rPr lang="en-US" sz="2000" b="1" dirty="0" smtClean="0">
                <a:solidFill>
                  <a:srgbClr val="002060"/>
                </a:solidFill>
                <a:latin typeface="Times New Roman" pitchFamily="18" charset="0"/>
                <a:cs typeface="Times New Roman" pitchFamily="18" charset="0"/>
              </a:rPr>
              <a:t>	{</a:t>
            </a:r>
          </a:p>
          <a:p>
            <a:pPr>
              <a:buNone/>
            </a:pPr>
            <a:r>
              <a:rPr lang="en-US" sz="2000" b="1" dirty="0" smtClean="0">
                <a:solidFill>
                  <a:srgbClr val="002060"/>
                </a:solidFill>
                <a:latin typeface="Times New Roman" pitchFamily="18" charset="0"/>
                <a:cs typeface="Times New Roman" pitchFamily="18" charset="0"/>
              </a:rPr>
              <a:t>		</a:t>
            </a:r>
            <a:r>
              <a:rPr lang="en-US" sz="2000" b="1" dirty="0" err="1" smtClean="0">
                <a:solidFill>
                  <a:srgbClr val="002060"/>
                </a:solidFill>
                <a:latin typeface="Times New Roman" pitchFamily="18" charset="0"/>
                <a:cs typeface="Times New Roman" pitchFamily="18" charset="0"/>
              </a:rPr>
              <a:t>System.out.println</a:t>
            </a:r>
            <a:r>
              <a:rPr lang="en-US" sz="2000" b="1" dirty="0" smtClean="0">
                <a:solidFill>
                  <a:srgbClr val="002060"/>
                </a:solidFill>
                <a:latin typeface="Times New Roman" pitchFamily="18" charset="0"/>
                <a:cs typeface="Times New Roman" pitchFamily="18" charset="0"/>
              </a:rPr>
              <a:t>("Brand: </a:t>
            </a:r>
            <a:r>
              <a:rPr lang="en-US" sz="2000" b="1" dirty="0" err="1" smtClean="0">
                <a:solidFill>
                  <a:srgbClr val="002060"/>
                </a:solidFill>
                <a:latin typeface="Times New Roman" pitchFamily="18" charset="0"/>
                <a:cs typeface="Times New Roman" pitchFamily="18" charset="0"/>
              </a:rPr>
              <a:t>Maruti</a:t>
            </a:r>
            <a:r>
              <a:rPr lang="en-US" sz="2000" b="1" dirty="0" smtClean="0">
                <a:solidFill>
                  <a:srgbClr val="002060"/>
                </a:solidFill>
                <a:latin typeface="Times New Roman" pitchFamily="18" charset="0"/>
                <a:cs typeface="Times New Roman" pitchFamily="18" charset="0"/>
              </a:rPr>
              <a:t>");</a:t>
            </a:r>
          </a:p>
          <a:p>
            <a:pPr>
              <a:buNone/>
            </a:pPr>
            <a:r>
              <a:rPr lang="en-US" sz="2000" b="1" dirty="0" smtClean="0">
                <a:solidFill>
                  <a:srgbClr val="002060"/>
                </a:solidFill>
                <a:latin typeface="Times New Roman" pitchFamily="18" charset="0"/>
                <a:cs typeface="Times New Roman" pitchFamily="18" charset="0"/>
              </a:rPr>
              <a:t>	}</a:t>
            </a:r>
          </a:p>
          <a:p>
            <a:pPr>
              <a:buNone/>
            </a:pPr>
            <a:r>
              <a:rPr lang="en-US" sz="2000" b="1" dirty="0" smtClean="0">
                <a:solidFill>
                  <a:srgbClr val="7030A0"/>
                </a:solidFill>
                <a:latin typeface="Times New Roman" pitchFamily="18" charset="0"/>
                <a:cs typeface="Times New Roman" pitchFamily="18" charset="0"/>
              </a:rPr>
              <a:t>	public void speed()</a:t>
            </a:r>
          </a:p>
          <a:p>
            <a:pPr>
              <a:buNone/>
            </a:pPr>
            <a:r>
              <a:rPr lang="en-US" sz="2000" b="1" dirty="0" smtClean="0">
                <a:solidFill>
                  <a:srgbClr val="7030A0"/>
                </a:solidFill>
                <a:latin typeface="Times New Roman" pitchFamily="18" charset="0"/>
                <a:cs typeface="Times New Roman" pitchFamily="18" charset="0"/>
              </a:rPr>
              <a:t>	{</a:t>
            </a:r>
          </a:p>
          <a:p>
            <a:pPr>
              <a:buNone/>
            </a:pPr>
            <a:r>
              <a:rPr lang="en-US" sz="2000" b="1" dirty="0" smtClean="0">
                <a:solidFill>
                  <a:srgbClr val="7030A0"/>
                </a:solidFill>
                <a:latin typeface="Times New Roman" pitchFamily="18" charset="0"/>
                <a:cs typeface="Times New Roman" pitchFamily="18" charset="0"/>
              </a:rPr>
              <a:t>		</a:t>
            </a:r>
            <a:r>
              <a:rPr lang="en-US" sz="2000" b="1" dirty="0" err="1" smtClean="0">
                <a:solidFill>
                  <a:srgbClr val="7030A0"/>
                </a:solidFill>
                <a:latin typeface="Times New Roman" pitchFamily="18" charset="0"/>
                <a:cs typeface="Times New Roman" pitchFamily="18" charset="0"/>
              </a:rPr>
              <a:t>System.out.println</a:t>
            </a:r>
            <a:r>
              <a:rPr lang="en-US" sz="2000" b="1" dirty="0" smtClean="0">
                <a:solidFill>
                  <a:srgbClr val="7030A0"/>
                </a:solidFill>
                <a:latin typeface="Times New Roman" pitchFamily="18" charset="0"/>
                <a:cs typeface="Times New Roman" pitchFamily="18" charset="0"/>
              </a:rPr>
              <a:t>("Max: 90Kmph");</a:t>
            </a:r>
          </a:p>
          <a:p>
            <a:pPr>
              <a:buNone/>
            </a:pPr>
            <a:r>
              <a:rPr lang="en-US" sz="2000" b="1" dirty="0" smtClean="0">
                <a:solidFill>
                  <a:srgbClr val="7030A0"/>
                </a:solidFill>
                <a:latin typeface="Times New Roman" pitchFamily="18" charset="0"/>
                <a:cs typeface="Times New Roman" pitchFamily="18" charset="0"/>
              </a:rPr>
              <a:t>	}</a:t>
            </a:r>
          </a:p>
          <a:p>
            <a:pPr>
              <a:buNone/>
            </a:pPr>
            <a:r>
              <a:rPr lang="en-US" sz="2000" b="1" dirty="0" smtClean="0">
                <a:solidFill>
                  <a:srgbClr val="7030A0"/>
                </a:solidFill>
                <a:latin typeface="Times New Roman" pitchFamily="18" charset="0"/>
                <a:cs typeface="Times New Roman" pitchFamily="18" charset="0"/>
              </a:rPr>
              <a:t>}</a:t>
            </a:r>
          </a:p>
          <a:p>
            <a:pPr>
              <a:buNone/>
            </a:pPr>
            <a:endParaRPr lang="en-US" sz="2000" b="1" dirty="0" smtClean="0">
              <a:solidFill>
                <a:srgbClr val="7030A0"/>
              </a:solidFill>
              <a:latin typeface="Times New Roman" pitchFamily="18" charset="0"/>
              <a:cs typeface="Times New Roman" pitchFamily="18" charset="0"/>
            </a:endParaRPr>
          </a:p>
          <a:p>
            <a:endParaRPr lang="en-US" sz="2000" b="1" dirty="0">
              <a:solidFill>
                <a:srgbClr val="7030A0"/>
              </a:solidFill>
            </a:endParaRPr>
          </a:p>
        </p:txBody>
      </p:sp>
      <p:sp>
        <p:nvSpPr>
          <p:cNvPr id="4" name="TextBox 3"/>
          <p:cNvSpPr txBox="1"/>
          <p:nvPr/>
        </p:nvSpPr>
        <p:spPr>
          <a:xfrm>
            <a:off x="4343400" y="685800"/>
            <a:ext cx="4572000" cy="4401205"/>
          </a:xfrm>
          <a:prstGeom prst="rect">
            <a:avLst/>
          </a:prstGeom>
          <a:noFill/>
        </p:spPr>
        <p:txBody>
          <a:bodyPr wrap="square" rtlCol="0">
            <a:spAutoFit/>
          </a:bodyPr>
          <a:lstStyle/>
          <a:p>
            <a:pPr>
              <a:buNone/>
            </a:pPr>
            <a:r>
              <a:rPr lang="en-US" sz="2000" dirty="0" smtClean="0">
                <a:solidFill>
                  <a:srgbClr val="C00000"/>
                </a:solidFill>
                <a:latin typeface="Times New Roman" pitchFamily="18" charset="0"/>
                <a:cs typeface="Times New Roman" pitchFamily="18" charset="0"/>
              </a:rPr>
              <a:t>public class Maruti800 extends </a:t>
            </a:r>
            <a:r>
              <a:rPr lang="en-US" sz="2000" dirty="0" err="1" smtClean="0">
                <a:solidFill>
                  <a:srgbClr val="C00000"/>
                </a:solidFill>
                <a:latin typeface="Times New Roman" pitchFamily="18" charset="0"/>
                <a:cs typeface="Times New Roman" pitchFamily="18" charset="0"/>
              </a:rPr>
              <a:t>Maruti</a:t>
            </a:r>
            <a:r>
              <a:rPr lang="en-US" sz="2000" dirty="0" smtClean="0">
                <a:solidFill>
                  <a:srgbClr val="C00000"/>
                </a:solidFill>
                <a:latin typeface="Times New Roman" pitchFamily="18" charset="0"/>
                <a:cs typeface="Times New Roman" pitchFamily="18" charset="0"/>
              </a:rPr>
              <a:t>{</a:t>
            </a:r>
          </a:p>
          <a:p>
            <a:pPr>
              <a:buNone/>
            </a:pPr>
            <a:r>
              <a:rPr lang="en-US" sz="2000" dirty="0" smtClean="0">
                <a:solidFill>
                  <a:srgbClr val="C00000"/>
                </a:solidFill>
                <a:latin typeface="Times New Roman" pitchFamily="18" charset="0"/>
                <a:cs typeface="Times New Roman" pitchFamily="18" charset="0"/>
              </a:rPr>
              <a:t> </a:t>
            </a:r>
          </a:p>
          <a:p>
            <a:pPr>
              <a:buNone/>
            </a:pPr>
            <a:r>
              <a:rPr lang="en-US" sz="2000" dirty="0" smtClean="0">
                <a:solidFill>
                  <a:srgbClr val="FF0000"/>
                </a:solidFill>
                <a:latin typeface="Times New Roman" pitchFamily="18" charset="0"/>
                <a:cs typeface="Times New Roman" pitchFamily="18" charset="0"/>
              </a:rPr>
              <a:t>	 </a:t>
            </a:r>
            <a:r>
              <a:rPr lang="en-US" sz="2000" dirty="0" smtClean="0">
                <a:solidFill>
                  <a:srgbClr val="002060"/>
                </a:solidFill>
                <a:latin typeface="Times New Roman" pitchFamily="18" charset="0"/>
                <a:cs typeface="Times New Roman" pitchFamily="18" charset="0"/>
              </a:rPr>
              <a:t>public Maruti800()</a:t>
            </a:r>
          </a:p>
          <a:p>
            <a:pPr>
              <a:buNone/>
            </a:pPr>
            <a:r>
              <a:rPr lang="en-US" sz="2000" dirty="0" smtClean="0">
                <a:solidFill>
                  <a:srgbClr val="002060"/>
                </a:solidFill>
                <a:latin typeface="Times New Roman" pitchFamily="18" charset="0"/>
                <a:cs typeface="Times New Roman" pitchFamily="18" charset="0"/>
              </a:rPr>
              <a:t>	 {</a:t>
            </a:r>
          </a:p>
          <a:p>
            <a:pPr>
              <a:buNone/>
            </a:pP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System.out.println</a:t>
            </a:r>
            <a:r>
              <a:rPr lang="en-US" sz="2000" dirty="0" smtClean="0">
                <a:solidFill>
                  <a:srgbClr val="002060"/>
                </a:solidFill>
                <a:latin typeface="Times New Roman" pitchFamily="18" charset="0"/>
                <a:cs typeface="Times New Roman" pitchFamily="18" charset="0"/>
              </a:rPr>
              <a:t>("</a:t>
            </a:r>
            <a:r>
              <a:rPr lang="en-US" sz="2000" dirty="0" err="1" smtClean="0">
                <a:solidFill>
                  <a:srgbClr val="002060"/>
                </a:solidFill>
                <a:latin typeface="Times New Roman" pitchFamily="18" charset="0"/>
                <a:cs typeface="Times New Roman" pitchFamily="18" charset="0"/>
              </a:rPr>
              <a:t>Maruti</a:t>
            </a:r>
            <a:r>
              <a:rPr lang="en-US" sz="2000" dirty="0" smtClean="0">
                <a:solidFill>
                  <a:srgbClr val="002060"/>
                </a:solidFill>
                <a:latin typeface="Times New Roman" pitchFamily="18" charset="0"/>
                <a:cs typeface="Times New Roman" pitchFamily="18" charset="0"/>
              </a:rPr>
              <a:t> Model: 800");</a:t>
            </a:r>
          </a:p>
          <a:p>
            <a:pPr>
              <a:buNone/>
            </a:pPr>
            <a:r>
              <a:rPr lang="en-US" sz="2000" dirty="0" smtClean="0">
                <a:solidFill>
                  <a:srgbClr val="002060"/>
                </a:solidFill>
                <a:latin typeface="Times New Roman" pitchFamily="18" charset="0"/>
                <a:cs typeface="Times New Roman" pitchFamily="18" charset="0"/>
              </a:rPr>
              <a:t>	 }</a:t>
            </a:r>
          </a:p>
          <a:p>
            <a:pPr>
              <a:buNone/>
            </a:pPr>
            <a:r>
              <a:rPr lang="en-US" sz="2000" dirty="0" smtClean="0">
                <a:solidFill>
                  <a:srgbClr val="FF0000"/>
                </a:solidFill>
                <a:latin typeface="Times New Roman" pitchFamily="18" charset="0"/>
                <a:cs typeface="Times New Roman" pitchFamily="18" charset="0"/>
              </a:rPr>
              <a:t>	 public void speed()</a:t>
            </a:r>
          </a:p>
          <a:p>
            <a:pPr>
              <a:buNone/>
            </a:pPr>
            <a:r>
              <a:rPr lang="en-US" sz="2000" dirty="0" smtClean="0">
                <a:solidFill>
                  <a:srgbClr val="FF0000"/>
                </a:solidFill>
                <a:latin typeface="Times New Roman" pitchFamily="18" charset="0"/>
                <a:cs typeface="Times New Roman" pitchFamily="18" charset="0"/>
              </a:rPr>
              <a:t>		{</a:t>
            </a:r>
          </a:p>
          <a:p>
            <a:pPr>
              <a:buNone/>
            </a:pPr>
            <a:r>
              <a:rPr lang="en-US" sz="2000" dirty="0" smtClean="0">
                <a:solidFill>
                  <a:srgbClr val="FF0000"/>
                </a:solidFill>
                <a:latin typeface="Times New Roman" pitchFamily="18" charset="0"/>
                <a:cs typeface="Times New Roman" pitchFamily="18" charset="0"/>
              </a:rPr>
              <a:t>			</a:t>
            </a:r>
            <a:r>
              <a:rPr lang="en-US" sz="2000" dirty="0" err="1" smtClean="0">
                <a:solidFill>
                  <a:srgbClr val="FF0000"/>
                </a:solidFill>
                <a:latin typeface="Times New Roman" pitchFamily="18" charset="0"/>
                <a:cs typeface="Times New Roman" pitchFamily="18" charset="0"/>
              </a:rPr>
              <a:t>System.out.println</a:t>
            </a:r>
            <a:r>
              <a:rPr lang="en-US" sz="2000" dirty="0" smtClean="0">
                <a:solidFill>
                  <a:srgbClr val="FF0000"/>
                </a:solidFill>
                <a:latin typeface="Times New Roman" pitchFamily="18" charset="0"/>
                <a:cs typeface="Times New Roman" pitchFamily="18" charset="0"/>
              </a:rPr>
              <a:t>("Max: 80Kmph");</a:t>
            </a:r>
          </a:p>
          <a:p>
            <a:pPr>
              <a:buNone/>
            </a:pPr>
            <a:r>
              <a:rPr lang="en-US" sz="2000" dirty="0" smtClean="0">
                <a:solidFill>
                  <a:srgbClr val="FF0000"/>
                </a:solidFill>
                <a:latin typeface="Times New Roman" pitchFamily="18" charset="0"/>
                <a:cs typeface="Times New Roman" pitchFamily="18" charset="0"/>
              </a:rPr>
              <a:t>		}</a:t>
            </a:r>
          </a:p>
          <a:p>
            <a:pPr>
              <a:buNone/>
            </a:pPr>
            <a:r>
              <a:rPr lang="en-US" sz="2000" dirty="0" smtClean="0">
                <a:solidFill>
                  <a:srgbClr val="FF0000"/>
                </a:solidFill>
                <a:latin typeface="Times New Roman" pitchFamily="18" charset="0"/>
                <a:cs typeface="Times New Roman" pitchFamily="18" charset="0"/>
              </a:rPr>
              <a:t>	</a:t>
            </a:r>
            <a:endParaRPr lang="en-US" sz="2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checkerboard(across)">
                                      <p:cBhvr>
                                        <p:cTn id="31" dur="500"/>
                                        <p:tgtEl>
                                          <p:spTgt spid="3">
                                            <p:txEl>
                                              <p:pRg st="5" end="5"/>
                                            </p:txEl>
                                          </p:spTgt>
                                        </p:tgtEl>
                                      </p:cBhvr>
                                    </p:animEffect>
                                  </p:childTnLst>
                                </p:cTn>
                              </p:par>
                              <p:par>
                                <p:cTn id="32" presetID="5" presetClass="entr" presetSubtype="1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checkerboard(across)">
                                      <p:cBhvr>
                                        <p:cTn id="34" dur="500"/>
                                        <p:tgtEl>
                                          <p:spTgt spid="3">
                                            <p:txEl>
                                              <p:pRg st="6" end="6"/>
                                            </p:txEl>
                                          </p:spTgt>
                                        </p:tgtEl>
                                      </p:cBhvr>
                                    </p:animEffect>
                                  </p:childTnLst>
                                </p:cTn>
                              </p:par>
                              <p:par>
                                <p:cTn id="35" presetID="5" presetClass="entr" presetSubtype="1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checkerboard(across)">
                                      <p:cBhvr>
                                        <p:cTn id="37" dur="500"/>
                                        <p:tgtEl>
                                          <p:spTgt spid="3">
                                            <p:txEl>
                                              <p:pRg st="7" end="7"/>
                                            </p:txEl>
                                          </p:spTgt>
                                        </p:tgtEl>
                                      </p:cBhvr>
                                    </p:animEffect>
                                  </p:childTnLst>
                                </p:cTn>
                              </p:par>
                              <p:par>
                                <p:cTn id="38" presetID="5" presetClass="entr" presetSubtype="10" fill="hold" nodeType="with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checkerboard(across)">
                                      <p:cBhvr>
                                        <p:cTn id="40" dur="500"/>
                                        <p:tgtEl>
                                          <p:spTgt spid="3">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8" presetClass="entr" presetSubtype="16"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diamond(in)">
                                      <p:cBhvr>
                                        <p:cTn id="45" dur="2000"/>
                                        <p:tgtEl>
                                          <p:spTgt spid="3">
                                            <p:txEl>
                                              <p:pRg st="9" end="9"/>
                                            </p:txEl>
                                          </p:spTgt>
                                        </p:tgtEl>
                                      </p:cBhvr>
                                    </p:animEffect>
                                  </p:childTnLst>
                                </p:cTn>
                              </p:par>
                              <p:par>
                                <p:cTn id="46" presetID="8" presetClass="entr" presetSubtype="16" fill="hold" nodeType="with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animEffect transition="in" filter="diamond(in)">
                                      <p:cBhvr>
                                        <p:cTn id="48" dur="2000"/>
                                        <p:tgtEl>
                                          <p:spTgt spid="3">
                                            <p:txEl>
                                              <p:pRg st="10" end="10"/>
                                            </p:txEl>
                                          </p:spTgt>
                                        </p:tgtEl>
                                      </p:cBhvr>
                                    </p:animEffect>
                                  </p:childTnLst>
                                </p:cTn>
                              </p:par>
                              <p:par>
                                <p:cTn id="49" presetID="8" presetClass="entr" presetSubtype="16" fill="hold"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Effect transition="in" filter="diamond(in)">
                                      <p:cBhvr>
                                        <p:cTn id="51" dur="2000"/>
                                        <p:tgtEl>
                                          <p:spTgt spid="3">
                                            <p:txEl>
                                              <p:pRg st="11" end="11"/>
                                            </p:txEl>
                                          </p:spTgt>
                                        </p:tgtEl>
                                      </p:cBhvr>
                                    </p:animEffect>
                                  </p:childTnLst>
                                </p:cTn>
                              </p:par>
                              <p:par>
                                <p:cTn id="52" presetID="8" presetClass="entr" presetSubtype="16" fill="hold" nodeType="withEffect">
                                  <p:stCondLst>
                                    <p:cond delay="0"/>
                                  </p:stCondLst>
                                  <p:childTnLst>
                                    <p:set>
                                      <p:cBhvr>
                                        <p:cTn id="53" dur="1" fill="hold">
                                          <p:stCondLst>
                                            <p:cond delay="0"/>
                                          </p:stCondLst>
                                        </p:cTn>
                                        <p:tgtEl>
                                          <p:spTgt spid="3">
                                            <p:txEl>
                                              <p:pRg st="12" end="12"/>
                                            </p:txEl>
                                          </p:spTgt>
                                        </p:tgtEl>
                                        <p:attrNameLst>
                                          <p:attrName>style.visibility</p:attrName>
                                        </p:attrNameLst>
                                      </p:cBhvr>
                                      <p:to>
                                        <p:strVal val="visible"/>
                                      </p:to>
                                    </p:set>
                                    <p:animEffect transition="in" filter="diamond(in)">
                                      <p:cBhvr>
                                        <p:cTn id="54" dur="2000"/>
                                        <p:tgtEl>
                                          <p:spTgt spid="3">
                                            <p:txEl>
                                              <p:pRg st="12" end="12"/>
                                            </p:txEl>
                                          </p:spTgt>
                                        </p:tgtEl>
                                      </p:cBhvr>
                                    </p:animEffect>
                                  </p:childTnLst>
                                </p:cTn>
                              </p:par>
                              <p:par>
                                <p:cTn id="55" presetID="8" presetClass="entr" presetSubtype="16" fill="hold" nodeType="with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Effect transition="in" filter="diamond(in)">
                                      <p:cBhvr>
                                        <p:cTn id="57" dur="2000"/>
                                        <p:tgtEl>
                                          <p:spTgt spid="3">
                                            <p:txEl>
                                              <p:pRg st="13" end="1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4">
                                            <p:txEl>
                                              <p:pRg st="0" end="0"/>
                                            </p:txEl>
                                          </p:spTgt>
                                        </p:tgtEl>
                                        <p:attrNameLst>
                                          <p:attrName>style.visibility</p:attrName>
                                        </p:attrNameLst>
                                      </p:cBhvr>
                                      <p:to>
                                        <p:strVal val="visible"/>
                                      </p:to>
                                    </p:set>
                                    <p:anim calcmode="lin" valueType="num">
                                      <p:cBhvr additive="base">
                                        <p:cTn id="6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5" presetClass="entr" presetSubtype="10" fill="hold" nodeType="clickEffect">
                                  <p:stCondLst>
                                    <p:cond delay="0"/>
                                  </p:stCondLst>
                                  <p:childTnLst>
                                    <p:set>
                                      <p:cBhvr>
                                        <p:cTn id="67" dur="1" fill="hold">
                                          <p:stCondLst>
                                            <p:cond delay="0"/>
                                          </p:stCondLst>
                                        </p:cTn>
                                        <p:tgtEl>
                                          <p:spTgt spid="4">
                                            <p:txEl>
                                              <p:pRg st="2" end="2"/>
                                            </p:txEl>
                                          </p:spTgt>
                                        </p:tgtEl>
                                        <p:attrNameLst>
                                          <p:attrName>style.visibility</p:attrName>
                                        </p:attrNameLst>
                                      </p:cBhvr>
                                      <p:to>
                                        <p:strVal val="visible"/>
                                      </p:to>
                                    </p:set>
                                    <p:animEffect transition="in" filter="checkerboard(across)">
                                      <p:cBhvr>
                                        <p:cTn id="68" dur="500"/>
                                        <p:tgtEl>
                                          <p:spTgt spid="4">
                                            <p:txEl>
                                              <p:pRg st="2" end="2"/>
                                            </p:txEl>
                                          </p:spTgt>
                                        </p:tgtEl>
                                      </p:cBhvr>
                                    </p:animEffect>
                                  </p:childTnLst>
                                </p:cTn>
                              </p:par>
                              <p:par>
                                <p:cTn id="69" presetID="5" presetClass="entr" presetSubtype="10" fill="hold" nodeType="withEffect">
                                  <p:stCondLst>
                                    <p:cond delay="0"/>
                                  </p:stCondLst>
                                  <p:childTnLst>
                                    <p:set>
                                      <p:cBhvr>
                                        <p:cTn id="70" dur="1" fill="hold">
                                          <p:stCondLst>
                                            <p:cond delay="0"/>
                                          </p:stCondLst>
                                        </p:cTn>
                                        <p:tgtEl>
                                          <p:spTgt spid="4">
                                            <p:txEl>
                                              <p:pRg st="3" end="3"/>
                                            </p:txEl>
                                          </p:spTgt>
                                        </p:tgtEl>
                                        <p:attrNameLst>
                                          <p:attrName>style.visibility</p:attrName>
                                        </p:attrNameLst>
                                      </p:cBhvr>
                                      <p:to>
                                        <p:strVal val="visible"/>
                                      </p:to>
                                    </p:set>
                                    <p:animEffect transition="in" filter="checkerboard(across)">
                                      <p:cBhvr>
                                        <p:cTn id="71" dur="500"/>
                                        <p:tgtEl>
                                          <p:spTgt spid="4">
                                            <p:txEl>
                                              <p:pRg st="3" end="3"/>
                                            </p:txEl>
                                          </p:spTgt>
                                        </p:tgtEl>
                                      </p:cBhvr>
                                    </p:animEffect>
                                  </p:childTnLst>
                                </p:cTn>
                              </p:par>
                              <p:par>
                                <p:cTn id="72" presetID="5" presetClass="entr" presetSubtype="10" fill="hold" nodeType="withEffect">
                                  <p:stCondLst>
                                    <p:cond delay="0"/>
                                  </p:stCondLst>
                                  <p:childTnLst>
                                    <p:set>
                                      <p:cBhvr>
                                        <p:cTn id="73" dur="1" fill="hold">
                                          <p:stCondLst>
                                            <p:cond delay="0"/>
                                          </p:stCondLst>
                                        </p:cTn>
                                        <p:tgtEl>
                                          <p:spTgt spid="4">
                                            <p:txEl>
                                              <p:pRg st="4" end="4"/>
                                            </p:txEl>
                                          </p:spTgt>
                                        </p:tgtEl>
                                        <p:attrNameLst>
                                          <p:attrName>style.visibility</p:attrName>
                                        </p:attrNameLst>
                                      </p:cBhvr>
                                      <p:to>
                                        <p:strVal val="visible"/>
                                      </p:to>
                                    </p:set>
                                    <p:animEffect transition="in" filter="checkerboard(across)">
                                      <p:cBhvr>
                                        <p:cTn id="74" dur="500"/>
                                        <p:tgtEl>
                                          <p:spTgt spid="4">
                                            <p:txEl>
                                              <p:pRg st="4" end="4"/>
                                            </p:txEl>
                                          </p:spTgt>
                                        </p:tgtEl>
                                      </p:cBhvr>
                                    </p:animEffect>
                                  </p:childTnLst>
                                </p:cTn>
                              </p:par>
                              <p:par>
                                <p:cTn id="75" presetID="5" presetClass="entr" presetSubtype="10" fill="hold" nodeType="withEffect">
                                  <p:stCondLst>
                                    <p:cond delay="0"/>
                                  </p:stCondLst>
                                  <p:childTnLst>
                                    <p:set>
                                      <p:cBhvr>
                                        <p:cTn id="76" dur="1" fill="hold">
                                          <p:stCondLst>
                                            <p:cond delay="0"/>
                                          </p:stCondLst>
                                        </p:cTn>
                                        <p:tgtEl>
                                          <p:spTgt spid="4">
                                            <p:txEl>
                                              <p:pRg st="5" end="5"/>
                                            </p:txEl>
                                          </p:spTgt>
                                        </p:tgtEl>
                                        <p:attrNameLst>
                                          <p:attrName>style.visibility</p:attrName>
                                        </p:attrNameLst>
                                      </p:cBhvr>
                                      <p:to>
                                        <p:strVal val="visible"/>
                                      </p:to>
                                    </p:set>
                                    <p:animEffect transition="in" filter="checkerboard(across)">
                                      <p:cBhvr>
                                        <p:cTn id="77" dur="500"/>
                                        <p:tgtEl>
                                          <p:spTgt spid="4">
                                            <p:txEl>
                                              <p:pRg st="5" end="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8" presetClass="entr" presetSubtype="16" fill="hold" nodeType="clickEffect">
                                  <p:stCondLst>
                                    <p:cond delay="0"/>
                                  </p:stCondLst>
                                  <p:childTnLst>
                                    <p:set>
                                      <p:cBhvr>
                                        <p:cTn id="81" dur="1" fill="hold">
                                          <p:stCondLst>
                                            <p:cond delay="0"/>
                                          </p:stCondLst>
                                        </p:cTn>
                                        <p:tgtEl>
                                          <p:spTgt spid="4">
                                            <p:txEl>
                                              <p:pRg st="6" end="6"/>
                                            </p:txEl>
                                          </p:spTgt>
                                        </p:tgtEl>
                                        <p:attrNameLst>
                                          <p:attrName>style.visibility</p:attrName>
                                        </p:attrNameLst>
                                      </p:cBhvr>
                                      <p:to>
                                        <p:strVal val="visible"/>
                                      </p:to>
                                    </p:set>
                                    <p:animEffect transition="in" filter="diamond(in)">
                                      <p:cBhvr>
                                        <p:cTn id="82" dur="2000"/>
                                        <p:tgtEl>
                                          <p:spTgt spid="4">
                                            <p:txEl>
                                              <p:pRg st="6" end="6"/>
                                            </p:txEl>
                                          </p:spTgt>
                                        </p:tgtEl>
                                      </p:cBhvr>
                                    </p:animEffect>
                                  </p:childTnLst>
                                </p:cTn>
                              </p:par>
                              <p:par>
                                <p:cTn id="83" presetID="8" presetClass="entr" presetSubtype="16" fill="hold" nodeType="withEffect">
                                  <p:stCondLst>
                                    <p:cond delay="0"/>
                                  </p:stCondLst>
                                  <p:childTnLst>
                                    <p:set>
                                      <p:cBhvr>
                                        <p:cTn id="84" dur="1" fill="hold">
                                          <p:stCondLst>
                                            <p:cond delay="0"/>
                                          </p:stCondLst>
                                        </p:cTn>
                                        <p:tgtEl>
                                          <p:spTgt spid="4">
                                            <p:txEl>
                                              <p:pRg st="7" end="7"/>
                                            </p:txEl>
                                          </p:spTgt>
                                        </p:tgtEl>
                                        <p:attrNameLst>
                                          <p:attrName>style.visibility</p:attrName>
                                        </p:attrNameLst>
                                      </p:cBhvr>
                                      <p:to>
                                        <p:strVal val="visible"/>
                                      </p:to>
                                    </p:set>
                                    <p:animEffect transition="in" filter="diamond(in)">
                                      <p:cBhvr>
                                        <p:cTn id="85" dur="2000"/>
                                        <p:tgtEl>
                                          <p:spTgt spid="4">
                                            <p:txEl>
                                              <p:pRg st="7" end="7"/>
                                            </p:txEl>
                                          </p:spTgt>
                                        </p:tgtEl>
                                      </p:cBhvr>
                                    </p:animEffect>
                                  </p:childTnLst>
                                </p:cTn>
                              </p:par>
                              <p:par>
                                <p:cTn id="86" presetID="8" presetClass="entr" presetSubtype="16" fill="hold" nodeType="withEffect">
                                  <p:stCondLst>
                                    <p:cond delay="0"/>
                                  </p:stCondLst>
                                  <p:childTnLst>
                                    <p:set>
                                      <p:cBhvr>
                                        <p:cTn id="87" dur="1" fill="hold">
                                          <p:stCondLst>
                                            <p:cond delay="0"/>
                                          </p:stCondLst>
                                        </p:cTn>
                                        <p:tgtEl>
                                          <p:spTgt spid="4">
                                            <p:txEl>
                                              <p:pRg st="8" end="8"/>
                                            </p:txEl>
                                          </p:spTgt>
                                        </p:tgtEl>
                                        <p:attrNameLst>
                                          <p:attrName>style.visibility</p:attrName>
                                        </p:attrNameLst>
                                      </p:cBhvr>
                                      <p:to>
                                        <p:strVal val="visible"/>
                                      </p:to>
                                    </p:set>
                                    <p:animEffect transition="in" filter="diamond(in)">
                                      <p:cBhvr>
                                        <p:cTn id="88" dur="2000"/>
                                        <p:tgtEl>
                                          <p:spTgt spid="4">
                                            <p:txEl>
                                              <p:pRg st="8" end="8"/>
                                            </p:txEl>
                                          </p:spTgt>
                                        </p:tgtEl>
                                      </p:cBhvr>
                                    </p:animEffect>
                                  </p:childTnLst>
                                </p:cTn>
                              </p:par>
                              <p:par>
                                <p:cTn id="89" presetID="8" presetClass="entr" presetSubtype="16" fill="hold" nodeType="withEffect">
                                  <p:stCondLst>
                                    <p:cond delay="0"/>
                                  </p:stCondLst>
                                  <p:childTnLst>
                                    <p:set>
                                      <p:cBhvr>
                                        <p:cTn id="90" dur="1" fill="hold">
                                          <p:stCondLst>
                                            <p:cond delay="0"/>
                                          </p:stCondLst>
                                        </p:cTn>
                                        <p:tgtEl>
                                          <p:spTgt spid="4">
                                            <p:txEl>
                                              <p:pRg st="9" end="9"/>
                                            </p:txEl>
                                          </p:spTgt>
                                        </p:tgtEl>
                                        <p:attrNameLst>
                                          <p:attrName>style.visibility</p:attrName>
                                        </p:attrNameLst>
                                      </p:cBhvr>
                                      <p:to>
                                        <p:strVal val="visible"/>
                                      </p:to>
                                    </p:set>
                                    <p:animEffect transition="in" filter="diamond(in)">
                                      <p:cBhvr>
                                        <p:cTn id="91" dur="2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10600" cy="6324600"/>
          </a:xfrm>
        </p:spPr>
        <p:txBody>
          <a:bodyPr>
            <a:noAutofit/>
          </a:bodyPr>
          <a:lstStyle/>
          <a:p>
            <a:pPr>
              <a:buNone/>
            </a:pPr>
            <a:r>
              <a:rPr lang="en-US" sz="2400" dirty="0" smtClean="0">
                <a:latin typeface="Times New Roman" pitchFamily="18" charset="0"/>
                <a:cs typeface="Times New Roman" pitchFamily="18" charset="0"/>
              </a:rPr>
              <a:t> </a:t>
            </a:r>
            <a:r>
              <a:rPr lang="en-US" sz="2400" dirty="0" smtClean="0">
                <a:solidFill>
                  <a:srgbClr val="00B050"/>
                </a:solidFill>
                <a:latin typeface="Times New Roman" pitchFamily="18" charset="0"/>
                <a:cs typeface="Times New Roman" pitchFamily="18" charset="0"/>
              </a:rPr>
              <a:t>public static void main(String </a:t>
            </a:r>
            <a:r>
              <a:rPr lang="en-US" sz="2400" dirty="0" err="1" smtClean="0">
                <a:solidFill>
                  <a:srgbClr val="00B050"/>
                </a:solidFill>
                <a:latin typeface="Times New Roman" pitchFamily="18" charset="0"/>
                <a:cs typeface="Times New Roman" pitchFamily="18" charset="0"/>
              </a:rPr>
              <a:t>args</a:t>
            </a:r>
            <a:r>
              <a:rPr lang="en-US" sz="2400" dirty="0" smtClean="0">
                <a:solidFill>
                  <a:srgbClr val="00B050"/>
                </a:solidFill>
                <a:latin typeface="Times New Roman" pitchFamily="18" charset="0"/>
                <a:cs typeface="Times New Roman" pitchFamily="18" charset="0"/>
              </a:rPr>
              <a:t>[])</a:t>
            </a:r>
          </a:p>
          <a:p>
            <a:pPr>
              <a:buNone/>
            </a:pPr>
            <a:r>
              <a:rPr lang="en-US" sz="2400" dirty="0" smtClean="0">
                <a:solidFill>
                  <a:srgbClr val="00B050"/>
                </a:solidFill>
                <a:latin typeface="Times New Roman" pitchFamily="18" charset="0"/>
                <a:cs typeface="Times New Roman" pitchFamily="18" charset="0"/>
              </a:rPr>
              <a:t>	 {</a:t>
            </a:r>
          </a:p>
          <a:p>
            <a:pPr>
              <a:buNone/>
            </a:pPr>
            <a:r>
              <a:rPr lang="en-US" sz="2400" dirty="0" smtClean="0">
                <a:solidFill>
                  <a:srgbClr val="00B050"/>
                </a:solidFill>
                <a:latin typeface="Times New Roman" pitchFamily="18" charset="0"/>
                <a:cs typeface="Times New Roman" pitchFamily="18" charset="0"/>
              </a:rPr>
              <a:t>		 Maruti800 </a:t>
            </a:r>
            <a:r>
              <a:rPr lang="en-US" sz="2400" dirty="0" err="1" smtClean="0">
                <a:solidFill>
                  <a:srgbClr val="00B050"/>
                </a:solidFill>
                <a:latin typeface="Times New Roman" pitchFamily="18" charset="0"/>
                <a:cs typeface="Times New Roman" pitchFamily="18" charset="0"/>
              </a:rPr>
              <a:t>obj</a:t>
            </a:r>
            <a:r>
              <a:rPr lang="en-US" sz="2400" dirty="0" smtClean="0">
                <a:solidFill>
                  <a:srgbClr val="00B050"/>
                </a:solidFill>
                <a:latin typeface="Times New Roman" pitchFamily="18" charset="0"/>
                <a:cs typeface="Times New Roman" pitchFamily="18" charset="0"/>
              </a:rPr>
              <a:t>=new Maruti800();</a:t>
            </a:r>
          </a:p>
          <a:p>
            <a:pPr>
              <a:buNone/>
            </a:pPr>
            <a:r>
              <a:rPr lang="en-US" sz="2400" dirty="0" smtClean="0">
                <a:solidFill>
                  <a:srgbClr val="00B050"/>
                </a:solidFill>
                <a:latin typeface="Times New Roman" pitchFamily="18" charset="0"/>
                <a:cs typeface="Times New Roman" pitchFamily="18" charset="0"/>
              </a:rPr>
              <a:t>		 </a:t>
            </a:r>
            <a:r>
              <a:rPr lang="en-US" sz="2400" dirty="0" err="1" smtClean="0">
                <a:solidFill>
                  <a:srgbClr val="00B050"/>
                </a:solidFill>
                <a:latin typeface="Times New Roman" pitchFamily="18" charset="0"/>
                <a:cs typeface="Times New Roman" pitchFamily="18" charset="0"/>
              </a:rPr>
              <a:t>obj.vehicleType</a:t>
            </a:r>
            <a:r>
              <a:rPr lang="en-US" sz="2400" dirty="0" smtClean="0">
                <a:solidFill>
                  <a:srgbClr val="00B050"/>
                </a:solidFill>
                <a:latin typeface="Times New Roman" pitchFamily="18" charset="0"/>
                <a:cs typeface="Times New Roman" pitchFamily="18" charset="0"/>
              </a:rPr>
              <a:t>();</a:t>
            </a:r>
          </a:p>
          <a:p>
            <a:pPr>
              <a:buNone/>
            </a:pPr>
            <a:r>
              <a:rPr lang="en-US" sz="2400" dirty="0" smtClean="0">
                <a:solidFill>
                  <a:srgbClr val="00B050"/>
                </a:solidFill>
                <a:latin typeface="Times New Roman" pitchFamily="18" charset="0"/>
                <a:cs typeface="Times New Roman" pitchFamily="18" charset="0"/>
              </a:rPr>
              <a:t>		 </a:t>
            </a:r>
            <a:r>
              <a:rPr lang="en-US" sz="2400" dirty="0" err="1" smtClean="0">
                <a:solidFill>
                  <a:srgbClr val="00B050"/>
                </a:solidFill>
                <a:latin typeface="Times New Roman" pitchFamily="18" charset="0"/>
                <a:cs typeface="Times New Roman" pitchFamily="18" charset="0"/>
              </a:rPr>
              <a:t>obj.brand</a:t>
            </a:r>
            <a:r>
              <a:rPr lang="en-US" sz="2400" dirty="0" smtClean="0">
                <a:solidFill>
                  <a:srgbClr val="00B050"/>
                </a:solidFill>
                <a:latin typeface="Times New Roman" pitchFamily="18" charset="0"/>
                <a:cs typeface="Times New Roman" pitchFamily="18" charset="0"/>
              </a:rPr>
              <a:t>();</a:t>
            </a:r>
          </a:p>
          <a:p>
            <a:pPr>
              <a:buNone/>
            </a:pPr>
            <a:r>
              <a:rPr lang="en-US" sz="2400" dirty="0" smtClean="0">
                <a:solidFill>
                  <a:srgbClr val="00B050"/>
                </a:solidFill>
                <a:latin typeface="Times New Roman" pitchFamily="18" charset="0"/>
                <a:cs typeface="Times New Roman" pitchFamily="18" charset="0"/>
              </a:rPr>
              <a:t>		 </a:t>
            </a:r>
            <a:r>
              <a:rPr lang="en-US" sz="2400" dirty="0" err="1" smtClean="0">
                <a:solidFill>
                  <a:srgbClr val="00B050"/>
                </a:solidFill>
                <a:latin typeface="Times New Roman" pitchFamily="18" charset="0"/>
                <a:cs typeface="Times New Roman" pitchFamily="18" charset="0"/>
              </a:rPr>
              <a:t>obj.speed</a:t>
            </a:r>
            <a:r>
              <a:rPr lang="en-US" sz="2400" dirty="0" smtClean="0">
                <a:solidFill>
                  <a:srgbClr val="00B050"/>
                </a:solidFill>
                <a:latin typeface="Times New Roman" pitchFamily="18" charset="0"/>
                <a:cs typeface="Times New Roman" pitchFamily="18" charset="0"/>
              </a:rPr>
              <a:t>();</a:t>
            </a:r>
          </a:p>
          <a:p>
            <a:pPr>
              <a:buNone/>
            </a:pPr>
            <a:r>
              <a:rPr lang="en-US" sz="2400" dirty="0" smtClean="0">
                <a:solidFill>
                  <a:srgbClr val="00B050"/>
                </a:solidFill>
                <a:latin typeface="Times New Roman" pitchFamily="18" charset="0"/>
                <a:cs typeface="Times New Roman" pitchFamily="18" charset="0"/>
              </a:rPr>
              <a:t>	 }</a:t>
            </a:r>
          </a:p>
          <a:p>
            <a:pPr>
              <a:buNone/>
            </a:pPr>
            <a:r>
              <a:rPr lang="en-US" sz="2400" dirty="0" smtClean="0">
                <a:solidFill>
                  <a:srgbClr val="00B050"/>
                </a:solidFill>
                <a:latin typeface="Times New Roman" pitchFamily="18" charset="0"/>
                <a:cs typeface="Times New Roman" pitchFamily="18" charset="0"/>
              </a:rPr>
              <a:t>}</a:t>
            </a:r>
          </a:p>
          <a:p>
            <a:pPr>
              <a:buNone/>
            </a:pPr>
            <a:r>
              <a:rPr lang="en-US" sz="2000" b="1" dirty="0" smtClean="0">
                <a:solidFill>
                  <a:srgbClr val="C00000"/>
                </a:solidFill>
                <a:latin typeface="Times New Roman" pitchFamily="18" charset="0"/>
                <a:cs typeface="Times New Roman" pitchFamily="18" charset="0"/>
              </a:rPr>
              <a:t>Output:</a:t>
            </a:r>
          </a:p>
          <a:p>
            <a:pPr>
              <a:buNone/>
            </a:pPr>
            <a:r>
              <a:rPr lang="en-US" sz="2000" b="1" dirty="0" smtClean="0">
                <a:solidFill>
                  <a:srgbClr val="C00000"/>
                </a:solidFill>
                <a:latin typeface="Times New Roman" pitchFamily="18" charset="0"/>
                <a:cs typeface="Times New Roman" pitchFamily="18" charset="0"/>
              </a:rPr>
              <a:t>Class Car</a:t>
            </a:r>
          </a:p>
          <a:p>
            <a:pPr>
              <a:buNone/>
            </a:pPr>
            <a:r>
              <a:rPr lang="en-US" sz="2000" b="1" dirty="0" smtClean="0">
                <a:solidFill>
                  <a:srgbClr val="C00000"/>
                </a:solidFill>
                <a:latin typeface="Times New Roman" pitchFamily="18" charset="0"/>
                <a:cs typeface="Times New Roman" pitchFamily="18" charset="0"/>
              </a:rPr>
              <a:t>Class </a:t>
            </a:r>
            <a:r>
              <a:rPr lang="en-US" sz="2000" b="1" dirty="0" err="1" smtClean="0">
                <a:solidFill>
                  <a:srgbClr val="C00000"/>
                </a:solidFill>
                <a:latin typeface="Times New Roman" pitchFamily="18" charset="0"/>
                <a:cs typeface="Times New Roman" pitchFamily="18" charset="0"/>
              </a:rPr>
              <a:t>Maruti</a:t>
            </a:r>
            <a:endParaRPr lang="en-US" sz="2000" b="1" dirty="0" smtClean="0">
              <a:solidFill>
                <a:srgbClr val="C00000"/>
              </a:solidFill>
              <a:latin typeface="Times New Roman" pitchFamily="18" charset="0"/>
              <a:cs typeface="Times New Roman" pitchFamily="18" charset="0"/>
            </a:endParaRPr>
          </a:p>
          <a:p>
            <a:pPr>
              <a:buNone/>
            </a:pPr>
            <a:r>
              <a:rPr lang="en-US" sz="2000" b="1" dirty="0" err="1" smtClean="0">
                <a:solidFill>
                  <a:srgbClr val="C00000"/>
                </a:solidFill>
                <a:latin typeface="Times New Roman" pitchFamily="18" charset="0"/>
                <a:cs typeface="Times New Roman" pitchFamily="18" charset="0"/>
              </a:rPr>
              <a:t>Maruti</a:t>
            </a:r>
            <a:r>
              <a:rPr lang="en-US" sz="2000" b="1" dirty="0" smtClean="0">
                <a:solidFill>
                  <a:srgbClr val="C00000"/>
                </a:solidFill>
                <a:latin typeface="Times New Roman" pitchFamily="18" charset="0"/>
                <a:cs typeface="Times New Roman" pitchFamily="18" charset="0"/>
              </a:rPr>
              <a:t> Model: 800</a:t>
            </a:r>
          </a:p>
          <a:p>
            <a:pPr>
              <a:buNone/>
            </a:pPr>
            <a:r>
              <a:rPr lang="en-US" sz="2000" b="1" dirty="0" smtClean="0">
                <a:solidFill>
                  <a:srgbClr val="C00000"/>
                </a:solidFill>
                <a:latin typeface="Times New Roman" pitchFamily="18" charset="0"/>
                <a:cs typeface="Times New Roman" pitchFamily="18" charset="0"/>
              </a:rPr>
              <a:t>Vehicle Type: Car</a:t>
            </a:r>
          </a:p>
          <a:p>
            <a:pPr>
              <a:buNone/>
            </a:pPr>
            <a:r>
              <a:rPr lang="en-US" sz="2000" b="1" dirty="0" smtClean="0">
                <a:solidFill>
                  <a:srgbClr val="C00000"/>
                </a:solidFill>
                <a:latin typeface="Times New Roman" pitchFamily="18" charset="0"/>
                <a:cs typeface="Times New Roman" pitchFamily="18" charset="0"/>
              </a:rPr>
              <a:t>Brand: </a:t>
            </a:r>
            <a:r>
              <a:rPr lang="en-US" sz="2000" b="1" dirty="0" err="1" smtClean="0">
                <a:solidFill>
                  <a:srgbClr val="C00000"/>
                </a:solidFill>
                <a:latin typeface="Times New Roman" pitchFamily="18" charset="0"/>
                <a:cs typeface="Times New Roman" pitchFamily="18" charset="0"/>
              </a:rPr>
              <a:t>Maruti</a:t>
            </a:r>
            <a:endParaRPr lang="en-US" sz="2000" b="1" dirty="0" smtClean="0">
              <a:solidFill>
                <a:srgbClr val="C00000"/>
              </a:solidFill>
              <a:latin typeface="Times New Roman" pitchFamily="18" charset="0"/>
              <a:cs typeface="Times New Roman" pitchFamily="18" charset="0"/>
            </a:endParaRPr>
          </a:p>
          <a:p>
            <a:pPr>
              <a:buNone/>
            </a:pPr>
            <a:r>
              <a:rPr lang="en-US" sz="2000" b="1" dirty="0" smtClean="0">
                <a:solidFill>
                  <a:srgbClr val="C00000"/>
                </a:solidFill>
                <a:latin typeface="Times New Roman" pitchFamily="18" charset="0"/>
                <a:cs typeface="Times New Roman" pitchFamily="18" charset="0"/>
              </a:rPr>
              <a:t>Max: 80Kmph</a:t>
            </a:r>
            <a:endParaRPr lang="en-US" sz="20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 calcmode="lin" valueType="num">
                                      <p:cBhvr additive="base">
                                        <p:cTn id="5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3" end="13"/>
                                            </p:txEl>
                                          </p:spTgt>
                                        </p:tgtEl>
                                        <p:attrNameLst>
                                          <p:attrName>style.visibility</p:attrName>
                                        </p:attrNameLst>
                                      </p:cBhvr>
                                      <p:to>
                                        <p:strVal val="visible"/>
                                      </p:to>
                                    </p:set>
                                    <p:anim calcmode="lin" valueType="num">
                                      <p:cBhvr additive="base">
                                        <p:cTn id="6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4" end="14"/>
                                            </p:txEl>
                                          </p:spTgt>
                                        </p:tgtEl>
                                        <p:attrNameLst>
                                          <p:attrName>style.visibility</p:attrName>
                                        </p:attrNameLst>
                                      </p:cBhvr>
                                      <p:to>
                                        <p:strVal val="visible"/>
                                      </p:to>
                                    </p:set>
                                    <p:anim calcmode="lin" valueType="num">
                                      <p:cBhvr additive="base">
                                        <p:cTn id="6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63" presetClass="path" presetSubtype="0" accel="50000" decel="50000" fill="hold" nodeType="clickEffect">
                                  <p:stCondLst>
                                    <p:cond delay="0"/>
                                  </p:stCondLst>
                                  <p:childTnLst>
                                    <p:animMotion origin="layout" path="M 0 0  L 0.25 0  E" pathEditMode="relative" ptsTypes="">
                                      <p:cBhvr>
                                        <p:cTn id="70" dur="2000" fill="hold"/>
                                        <p:tgtEl>
                                          <p:spTgt spid="3">
                                            <p:txEl>
                                              <p:pRg st="8" end="8"/>
                                            </p:txEl>
                                          </p:spTgt>
                                        </p:tgtEl>
                                        <p:attrNameLst>
                                          <p:attrName>ppt_x</p:attrName>
                                          <p:attrName>ppt_y</p:attrName>
                                        </p:attrNameLst>
                                      </p:cBhvr>
                                    </p:animMotion>
                                  </p:childTnLst>
                                </p:cTn>
                              </p:par>
                              <p:par>
                                <p:cTn id="71" presetID="63" presetClass="path" presetSubtype="0" accel="50000" decel="50000" fill="hold" nodeType="withEffect">
                                  <p:stCondLst>
                                    <p:cond delay="0"/>
                                  </p:stCondLst>
                                  <p:childTnLst>
                                    <p:animMotion origin="layout" path="M 0 0  L 0.25 0  E" pathEditMode="relative" ptsTypes="">
                                      <p:cBhvr>
                                        <p:cTn id="72" dur="2000" fill="hold"/>
                                        <p:tgtEl>
                                          <p:spTgt spid="3">
                                            <p:txEl>
                                              <p:pRg st="9" end="9"/>
                                            </p:txEl>
                                          </p:spTgt>
                                        </p:tgtEl>
                                        <p:attrNameLst>
                                          <p:attrName>ppt_x</p:attrName>
                                          <p:attrName>ppt_y</p:attrName>
                                        </p:attrNameLst>
                                      </p:cBhvr>
                                    </p:animMotion>
                                  </p:childTnLst>
                                </p:cTn>
                              </p:par>
                              <p:par>
                                <p:cTn id="73" presetID="63" presetClass="path" presetSubtype="0" accel="50000" decel="50000" fill="hold" nodeType="withEffect">
                                  <p:stCondLst>
                                    <p:cond delay="0"/>
                                  </p:stCondLst>
                                  <p:childTnLst>
                                    <p:animMotion origin="layout" path="M 0 0  L 0.25 0  E" pathEditMode="relative" ptsTypes="">
                                      <p:cBhvr>
                                        <p:cTn id="74" dur="2000" fill="hold"/>
                                        <p:tgtEl>
                                          <p:spTgt spid="3">
                                            <p:txEl>
                                              <p:pRg st="10" end="10"/>
                                            </p:txEl>
                                          </p:spTgt>
                                        </p:tgtEl>
                                        <p:attrNameLst>
                                          <p:attrName>ppt_x</p:attrName>
                                          <p:attrName>ppt_y</p:attrName>
                                        </p:attrNameLst>
                                      </p:cBhvr>
                                    </p:animMotion>
                                  </p:childTnLst>
                                </p:cTn>
                              </p:par>
                              <p:par>
                                <p:cTn id="75" presetID="63" presetClass="path" presetSubtype="0" accel="50000" decel="50000" fill="hold" nodeType="withEffect">
                                  <p:stCondLst>
                                    <p:cond delay="0"/>
                                  </p:stCondLst>
                                  <p:childTnLst>
                                    <p:animMotion origin="layout" path="M 0 0  L 0.25 0  E" pathEditMode="relative" ptsTypes="">
                                      <p:cBhvr>
                                        <p:cTn id="76" dur="2000" fill="hold"/>
                                        <p:tgtEl>
                                          <p:spTgt spid="3">
                                            <p:txEl>
                                              <p:pRg st="11" end="11"/>
                                            </p:txEl>
                                          </p:spTgt>
                                        </p:tgtEl>
                                        <p:attrNameLst>
                                          <p:attrName>ppt_x</p:attrName>
                                          <p:attrName>ppt_y</p:attrName>
                                        </p:attrNameLst>
                                      </p:cBhvr>
                                    </p:animMotion>
                                  </p:childTnLst>
                                </p:cTn>
                              </p:par>
                              <p:par>
                                <p:cTn id="77" presetID="63" presetClass="path" presetSubtype="0" accel="50000" decel="50000" fill="hold" nodeType="withEffect">
                                  <p:stCondLst>
                                    <p:cond delay="0"/>
                                  </p:stCondLst>
                                  <p:childTnLst>
                                    <p:animMotion origin="layout" path="M 0 0  L 0.25 0  E" pathEditMode="relative" ptsTypes="">
                                      <p:cBhvr>
                                        <p:cTn id="78" dur="2000" fill="hold"/>
                                        <p:tgtEl>
                                          <p:spTgt spid="3">
                                            <p:txEl>
                                              <p:pRg st="12" end="12"/>
                                            </p:txEl>
                                          </p:spTgt>
                                        </p:tgtEl>
                                        <p:attrNameLst>
                                          <p:attrName>ppt_x</p:attrName>
                                          <p:attrName>ppt_y</p:attrName>
                                        </p:attrNameLst>
                                      </p:cBhvr>
                                    </p:animMotion>
                                  </p:childTnLst>
                                </p:cTn>
                              </p:par>
                              <p:par>
                                <p:cTn id="79" presetID="63" presetClass="path" presetSubtype="0" accel="50000" decel="50000" fill="hold" nodeType="withEffect">
                                  <p:stCondLst>
                                    <p:cond delay="0"/>
                                  </p:stCondLst>
                                  <p:childTnLst>
                                    <p:animMotion origin="layout" path="M 0 0  L 0.25 0  E" pathEditMode="relative" ptsTypes="">
                                      <p:cBhvr>
                                        <p:cTn id="80" dur="2000" fill="hold"/>
                                        <p:tgtEl>
                                          <p:spTgt spid="3">
                                            <p:txEl>
                                              <p:pRg st="13" end="13"/>
                                            </p:txEl>
                                          </p:spTgt>
                                        </p:tgtEl>
                                        <p:attrNameLst>
                                          <p:attrName>ppt_x</p:attrName>
                                          <p:attrName>ppt_y</p:attrName>
                                        </p:attrNameLst>
                                      </p:cBhvr>
                                    </p:animMotion>
                                  </p:childTnLst>
                                </p:cTn>
                              </p:par>
                              <p:par>
                                <p:cTn id="81" presetID="63" presetClass="path" presetSubtype="0" accel="50000" decel="50000" fill="hold" nodeType="withEffect">
                                  <p:stCondLst>
                                    <p:cond delay="0"/>
                                  </p:stCondLst>
                                  <p:childTnLst>
                                    <p:animMotion origin="layout" path="M 0 0  L 0.25 0  E" pathEditMode="relative" ptsTypes="">
                                      <p:cBhvr>
                                        <p:cTn id="82" dur="2000" fill="hold"/>
                                        <p:tgtEl>
                                          <p:spTgt spid="3">
                                            <p:txEl>
                                              <p:pRg st="14" end="14"/>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487362"/>
          </a:xfrm>
        </p:spPr>
        <p:txBody>
          <a:bodyPr>
            <a:normAutofit fontScale="90000"/>
          </a:bodyPr>
          <a:lstStyle/>
          <a:p>
            <a:r>
              <a:rPr lang="en-US" sz="2800" b="1" dirty="0" smtClean="0">
                <a:latin typeface="Times New Roman" pitchFamily="18" charset="0"/>
                <a:cs typeface="Times New Roman" pitchFamily="18" charset="0"/>
              </a:rPr>
              <a:t>Hierarchical Inheritance</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228600" y="838200"/>
            <a:ext cx="8686800" cy="3048000"/>
          </a:xfrm>
        </p:spPr>
        <p:txBody>
          <a:bodyPr/>
          <a:lstStyle/>
          <a:p>
            <a:pPr algn="just"/>
            <a:r>
              <a:rPr lang="en-US" dirty="0" smtClean="0">
                <a:solidFill>
                  <a:srgbClr val="C00000"/>
                </a:solidFill>
                <a:latin typeface="Times New Roman" pitchFamily="18" charset="0"/>
                <a:cs typeface="Times New Roman" pitchFamily="18" charset="0"/>
              </a:rPr>
              <a:t>In such kind of inheritance one class is inherited by many</a:t>
            </a:r>
            <a:r>
              <a:rPr lang="en-US" b="1" dirty="0" smtClean="0">
                <a:solidFill>
                  <a:srgbClr val="C00000"/>
                </a:solidFill>
                <a:latin typeface="Times New Roman" pitchFamily="18" charset="0"/>
                <a:cs typeface="Times New Roman" pitchFamily="18" charset="0"/>
              </a:rPr>
              <a:t> sub classes</a:t>
            </a:r>
            <a:r>
              <a:rPr lang="en-US" dirty="0" smtClean="0">
                <a:solidFill>
                  <a:srgbClr val="C00000"/>
                </a:solidFill>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 In below example class B,C and D </a:t>
            </a:r>
            <a:r>
              <a:rPr lang="en-US" b="1" dirty="0" smtClean="0">
                <a:latin typeface="Times New Roman" pitchFamily="18" charset="0"/>
                <a:cs typeface="Times New Roman" pitchFamily="18" charset="0"/>
              </a:rPr>
              <a:t>inherits</a:t>
            </a:r>
            <a:r>
              <a:rPr lang="en-US" dirty="0" smtClean="0">
                <a:latin typeface="Times New Roman" pitchFamily="18" charset="0"/>
                <a:cs typeface="Times New Roman" pitchFamily="18" charset="0"/>
              </a:rPr>
              <a:t> the same class A.</a:t>
            </a:r>
          </a:p>
          <a:p>
            <a:pPr algn="just"/>
            <a:r>
              <a:rPr lang="en-US" dirty="0" smtClean="0">
                <a:latin typeface="Times New Roman" pitchFamily="18" charset="0"/>
                <a:cs typeface="Times New Roman" pitchFamily="18" charset="0"/>
              </a:rPr>
              <a:t> A is </a:t>
            </a:r>
            <a:r>
              <a:rPr lang="en-US" b="1" dirty="0" smtClean="0">
                <a:latin typeface="Times New Roman" pitchFamily="18" charset="0"/>
                <a:cs typeface="Times New Roman" pitchFamily="18" charset="0"/>
              </a:rPr>
              <a:t>parent class (or base class)</a:t>
            </a:r>
            <a:r>
              <a:rPr lang="en-US" dirty="0" smtClean="0">
                <a:latin typeface="Times New Roman" pitchFamily="18" charset="0"/>
                <a:cs typeface="Times New Roman" pitchFamily="18" charset="0"/>
              </a:rPr>
              <a:t> of B,C &amp; D. </a:t>
            </a:r>
          </a:p>
          <a:p>
            <a:pPr algn="just"/>
            <a:endParaRPr lang="en-US" dirty="0">
              <a:latin typeface="Times New Roman" pitchFamily="18" charset="0"/>
              <a:cs typeface="Times New Roman" pitchFamily="18" charset="0"/>
            </a:endParaRPr>
          </a:p>
        </p:txBody>
      </p:sp>
      <p:pic>
        <p:nvPicPr>
          <p:cNvPr id="4" name="Picture 3" descr="Hierarchical-Inheritance">
            <a:hlinkClick r:id="rId2"/>
          </p:cNvPr>
          <p:cNvPicPr/>
          <p:nvPr/>
        </p:nvPicPr>
        <p:blipFill>
          <a:blip r:embed="rId3"/>
          <a:srcRect/>
          <a:stretch>
            <a:fillRect/>
          </a:stretch>
        </p:blipFill>
        <p:spPr bwMode="auto">
          <a:xfrm>
            <a:off x="1600200" y="3657600"/>
            <a:ext cx="5791200"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258762"/>
          </a:xfrm>
        </p:spPr>
        <p:txBody>
          <a:bodyPr>
            <a:normAutofit fontScale="90000"/>
          </a:bodyPr>
          <a:lstStyle/>
          <a:p>
            <a:r>
              <a:rPr lang="en-US" dirty="0" smtClean="0"/>
              <a:t>Example - Hierarchical</a:t>
            </a:r>
            <a:endParaRPr lang="en-US" dirty="0"/>
          </a:p>
        </p:txBody>
      </p:sp>
      <p:sp>
        <p:nvSpPr>
          <p:cNvPr id="3" name="Content Placeholder 2"/>
          <p:cNvSpPr>
            <a:spLocks noGrp="1"/>
          </p:cNvSpPr>
          <p:nvPr>
            <p:ph idx="1"/>
          </p:nvPr>
        </p:nvSpPr>
        <p:spPr>
          <a:xfrm>
            <a:off x="304800" y="609600"/>
            <a:ext cx="8610600" cy="5516563"/>
          </a:xfrm>
        </p:spPr>
        <p:txBody>
          <a:bodyPr>
            <a:noAutofit/>
          </a:bodyPr>
          <a:lstStyle/>
          <a:p>
            <a:pPr>
              <a:buNone/>
            </a:pPr>
            <a:r>
              <a:rPr lang="en-US" sz="2400" dirty="0" smtClean="0">
                <a:solidFill>
                  <a:srgbClr val="00B050"/>
                </a:solidFill>
                <a:latin typeface="Times New Roman" pitchFamily="18" charset="0"/>
                <a:cs typeface="Times New Roman" pitchFamily="18" charset="0"/>
              </a:rPr>
              <a:t>Class A</a:t>
            </a:r>
          </a:p>
          <a:p>
            <a:pPr>
              <a:buNone/>
            </a:pPr>
            <a:r>
              <a:rPr lang="en-US" sz="2400" dirty="0" smtClean="0">
                <a:solidFill>
                  <a:srgbClr val="00B050"/>
                </a:solidFill>
                <a:latin typeface="Times New Roman" pitchFamily="18" charset="0"/>
                <a:cs typeface="Times New Roman" pitchFamily="18" charset="0"/>
              </a:rPr>
              <a:t>{</a:t>
            </a:r>
          </a:p>
          <a:p>
            <a:pPr>
              <a:buNone/>
            </a:pPr>
            <a:r>
              <a:rPr lang="en-US" sz="2400" dirty="0" smtClean="0">
                <a:solidFill>
                  <a:srgbClr val="00B050"/>
                </a:solidFill>
                <a:latin typeface="Times New Roman" pitchFamily="18" charset="0"/>
                <a:cs typeface="Times New Roman" pitchFamily="18" charset="0"/>
              </a:rPr>
              <a:t>  public void </a:t>
            </a:r>
            <a:r>
              <a:rPr lang="en-US" sz="2400" dirty="0" err="1" smtClean="0">
                <a:solidFill>
                  <a:srgbClr val="00B050"/>
                </a:solidFill>
                <a:latin typeface="Times New Roman" pitchFamily="18" charset="0"/>
                <a:cs typeface="Times New Roman" pitchFamily="18" charset="0"/>
              </a:rPr>
              <a:t>methodA</a:t>
            </a:r>
            <a:r>
              <a:rPr lang="en-US" sz="2400" dirty="0" smtClean="0">
                <a:solidFill>
                  <a:srgbClr val="00B050"/>
                </a:solidFill>
                <a:latin typeface="Times New Roman" pitchFamily="18" charset="0"/>
                <a:cs typeface="Times New Roman" pitchFamily="18" charset="0"/>
              </a:rPr>
              <a:t>()</a:t>
            </a:r>
          </a:p>
          <a:p>
            <a:pPr>
              <a:buNone/>
            </a:pPr>
            <a:r>
              <a:rPr lang="en-US" sz="2400" dirty="0" smtClean="0">
                <a:solidFill>
                  <a:srgbClr val="00B050"/>
                </a:solidFill>
                <a:latin typeface="Times New Roman" pitchFamily="18" charset="0"/>
                <a:cs typeface="Times New Roman" pitchFamily="18" charset="0"/>
              </a:rPr>
              <a:t>  {</a:t>
            </a:r>
          </a:p>
          <a:p>
            <a:pPr>
              <a:buNone/>
            </a:pPr>
            <a:r>
              <a:rPr lang="en-US" sz="2400" dirty="0" smtClean="0">
                <a:solidFill>
                  <a:srgbClr val="00B050"/>
                </a:solidFill>
                <a:latin typeface="Times New Roman" pitchFamily="18" charset="0"/>
                <a:cs typeface="Times New Roman" pitchFamily="18" charset="0"/>
              </a:rPr>
              <a:t>     </a:t>
            </a:r>
            <a:r>
              <a:rPr lang="en-US" sz="2400" dirty="0" err="1" smtClean="0">
                <a:solidFill>
                  <a:srgbClr val="00B050"/>
                </a:solidFill>
                <a:latin typeface="Times New Roman" pitchFamily="18" charset="0"/>
                <a:cs typeface="Times New Roman" pitchFamily="18" charset="0"/>
              </a:rPr>
              <a:t>System.out.println</a:t>
            </a:r>
            <a:r>
              <a:rPr lang="en-US" sz="2400" dirty="0" smtClean="0">
                <a:solidFill>
                  <a:srgbClr val="00B050"/>
                </a:solidFill>
                <a:latin typeface="Times New Roman" pitchFamily="18" charset="0"/>
                <a:cs typeface="Times New Roman" pitchFamily="18" charset="0"/>
              </a:rPr>
              <a:t>("method of Class A");</a:t>
            </a:r>
          </a:p>
          <a:p>
            <a:pPr>
              <a:buNone/>
            </a:pPr>
            <a:r>
              <a:rPr lang="en-US" sz="2400" dirty="0" smtClean="0">
                <a:solidFill>
                  <a:srgbClr val="00B050"/>
                </a:solidFill>
                <a:latin typeface="Times New Roman" pitchFamily="18" charset="0"/>
                <a:cs typeface="Times New Roman" pitchFamily="18" charset="0"/>
              </a:rPr>
              <a:t>  }</a:t>
            </a:r>
          </a:p>
          <a:p>
            <a:pPr>
              <a:buNone/>
            </a:pPr>
            <a:r>
              <a:rPr lang="en-US" sz="2400" dirty="0" smtClean="0">
                <a:solidFill>
                  <a:srgbClr val="00B050"/>
                </a:solidFill>
                <a:latin typeface="Times New Roman" pitchFamily="18" charset="0"/>
                <a:cs typeface="Times New Roman" pitchFamily="18" charset="0"/>
              </a:rPr>
              <a:t>}</a:t>
            </a:r>
          </a:p>
          <a:p>
            <a:pPr>
              <a:buNone/>
            </a:pPr>
            <a:r>
              <a:rPr lang="en-US" sz="2400" b="1" dirty="0" smtClean="0">
                <a:solidFill>
                  <a:srgbClr val="C00000"/>
                </a:solidFill>
                <a:latin typeface="Times New Roman" pitchFamily="18" charset="0"/>
                <a:cs typeface="Times New Roman" pitchFamily="18" charset="0"/>
              </a:rPr>
              <a:t>Class B extends A</a:t>
            </a:r>
          </a:p>
          <a:p>
            <a:pPr>
              <a:buNone/>
            </a:pPr>
            <a:r>
              <a:rPr lang="en-US" sz="2400" dirty="0" smtClean="0">
                <a:solidFill>
                  <a:srgbClr val="C00000"/>
                </a:solidFill>
                <a:latin typeface="Times New Roman" pitchFamily="18" charset="0"/>
                <a:cs typeface="Times New Roman" pitchFamily="18" charset="0"/>
              </a:rPr>
              <a:t>{</a:t>
            </a:r>
          </a:p>
          <a:p>
            <a:pPr>
              <a:buNone/>
            </a:pPr>
            <a:r>
              <a:rPr lang="en-US" sz="2400" dirty="0" smtClean="0">
                <a:solidFill>
                  <a:srgbClr val="C00000"/>
                </a:solidFill>
                <a:latin typeface="Times New Roman" pitchFamily="18" charset="0"/>
                <a:cs typeface="Times New Roman" pitchFamily="18" charset="0"/>
              </a:rPr>
              <a:t>  public void </a:t>
            </a:r>
            <a:r>
              <a:rPr lang="en-US" sz="2400" dirty="0" err="1" smtClean="0">
                <a:solidFill>
                  <a:srgbClr val="C00000"/>
                </a:solidFill>
                <a:latin typeface="Times New Roman" pitchFamily="18" charset="0"/>
                <a:cs typeface="Times New Roman" pitchFamily="18" charset="0"/>
              </a:rPr>
              <a:t>methodB</a:t>
            </a:r>
            <a:r>
              <a:rPr lang="en-US" sz="2400" dirty="0" smtClean="0">
                <a:solidFill>
                  <a:srgbClr val="C00000"/>
                </a:solidFill>
                <a:latin typeface="Times New Roman" pitchFamily="18" charset="0"/>
                <a:cs typeface="Times New Roman" pitchFamily="18" charset="0"/>
              </a:rPr>
              <a:t>()</a:t>
            </a:r>
          </a:p>
          <a:p>
            <a:pPr>
              <a:buNone/>
            </a:pPr>
            <a:r>
              <a:rPr lang="en-US" sz="2400" dirty="0" smtClean="0">
                <a:solidFill>
                  <a:srgbClr val="C00000"/>
                </a:solidFill>
                <a:latin typeface="Times New Roman" pitchFamily="18" charset="0"/>
                <a:cs typeface="Times New Roman" pitchFamily="18" charset="0"/>
              </a:rPr>
              <a:t>  {</a:t>
            </a:r>
          </a:p>
          <a:p>
            <a:pPr>
              <a:buNone/>
            </a:pPr>
            <a:r>
              <a:rPr lang="en-US" sz="2400" dirty="0" smtClean="0">
                <a:solidFill>
                  <a:srgbClr val="C00000"/>
                </a:solidFill>
                <a:latin typeface="Times New Roman" pitchFamily="18" charset="0"/>
                <a:cs typeface="Times New Roman" pitchFamily="18" charset="0"/>
              </a:rPr>
              <a:t>     </a:t>
            </a:r>
            <a:r>
              <a:rPr lang="en-US" sz="2400" dirty="0" err="1" smtClean="0">
                <a:solidFill>
                  <a:srgbClr val="C00000"/>
                </a:solidFill>
                <a:latin typeface="Times New Roman" pitchFamily="18" charset="0"/>
                <a:cs typeface="Times New Roman" pitchFamily="18" charset="0"/>
              </a:rPr>
              <a:t>System.out.println</a:t>
            </a:r>
            <a:r>
              <a:rPr lang="en-US" sz="2400" dirty="0" smtClean="0">
                <a:solidFill>
                  <a:srgbClr val="C00000"/>
                </a:solidFill>
                <a:latin typeface="Times New Roman" pitchFamily="18" charset="0"/>
                <a:cs typeface="Times New Roman" pitchFamily="18" charset="0"/>
              </a:rPr>
              <a:t>("method of Class B");</a:t>
            </a:r>
          </a:p>
          <a:p>
            <a:pPr>
              <a:buNone/>
            </a:pPr>
            <a:r>
              <a:rPr lang="en-US" sz="2400" dirty="0" smtClean="0">
                <a:solidFill>
                  <a:srgbClr val="C00000"/>
                </a:solidFill>
                <a:latin typeface="Times New Roman" pitchFamily="18" charset="0"/>
                <a:cs typeface="Times New Roman" pitchFamily="18" charset="0"/>
              </a:rPr>
              <a:t>  }</a:t>
            </a:r>
          </a:p>
          <a:p>
            <a:pPr>
              <a:buNone/>
            </a:pPr>
            <a:r>
              <a:rPr lang="en-US" sz="2400" dirty="0" smtClean="0">
                <a:solidFill>
                  <a:srgbClr val="C00000"/>
                </a:solidFill>
                <a:latin typeface="Times New Roman" pitchFamily="18" charset="0"/>
                <a:cs typeface="Times New Roman" pitchFamily="18" charset="0"/>
              </a:rPr>
              <a:t>}</a:t>
            </a:r>
          </a:p>
          <a:p>
            <a:pPr>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checkerboard(across)">
                                      <p:cBhvr>
                                        <p:cTn id="37" dur="500"/>
                                        <p:tgtEl>
                                          <p:spTgt spid="3">
                                            <p:txEl>
                                              <p:pRg st="7" end="7"/>
                                            </p:txEl>
                                          </p:spTgt>
                                        </p:tgtEl>
                                      </p:cBhvr>
                                    </p:animEffect>
                                  </p:childTnLst>
                                </p:cTn>
                              </p:par>
                              <p:par>
                                <p:cTn id="38" presetID="5" presetClass="entr" presetSubtype="10" fill="hold" nodeType="with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checkerboard(across)">
                                      <p:cBhvr>
                                        <p:cTn id="40" dur="500"/>
                                        <p:tgtEl>
                                          <p:spTgt spid="3">
                                            <p:txEl>
                                              <p:pRg st="8" end="8"/>
                                            </p:txEl>
                                          </p:spTgt>
                                        </p:tgtEl>
                                      </p:cBhvr>
                                    </p:animEffect>
                                  </p:childTnLst>
                                </p:cTn>
                              </p:par>
                              <p:par>
                                <p:cTn id="41" presetID="5" presetClass="entr" presetSubtype="10"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checkerboard(across)">
                                      <p:cBhvr>
                                        <p:cTn id="43" dur="500"/>
                                        <p:tgtEl>
                                          <p:spTgt spid="3">
                                            <p:txEl>
                                              <p:pRg st="9" end="9"/>
                                            </p:txEl>
                                          </p:spTgt>
                                        </p:tgtEl>
                                      </p:cBhvr>
                                    </p:animEffect>
                                  </p:childTnLst>
                                </p:cTn>
                              </p:par>
                              <p:par>
                                <p:cTn id="44" presetID="5" presetClass="entr" presetSubtype="10" fill="hold" nodeType="with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46" dur="500"/>
                                        <p:tgtEl>
                                          <p:spTgt spid="3">
                                            <p:txEl>
                                              <p:pRg st="10" end="10"/>
                                            </p:txEl>
                                          </p:spTgt>
                                        </p:tgtEl>
                                      </p:cBhvr>
                                    </p:animEffect>
                                  </p:childTnLst>
                                </p:cTn>
                              </p:par>
                              <p:par>
                                <p:cTn id="47" presetID="5" presetClass="entr" presetSubtype="10" fill="hold" nodeType="with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Effect transition="in" filter="checkerboard(across)">
                                      <p:cBhvr>
                                        <p:cTn id="49" dur="500"/>
                                        <p:tgtEl>
                                          <p:spTgt spid="3">
                                            <p:txEl>
                                              <p:pRg st="11" end="11"/>
                                            </p:txEl>
                                          </p:spTgt>
                                        </p:tgtEl>
                                      </p:cBhvr>
                                    </p:animEffect>
                                  </p:childTnLst>
                                </p:cTn>
                              </p:par>
                              <p:par>
                                <p:cTn id="50" presetID="5" presetClass="entr" presetSubtype="10" fill="hold" nodeType="with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checkerboard(across)">
                                      <p:cBhvr>
                                        <p:cTn id="52" dur="500"/>
                                        <p:tgtEl>
                                          <p:spTgt spid="3">
                                            <p:txEl>
                                              <p:pRg st="12" end="12"/>
                                            </p:txEl>
                                          </p:spTgt>
                                        </p:tgtEl>
                                      </p:cBhvr>
                                    </p:animEffect>
                                  </p:childTnLst>
                                </p:cTn>
                              </p:par>
                              <p:par>
                                <p:cTn id="53" presetID="5" presetClass="entr" presetSubtype="10" fill="hold" nodeType="with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animEffect transition="in" filter="checkerboard(across)">
                                      <p:cBhvr>
                                        <p:cTn id="55"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10600" cy="6324600"/>
          </a:xfrm>
        </p:spPr>
        <p:txBody>
          <a:bodyPr>
            <a:noAutofit/>
          </a:bodyPr>
          <a:lstStyle/>
          <a:p>
            <a:pPr>
              <a:buNone/>
            </a:pPr>
            <a:r>
              <a:rPr lang="en-US" sz="2400" b="1" dirty="0" smtClean="0">
                <a:solidFill>
                  <a:srgbClr val="7030A0"/>
                </a:solidFill>
                <a:latin typeface="Times New Roman" pitchFamily="18" charset="0"/>
                <a:cs typeface="Times New Roman" pitchFamily="18" charset="0"/>
              </a:rPr>
              <a:t>Class C extends A</a:t>
            </a:r>
          </a:p>
          <a:p>
            <a:pPr>
              <a:buNone/>
            </a:pPr>
            <a:r>
              <a:rPr lang="en-US" sz="2400" dirty="0" smtClean="0">
                <a:solidFill>
                  <a:srgbClr val="7030A0"/>
                </a:solidFill>
                <a:latin typeface="Times New Roman" pitchFamily="18" charset="0"/>
                <a:cs typeface="Times New Roman" pitchFamily="18" charset="0"/>
              </a:rPr>
              <a:t>{</a:t>
            </a:r>
          </a:p>
          <a:p>
            <a:pPr>
              <a:buNone/>
            </a:pPr>
            <a:r>
              <a:rPr lang="en-US" sz="2400" dirty="0" smtClean="0">
                <a:solidFill>
                  <a:srgbClr val="7030A0"/>
                </a:solidFill>
                <a:latin typeface="Times New Roman" pitchFamily="18" charset="0"/>
                <a:cs typeface="Times New Roman" pitchFamily="18" charset="0"/>
              </a:rPr>
              <a:t> public void </a:t>
            </a:r>
            <a:r>
              <a:rPr lang="en-US" sz="2400" dirty="0" err="1" smtClean="0">
                <a:solidFill>
                  <a:srgbClr val="7030A0"/>
                </a:solidFill>
                <a:latin typeface="Times New Roman" pitchFamily="18" charset="0"/>
                <a:cs typeface="Times New Roman" pitchFamily="18" charset="0"/>
              </a:rPr>
              <a:t>methodC</a:t>
            </a:r>
            <a:r>
              <a:rPr lang="en-US" sz="2400" dirty="0" smtClean="0">
                <a:solidFill>
                  <a:srgbClr val="7030A0"/>
                </a:solidFill>
                <a:latin typeface="Times New Roman" pitchFamily="18" charset="0"/>
                <a:cs typeface="Times New Roman" pitchFamily="18" charset="0"/>
              </a:rPr>
              <a:t>()</a:t>
            </a:r>
          </a:p>
          <a:p>
            <a:pPr>
              <a:buNone/>
            </a:pPr>
            <a:r>
              <a:rPr lang="en-US" sz="2400" dirty="0" smtClean="0">
                <a:solidFill>
                  <a:srgbClr val="7030A0"/>
                </a:solidFill>
                <a:latin typeface="Times New Roman" pitchFamily="18" charset="0"/>
                <a:cs typeface="Times New Roman" pitchFamily="18" charset="0"/>
              </a:rPr>
              <a:t> {</a:t>
            </a:r>
          </a:p>
          <a:p>
            <a:pPr>
              <a:buNone/>
            </a:pPr>
            <a:r>
              <a:rPr lang="en-US" sz="2400" dirty="0" smtClean="0">
                <a:solidFill>
                  <a:srgbClr val="7030A0"/>
                </a:solidFill>
                <a:latin typeface="Times New Roman" pitchFamily="18" charset="0"/>
                <a:cs typeface="Times New Roman" pitchFamily="18" charset="0"/>
              </a:rPr>
              <a:t> </a:t>
            </a:r>
            <a:r>
              <a:rPr lang="en-US" sz="2400" dirty="0" err="1" smtClean="0">
                <a:solidFill>
                  <a:srgbClr val="7030A0"/>
                </a:solidFill>
                <a:latin typeface="Times New Roman" pitchFamily="18" charset="0"/>
                <a:cs typeface="Times New Roman" pitchFamily="18" charset="0"/>
              </a:rPr>
              <a:t>System.out.println</a:t>
            </a:r>
            <a:r>
              <a:rPr lang="en-US" sz="2400" dirty="0" smtClean="0">
                <a:solidFill>
                  <a:srgbClr val="7030A0"/>
                </a:solidFill>
                <a:latin typeface="Times New Roman" pitchFamily="18" charset="0"/>
                <a:cs typeface="Times New Roman" pitchFamily="18" charset="0"/>
              </a:rPr>
              <a:t>("method of Class C");</a:t>
            </a:r>
          </a:p>
          <a:p>
            <a:pPr>
              <a:buNone/>
            </a:pPr>
            <a:r>
              <a:rPr lang="en-US" sz="2400" dirty="0" smtClean="0">
                <a:solidFill>
                  <a:srgbClr val="7030A0"/>
                </a:solidFill>
                <a:latin typeface="Times New Roman" pitchFamily="18" charset="0"/>
                <a:cs typeface="Times New Roman" pitchFamily="18" charset="0"/>
              </a:rPr>
              <a:t> }</a:t>
            </a:r>
          </a:p>
          <a:p>
            <a:pPr>
              <a:buNone/>
            </a:pPr>
            <a:r>
              <a:rPr lang="en-US" sz="2400" dirty="0" smtClean="0">
                <a:solidFill>
                  <a:srgbClr val="7030A0"/>
                </a:solidFill>
                <a:latin typeface="Times New Roman" pitchFamily="18" charset="0"/>
                <a:cs typeface="Times New Roman" pitchFamily="18" charset="0"/>
              </a:rPr>
              <a:t>}</a:t>
            </a:r>
          </a:p>
          <a:p>
            <a:pPr>
              <a:buNone/>
            </a:pPr>
            <a:r>
              <a:rPr lang="en-US" sz="2400" b="1" dirty="0" smtClean="0">
                <a:solidFill>
                  <a:srgbClr val="C00000"/>
                </a:solidFill>
                <a:latin typeface="Times New Roman" pitchFamily="18" charset="0"/>
                <a:cs typeface="Times New Roman" pitchFamily="18" charset="0"/>
              </a:rPr>
              <a:t>Class D extends A</a:t>
            </a:r>
          </a:p>
          <a:p>
            <a:pPr>
              <a:buNone/>
            </a:pPr>
            <a:r>
              <a:rPr lang="en-US" sz="2400" dirty="0" smtClean="0">
                <a:solidFill>
                  <a:srgbClr val="C00000"/>
                </a:solidFill>
                <a:latin typeface="Times New Roman" pitchFamily="18" charset="0"/>
                <a:cs typeface="Times New Roman" pitchFamily="18" charset="0"/>
              </a:rPr>
              <a:t>{</a:t>
            </a:r>
          </a:p>
          <a:p>
            <a:pPr>
              <a:buNone/>
            </a:pPr>
            <a:r>
              <a:rPr lang="en-US" sz="2400" dirty="0" smtClean="0">
                <a:solidFill>
                  <a:srgbClr val="C00000"/>
                </a:solidFill>
                <a:latin typeface="Times New Roman" pitchFamily="18" charset="0"/>
                <a:cs typeface="Times New Roman" pitchFamily="18" charset="0"/>
              </a:rPr>
              <a:t>  public void </a:t>
            </a:r>
            <a:r>
              <a:rPr lang="en-US" sz="2400" dirty="0" err="1" smtClean="0">
                <a:solidFill>
                  <a:srgbClr val="C00000"/>
                </a:solidFill>
                <a:latin typeface="Times New Roman" pitchFamily="18" charset="0"/>
                <a:cs typeface="Times New Roman" pitchFamily="18" charset="0"/>
              </a:rPr>
              <a:t>methodD</a:t>
            </a:r>
            <a:r>
              <a:rPr lang="en-US" sz="2400" dirty="0" smtClean="0">
                <a:solidFill>
                  <a:srgbClr val="C00000"/>
                </a:solidFill>
                <a:latin typeface="Times New Roman" pitchFamily="18" charset="0"/>
                <a:cs typeface="Times New Roman" pitchFamily="18" charset="0"/>
              </a:rPr>
              <a:t>()</a:t>
            </a:r>
          </a:p>
          <a:p>
            <a:pPr>
              <a:buNone/>
            </a:pPr>
            <a:r>
              <a:rPr lang="en-US" sz="2400" dirty="0" smtClean="0">
                <a:solidFill>
                  <a:srgbClr val="C00000"/>
                </a:solidFill>
                <a:latin typeface="Times New Roman" pitchFamily="18" charset="0"/>
                <a:cs typeface="Times New Roman" pitchFamily="18" charset="0"/>
              </a:rPr>
              <a:t>  {</a:t>
            </a:r>
          </a:p>
          <a:p>
            <a:pPr>
              <a:buNone/>
            </a:pPr>
            <a:r>
              <a:rPr lang="en-US" sz="2400" dirty="0" smtClean="0">
                <a:solidFill>
                  <a:srgbClr val="C00000"/>
                </a:solidFill>
                <a:latin typeface="Times New Roman" pitchFamily="18" charset="0"/>
                <a:cs typeface="Times New Roman" pitchFamily="18" charset="0"/>
              </a:rPr>
              <a:t>     </a:t>
            </a:r>
            <a:r>
              <a:rPr lang="en-US" sz="2400" dirty="0" err="1" smtClean="0">
                <a:solidFill>
                  <a:srgbClr val="C00000"/>
                </a:solidFill>
                <a:latin typeface="Times New Roman" pitchFamily="18" charset="0"/>
                <a:cs typeface="Times New Roman" pitchFamily="18" charset="0"/>
              </a:rPr>
              <a:t>System.out.println</a:t>
            </a:r>
            <a:r>
              <a:rPr lang="en-US" sz="2400" dirty="0" smtClean="0">
                <a:solidFill>
                  <a:srgbClr val="C00000"/>
                </a:solidFill>
                <a:latin typeface="Times New Roman" pitchFamily="18" charset="0"/>
                <a:cs typeface="Times New Roman" pitchFamily="18" charset="0"/>
              </a:rPr>
              <a:t>("method of Class D");</a:t>
            </a:r>
          </a:p>
          <a:p>
            <a:pPr>
              <a:buNone/>
            </a:pPr>
            <a:r>
              <a:rPr lang="en-US" sz="2400" dirty="0" smtClean="0">
                <a:solidFill>
                  <a:srgbClr val="C00000"/>
                </a:solidFill>
                <a:latin typeface="Times New Roman" pitchFamily="18" charset="0"/>
                <a:cs typeface="Times New Roman" pitchFamily="18" charset="0"/>
              </a:rPr>
              <a:t>  }</a:t>
            </a:r>
          </a:p>
          <a:p>
            <a:pPr>
              <a:buNone/>
            </a:pPr>
            <a:r>
              <a:rPr lang="en-US" sz="2400" dirty="0" smtClean="0">
                <a:solidFill>
                  <a:srgbClr val="C00000"/>
                </a:solidFill>
                <a:latin typeface="Times New Roman" pitchFamily="18" charset="0"/>
                <a:cs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 calcmode="lin" valueType="num">
                                      <p:cBhvr additive="base">
                                        <p:cTn id="5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3" end="13"/>
                                            </p:txEl>
                                          </p:spTgt>
                                        </p:tgtEl>
                                        <p:attrNameLst>
                                          <p:attrName>style.visibility</p:attrName>
                                        </p:attrNameLst>
                                      </p:cBhvr>
                                      <p:to>
                                        <p:strVal val="visible"/>
                                      </p:to>
                                    </p:set>
                                    <p:anim calcmode="lin" valueType="num">
                                      <p:cBhvr additive="base">
                                        <p:cTn id="6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5973763"/>
          </a:xfrm>
        </p:spPr>
        <p:txBody>
          <a:bodyPr>
            <a:noAutofit/>
          </a:bodyPr>
          <a:lstStyle/>
          <a:p>
            <a:pPr>
              <a:buNone/>
            </a:pPr>
            <a:r>
              <a:rPr lang="en-US" sz="2000" b="1" dirty="0" smtClean="0">
                <a:solidFill>
                  <a:srgbClr val="C00000"/>
                </a:solidFill>
                <a:latin typeface="Times New Roman" pitchFamily="18" charset="0"/>
                <a:cs typeface="Times New Roman" pitchFamily="18" charset="0"/>
              </a:rPr>
              <a:t>Class </a:t>
            </a:r>
            <a:r>
              <a:rPr lang="en-US" sz="2000" b="1" dirty="0" err="1" smtClean="0">
                <a:solidFill>
                  <a:srgbClr val="C00000"/>
                </a:solidFill>
                <a:latin typeface="Times New Roman" pitchFamily="18" charset="0"/>
                <a:cs typeface="Times New Roman" pitchFamily="18" charset="0"/>
              </a:rPr>
              <a:t>MyClass</a:t>
            </a:r>
            <a:endParaRPr lang="en-US" sz="2000" b="1" dirty="0" smtClean="0">
              <a:solidFill>
                <a:srgbClr val="C00000"/>
              </a:solidFill>
              <a:latin typeface="Times New Roman" pitchFamily="18" charset="0"/>
              <a:cs typeface="Times New Roman" pitchFamily="18" charset="0"/>
            </a:endParaRPr>
          </a:p>
          <a:p>
            <a:pPr>
              <a:buNone/>
            </a:pPr>
            <a:r>
              <a:rPr lang="en-US" sz="2000" b="1" dirty="0" smtClean="0">
                <a:solidFill>
                  <a:srgbClr val="C00000"/>
                </a:solidFill>
                <a:latin typeface="Times New Roman" pitchFamily="18" charset="0"/>
                <a:cs typeface="Times New Roman" pitchFamily="18" charset="0"/>
              </a:rPr>
              <a:t>{</a:t>
            </a:r>
          </a:p>
          <a:p>
            <a:pPr>
              <a:buNone/>
            </a:pPr>
            <a:r>
              <a:rPr lang="en-US" sz="2000" b="1" dirty="0" smtClean="0">
                <a:solidFill>
                  <a:srgbClr val="C00000"/>
                </a:solidFill>
                <a:latin typeface="Times New Roman" pitchFamily="18" charset="0"/>
                <a:cs typeface="Times New Roman" pitchFamily="18" charset="0"/>
              </a:rPr>
              <a:t>  public void </a:t>
            </a:r>
            <a:r>
              <a:rPr lang="en-US" sz="2000" b="1" dirty="0" err="1" smtClean="0">
                <a:solidFill>
                  <a:srgbClr val="C00000"/>
                </a:solidFill>
                <a:latin typeface="Times New Roman" pitchFamily="18" charset="0"/>
                <a:cs typeface="Times New Roman" pitchFamily="18" charset="0"/>
              </a:rPr>
              <a:t>methodB</a:t>
            </a:r>
            <a:r>
              <a:rPr lang="en-US" sz="2000" b="1" dirty="0" smtClean="0">
                <a:solidFill>
                  <a:srgbClr val="C00000"/>
                </a:solidFill>
                <a:latin typeface="Times New Roman" pitchFamily="18" charset="0"/>
                <a:cs typeface="Times New Roman" pitchFamily="18" charset="0"/>
              </a:rPr>
              <a:t>()</a:t>
            </a:r>
          </a:p>
          <a:p>
            <a:pPr>
              <a:buNone/>
            </a:pPr>
            <a:r>
              <a:rPr lang="en-US" sz="2000" b="1" dirty="0" smtClean="0">
                <a:solidFill>
                  <a:srgbClr val="C00000"/>
                </a:solidFill>
                <a:latin typeface="Times New Roman" pitchFamily="18" charset="0"/>
                <a:cs typeface="Times New Roman" pitchFamily="18" charset="0"/>
              </a:rPr>
              <a:t>  {</a:t>
            </a:r>
          </a:p>
          <a:p>
            <a:pPr>
              <a:buNone/>
            </a:pPr>
            <a:r>
              <a:rPr lang="en-US" sz="2000" b="1" dirty="0" smtClean="0">
                <a:solidFill>
                  <a:srgbClr val="C00000"/>
                </a:solidFill>
                <a:latin typeface="Times New Roman" pitchFamily="18" charset="0"/>
                <a:cs typeface="Times New Roman" pitchFamily="18" charset="0"/>
              </a:rPr>
              <a:t>     </a:t>
            </a:r>
            <a:r>
              <a:rPr lang="en-US" sz="2000" b="1" dirty="0" err="1" smtClean="0">
                <a:solidFill>
                  <a:srgbClr val="C00000"/>
                </a:solidFill>
                <a:latin typeface="Times New Roman" pitchFamily="18" charset="0"/>
                <a:cs typeface="Times New Roman" pitchFamily="18" charset="0"/>
              </a:rPr>
              <a:t>System.out.println</a:t>
            </a:r>
            <a:r>
              <a:rPr lang="en-US" sz="2000" b="1" dirty="0" smtClean="0">
                <a:solidFill>
                  <a:srgbClr val="C00000"/>
                </a:solidFill>
                <a:latin typeface="Times New Roman" pitchFamily="18" charset="0"/>
                <a:cs typeface="Times New Roman" pitchFamily="18" charset="0"/>
              </a:rPr>
              <a:t>("method of Class B");</a:t>
            </a:r>
          </a:p>
          <a:p>
            <a:pPr>
              <a:buNone/>
            </a:pPr>
            <a:r>
              <a:rPr lang="en-US" sz="2000" b="1" dirty="0" smtClean="0">
                <a:solidFill>
                  <a:srgbClr val="C00000"/>
                </a:solidFill>
                <a:latin typeface="Times New Roman" pitchFamily="18" charset="0"/>
                <a:cs typeface="Times New Roman" pitchFamily="18" charset="0"/>
              </a:rPr>
              <a:t>  }</a:t>
            </a:r>
          </a:p>
          <a:p>
            <a:pPr>
              <a:buNone/>
            </a:pPr>
            <a:r>
              <a:rPr lang="en-US" sz="2000" b="1" dirty="0" smtClean="0">
                <a:solidFill>
                  <a:srgbClr val="C00000"/>
                </a:solidFill>
                <a:latin typeface="Times New Roman" pitchFamily="18" charset="0"/>
                <a:cs typeface="Times New Roman" pitchFamily="18" charset="0"/>
              </a:rPr>
              <a:t>  public static void main(String </a:t>
            </a:r>
            <a:r>
              <a:rPr lang="en-US" sz="2000" b="1" dirty="0" err="1" smtClean="0">
                <a:solidFill>
                  <a:srgbClr val="C00000"/>
                </a:solidFill>
                <a:latin typeface="Times New Roman" pitchFamily="18" charset="0"/>
                <a:cs typeface="Times New Roman" pitchFamily="18" charset="0"/>
              </a:rPr>
              <a:t>args</a:t>
            </a:r>
            <a:r>
              <a:rPr lang="en-US" sz="2000" b="1" dirty="0" smtClean="0">
                <a:solidFill>
                  <a:srgbClr val="C00000"/>
                </a:solidFill>
                <a:latin typeface="Times New Roman" pitchFamily="18" charset="0"/>
                <a:cs typeface="Times New Roman" pitchFamily="18" charset="0"/>
              </a:rPr>
              <a:t>[])</a:t>
            </a:r>
          </a:p>
          <a:p>
            <a:pPr>
              <a:buNone/>
            </a:pPr>
            <a:r>
              <a:rPr lang="en-US" sz="2000" b="1" dirty="0" smtClean="0">
                <a:solidFill>
                  <a:srgbClr val="C00000"/>
                </a:solidFill>
                <a:latin typeface="Times New Roman" pitchFamily="18" charset="0"/>
                <a:cs typeface="Times New Roman" pitchFamily="18" charset="0"/>
              </a:rPr>
              <a:t>  {</a:t>
            </a:r>
          </a:p>
          <a:p>
            <a:pPr>
              <a:buNone/>
            </a:pPr>
            <a:r>
              <a:rPr lang="en-US" sz="2000" b="1" dirty="0" smtClean="0">
                <a:solidFill>
                  <a:srgbClr val="C00000"/>
                </a:solidFill>
                <a:latin typeface="Times New Roman" pitchFamily="18" charset="0"/>
                <a:cs typeface="Times New Roman" pitchFamily="18" charset="0"/>
              </a:rPr>
              <a:t>     B obj1 = new B</a:t>
            </a:r>
            <a:r>
              <a:rPr lang="en-US" sz="2000" b="1" dirty="0" smtClean="0">
                <a:solidFill>
                  <a:srgbClr val="C00000"/>
                </a:solidFill>
                <a:latin typeface="Times New Roman" pitchFamily="18" charset="0"/>
                <a:cs typeface="Times New Roman" pitchFamily="18" charset="0"/>
              </a:rPr>
              <a:t>();                          </a:t>
            </a:r>
            <a:r>
              <a:rPr lang="en-US" sz="2000" b="1" i="1" dirty="0" smtClean="0">
                <a:solidFill>
                  <a:srgbClr val="002060"/>
                </a:solidFill>
                <a:latin typeface="Times New Roman" pitchFamily="18" charset="0"/>
                <a:cs typeface="Times New Roman" pitchFamily="18" charset="0"/>
              </a:rPr>
              <a:t>// creating 3 objects and instantiating</a:t>
            </a:r>
            <a:endParaRPr lang="en-US" sz="2000" b="1" i="1" dirty="0" smtClean="0">
              <a:solidFill>
                <a:srgbClr val="002060"/>
              </a:solidFill>
              <a:latin typeface="Times New Roman" pitchFamily="18" charset="0"/>
              <a:cs typeface="Times New Roman" pitchFamily="18" charset="0"/>
            </a:endParaRPr>
          </a:p>
          <a:p>
            <a:pPr>
              <a:buNone/>
            </a:pPr>
            <a:r>
              <a:rPr lang="en-US" sz="2000" b="1" dirty="0" smtClean="0">
                <a:solidFill>
                  <a:srgbClr val="C00000"/>
                </a:solidFill>
                <a:latin typeface="Times New Roman" pitchFamily="18" charset="0"/>
                <a:cs typeface="Times New Roman" pitchFamily="18" charset="0"/>
              </a:rPr>
              <a:t>     C obj2 = new C();</a:t>
            </a:r>
          </a:p>
          <a:p>
            <a:pPr>
              <a:buNone/>
            </a:pPr>
            <a:r>
              <a:rPr lang="en-US" sz="2000" b="1" dirty="0" smtClean="0">
                <a:solidFill>
                  <a:srgbClr val="C00000"/>
                </a:solidFill>
                <a:latin typeface="Times New Roman" pitchFamily="18" charset="0"/>
                <a:cs typeface="Times New Roman" pitchFamily="18" charset="0"/>
              </a:rPr>
              <a:t>     D obj3 = new D();</a:t>
            </a:r>
          </a:p>
          <a:p>
            <a:pPr>
              <a:buNone/>
            </a:pPr>
            <a:r>
              <a:rPr lang="en-US" sz="2000" b="1" dirty="0" smtClean="0">
                <a:solidFill>
                  <a:srgbClr val="C00000"/>
                </a:solidFill>
                <a:latin typeface="Times New Roman" pitchFamily="18" charset="0"/>
                <a:cs typeface="Times New Roman" pitchFamily="18" charset="0"/>
              </a:rPr>
              <a:t>     obj1.methodA();</a:t>
            </a:r>
          </a:p>
          <a:p>
            <a:pPr>
              <a:buNone/>
            </a:pPr>
            <a:r>
              <a:rPr lang="en-US" sz="2000" b="1" dirty="0" smtClean="0">
                <a:solidFill>
                  <a:srgbClr val="C00000"/>
                </a:solidFill>
                <a:latin typeface="Times New Roman" pitchFamily="18" charset="0"/>
                <a:cs typeface="Times New Roman" pitchFamily="18" charset="0"/>
              </a:rPr>
              <a:t>     obj2.methodA();</a:t>
            </a:r>
          </a:p>
          <a:p>
            <a:pPr>
              <a:buNone/>
            </a:pPr>
            <a:r>
              <a:rPr lang="en-US" sz="2000" b="1" dirty="0" smtClean="0">
                <a:solidFill>
                  <a:srgbClr val="C00000"/>
                </a:solidFill>
                <a:latin typeface="Times New Roman" pitchFamily="18" charset="0"/>
                <a:cs typeface="Times New Roman" pitchFamily="18" charset="0"/>
              </a:rPr>
              <a:t>     obj3.methodA();</a:t>
            </a:r>
          </a:p>
          <a:p>
            <a:pPr>
              <a:buNone/>
            </a:pPr>
            <a:r>
              <a:rPr lang="en-US" sz="2000" b="1" dirty="0" smtClean="0">
                <a:solidFill>
                  <a:srgbClr val="C00000"/>
                </a:solidFill>
                <a:latin typeface="Times New Roman" pitchFamily="18" charset="0"/>
                <a:cs typeface="Times New Roman" pitchFamily="18" charset="0"/>
              </a:rPr>
              <a:t>  }</a:t>
            </a:r>
          </a:p>
          <a:p>
            <a:pPr>
              <a:buNone/>
            </a:pPr>
            <a:r>
              <a:rPr lang="en-US" sz="2000" b="1" dirty="0" smtClean="0">
                <a:solidFill>
                  <a:srgbClr val="C00000"/>
                </a:solidFill>
                <a:latin typeface="Times New Roman" pitchFamily="18" charset="0"/>
                <a:cs typeface="Times New Roman" pitchFamily="18" charset="0"/>
              </a:rPr>
              <a:t>}</a:t>
            </a:r>
          </a:p>
          <a:p>
            <a:pPr>
              <a:buNone/>
            </a:pPr>
            <a:r>
              <a:rPr lang="en-US" sz="2000" b="1" dirty="0" smtClean="0">
                <a:solidFill>
                  <a:srgbClr val="7030A0"/>
                </a:solidFill>
                <a:latin typeface="Times New Roman" pitchFamily="18" charset="0"/>
                <a:cs typeface="Times New Roman" pitchFamily="18" charset="0"/>
              </a:rPr>
              <a:t>output</a:t>
            </a:r>
            <a:r>
              <a:rPr lang="en-US" sz="2000" dirty="0" smtClean="0">
                <a:solidFill>
                  <a:srgbClr val="7030A0"/>
                </a:solidFill>
                <a:latin typeface="Times New Roman" pitchFamily="18" charset="0"/>
                <a:cs typeface="Times New Roman" pitchFamily="18" charset="0"/>
              </a:rPr>
              <a:t> would be –</a:t>
            </a:r>
            <a:br>
              <a:rPr lang="en-US" sz="2000" dirty="0" smtClean="0">
                <a:solidFill>
                  <a:srgbClr val="7030A0"/>
                </a:solidFill>
                <a:latin typeface="Times New Roman" pitchFamily="18" charset="0"/>
                <a:cs typeface="Times New Roman" pitchFamily="18" charset="0"/>
              </a:rPr>
            </a:br>
            <a:r>
              <a:rPr lang="en-US" sz="2000" dirty="0" smtClean="0">
                <a:solidFill>
                  <a:srgbClr val="7030A0"/>
                </a:solidFill>
                <a:latin typeface="Times New Roman" pitchFamily="18" charset="0"/>
                <a:cs typeface="Times New Roman" pitchFamily="18" charset="0"/>
              </a:rPr>
              <a:t>method of Class A</a:t>
            </a:r>
            <a:br>
              <a:rPr lang="en-US" sz="2000" dirty="0" smtClean="0">
                <a:solidFill>
                  <a:srgbClr val="7030A0"/>
                </a:solidFill>
                <a:latin typeface="Times New Roman" pitchFamily="18" charset="0"/>
                <a:cs typeface="Times New Roman" pitchFamily="18" charset="0"/>
              </a:rPr>
            </a:br>
            <a:r>
              <a:rPr lang="en-US" sz="2000" dirty="0" smtClean="0">
                <a:solidFill>
                  <a:srgbClr val="7030A0"/>
                </a:solidFill>
                <a:latin typeface="Times New Roman" pitchFamily="18" charset="0"/>
                <a:cs typeface="Times New Roman" pitchFamily="18" charset="0"/>
              </a:rPr>
              <a:t>method of Class A</a:t>
            </a:r>
            <a:br>
              <a:rPr lang="en-US" sz="2000" dirty="0" smtClean="0">
                <a:solidFill>
                  <a:srgbClr val="7030A0"/>
                </a:solidFill>
                <a:latin typeface="Times New Roman" pitchFamily="18" charset="0"/>
                <a:cs typeface="Times New Roman" pitchFamily="18" charset="0"/>
              </a:rPr>
            </a:br>
            <a:r>
              <a:rPr lang="en-US" sz="2000" dirty="0" smtClean="0">
                <a:solidFill>
                  <a:srgbClr val="7030A0"/>
                </a:solidFill>
                <a:latin typeface="Times New Roman" pitchFamily="18" charset="0"/>
                <a:cs typeface="Times New Roman" pitchFamily="18" charset="0"/>
              </a:rPr>
              <a:t>method of Class A</a:t>
            </a:r>
          </a:p>
          <a:p>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 calcmode="lin" valueType="num">
                                      <p:cBhvr additive="base">
                                        <p:cTn id="5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additive="base">
                                        <p:cTn id="5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anim calcmode="lin" valueType="num">
                                      <p:cBhvr additive="base">
                                        <p:cTn id="5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anim calcmode="lin" valueType="num">
                                      <p:cBhvr additive="base">
                                        <p:cTn id="6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anim calcmode="lin" valueType="num">
                                      <p:cBhvr additive="base">
                                        <p:cTn id="67"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6" end="16"/>
                                            </p:txEl>
                                          </p:spTgt>
                                        </p:tgtEl>
                                        <p:attrNameLst>
                                          <p:attrName>style.visibility</p:attrName>
                                        </p:attrNameLst>
                                      </p:cBhvr>
                                      <p:to>
                                        <p:strVal val="visible"/>
                                      </p:to>
                                    </p:set>
                                    <p:anim calcmode="lin" valueType="num">
                                      <p:cBhvr additive="base">
                                        <p:cTn id="73"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56" presetClass="path" presetSubtype="0" accel="50000" decel="50000" fill="hold" nodeType="clickEffect">
                                  <p:stCondLst>
                                    <p:cond delay="0"/>
                                  </p:stCondLst>
                                  <p:childTnLst>
                                    <p:animMotion origin="layout" path="M 0.25659 -2.43293E-6 L 0.50659 -0.33302 " pathEditMode="relative" rAng="0" ptsTypes="AA">
                                      <p:cBhvr>
                                        <p:cTn id="78" dur="2000" fill="hold"/>
                                        <p:tgtEl>
                                          <p:spTgt spid="3">
                                            <p:txEl>
                                              <p:pRg st="16" end="16"/>
                                            </p:txEl>
                                          </p:spTgt>
                                        </p:tgtEl>
                                        <p:attrNameLst>
                                          <p:attrName>ppt_x</p:attrName>
                                          <p:attrName>ppt_y</p:attrName>
                                        </p:attrNameLst>
                                      </p:cBhvr>
                                      <p:rCtr x="125" y="-16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381000"/>
          </a:xfrm>
        </p:spPr>
        <p:txBody>
          <a:bodyPr>
            <a:noAutofit/>
          </a:bodyPr>
          <a:lstStyle/>
          <a:p>
            <a:r>
              <a:rPr lang="en-US" sz="2400" b="1" dirty="0" smtClean="0">
                <a:latin typeface="Times New Roman" pitchFamily="18" charset="0"/>
                <a:cs typeface="Times New Roman" pitchFamily="18" charset="0"/>
              </a:rPr>
              <a:t>Hybrid Inheritance</a:t>
            </a: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a:xfrm>
            <a:off x="228600" y="685800"/>
            <a:ext cx="8686800" cy="3505200"/>
          </a:xfrm>
        </p:spPr>
        <p:txBody>
          <a:bodyPr>
            <a:normAutofit/>
          </a:bodyPr>
          <a:lstStyle/>
          <a:p>
            <a:pPr algn="just"/>
            <a:r>
              <a:rPr lang="en-US" sz="2800" dirty="0" smtClean="0">
                <a:solidFill>
                  <a:srgbClr val="C00000"/>
                </a:solidFill>
                <a:latin typeface="Times New Roman" pitchFamily="18" charset="0"/>
                <a:cs typeface="Times New Roman" pitchFamily="18" charset="0"/>
              </a:rPr>
              <a:t>Hybrid inheritance is a combination of</a:t>
            </a:r>
            <a:r>
              <a:rPr lang="en-US" sz="2800" b="1" dirty="0" smtClean="0">
                <a:solidFill>
                  <a:srgbClr val="C00000"/>
                </a:solidFill>
                <a:latin typeface="Times New Roman" pitchFamily="18" charset="0"/>
                <a:cs typeface="Times New Roman" pitchFamily="18" charset="0"/>
              </a:rPr>
              <a:t> Single</a:t>
            </a:r>
            <a:r>
              <a:rPr lang="en-US" sz="2800" dirty="0" smtClean="0">
                <a:solidFill>
                  <a:srgbClr val="C00000"/>
                </a:solidFill>
                <a:latin typeface="Times New Roman" pitchFamily="18" charset="0"/>
                <a:cs typeface="Times New Roman" pitchFamily="18" charset="0"/>
              </a:rPr>
              <a:t> and </a:t>
            </a:r>
            <a:r>
              <a:rPr lang="en-US" sz="2800" b="1" dirty="0" smtClean="0">
                <a:solidFill>
                  <a:srgbClr val="C00000"/>
                </a:solidFill>
                <a:latin typeface="Times New Roman" pitchFamily="18" charset="0"/>
                <a:cs typeface="Times New Roman" pitchFamily="18" charset="0"/>
              </a:rPr>
              <a:t>Multiple inheritance.</a:t>
            </a:r>
          </a:p>
          <a:p>
            <a:pPr algn="just"/>
            <a:r>
              <a:rPr lang="en-US" sz="2800" dirty="0" smtClean="0">
                <a:latin typeface="Times New Roman" pitchFamily="18" charset="0"/>
                <a:cs typeface="Times New Roman" pitchFamily="18" charset="0"/>
              </a:rPr>
              <a:t> A typical flow diagram would look like below.</a:t>
            </a:r>
          </a:p>
          <a:p>
            <a:pPr algn="just"/>
            <a:r>
              <a:rPr lang="en-US" sz="2800" dirty="0" smtClean="0">
                <a:latin typeface="Times New Roman" pitchFamily="18" charset="0"/>
                <a:cs typeface="Times New Roman" pitchFamily="18" charset="0"/>
              </a:rPr>
              <a:t> A hybrid inheritance can be achieved in the java in a same way as multiple inheritance can be!!</a:t>
            </a:r>
          </a:p>
          <a:p>
            <a:pPr algn="just"/>
            <a:r>
              <a:rPr lang="en-US" sz="2800" dirty="0" smtClean="0">
                <a:latin typeface="Times New Roman" pitchFamily="18" charset="0"/>
                <a:cs typeface="Times New Roman" pitchFamily="18" charset="0"/>
              </a:rPr>
              <a:t>By using </a:t>
            </a:r>
            <a:r>
              <a:rPr lang="en-US" b="1" dirty="0" smtClean="0">
                <a:solidFill>
                  <a:srgbClr val="FF0000"/>
                </a:solidFill>
                <a:latin typeface="Times New Roman" pitchFamily="18" charset="0"/>
                <a:cs typeface="Times New Roman" pitchFamily="18" charset="0"/>
              </a:rPr>
              <a:t>I</a:t>
            </a:r>
            <a:r>
              <a:rPr lang="en-US" b="1" dirty="0" smtClean="0">
                <a:solidFill>
                  <a:srgbClr val="FF0000"/>
                </a:solidFill>
                <a:latin typeface="Times New Roman" pitchFamily="18" charset="0"/>
                <a:cs typeface="Times New Roman" pitchFamily="18" charset="0"/>
              </a:rPr>
              <a:t>nterfaces</a:t>
            </a:r>
            <a:r>
              <a:rPr lang="en-US"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you can have multiple as well as </a:t>
            </a:r>
            <a:r>
              <a:rPr lang="en-US" sz="2800" b="1" dirty="0" smtClean="0">
                <a:latin typeface="Times New Roman" pitchFamily="18" charset="0"/>
                <a:cs typeface="Times New Roman" pitchFamily="18" charset="0"/>
              </a:rPr>
              <a:t>hybrid inheritance</a:t>
            </a:r>
            <a:r>
              <a:rPr lang="en-US" sz="2800" dirty="0" smtClean="0">
                <a:latin typeface="Times New Roman" pitchFamily="18" charset="0"/>
                <a:cs typeface="Times New Roman" pitchFamily="18" charset="0"/>
              </a:rPr>
              <a:t> in Java.</a:t>
            </a:r>
          </a:p>
          <a:p>
            <a:endParaRPr lang="en-US" sz="2800" dirty="0">
              <a:latin typeface="Times New Roman" pitchFamily="18" charset="0"/>
              <a:cs typeface="Times New Roman" pitchFamily="18" charset="0"/>
            </a:endParaRPr>
          </a:p>
        </p:txBody>
      </p:sp>
      <p:pic>
        <p:nvPicPr>
          <p:cNvPr id="4" name="Picture 3" descr="Hybrid-inheritance">
            <a:hlinkClick r:id="rId2"/>
          </p:cNvPr>
          <p:cNvPicPr/>
          <p:nvPr/>
        </p:nvPicPr>
        <p:blipFill>
          <a:blip r:embed="rId3"/>
          <a:srcRect/>
          <a:stretch>
            <a:fillRect/>
          </a:stretch>
        </p:blipFill>
        <p:spPr bwMode="auto">
          <a:xfrm>
            <a:off x="1143000" y="4038600"/>
            <a:ext cx="7086600"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11162"/>
          </a:xfrm>
        </p:spPr>
        <p:txBody>
          <a:bodyPr>
            <a:normAutofit fontScale="90000"/>
          </a:bodyPr>
          <a:lstStyle/>
          <a:p>
            <a:r>
              <a:rPr lang="en-US" dirty="0" smtClean="0"/>
              <a:t>Note</a:t>
            </a:r>
            <a:endParaRPr lang="en-US" dirty="0"/>
          </a:p>
        </p:txBody>
      </p:sp>
      <p:sp>
        <p:nvSpPr>
          <p:cNvPr id="5" name="Content Placeholder 4"/>
          <p:cNvSpPr>
            <a:spLocks noGrp="1"/>
          </p:cNvSpPr>
          <p:nvPr>
            <p:ph idx="1"/>
          </p:nvPr>
        </p:nvSpPr>
        <p:spPr>
          <a:xfrm>
            <a:off x="228600" y="533400"/>
            <a:ext cx="8686800" cy="5592763"/>
          </a:xfrm>
        </p:spPr>
        <p:txBody>
          <a:bodyPr>
            <a:normAutofit/>
          </a:bodyPr>
          <a:lstStyle/>
          <a:p>
            <a:pPr algn="just"/>
            <a:r>
              <a:rPr lang="en-US" sz="2800" b="1" dirty="0" smtClean="0">
                <a:solidFill>
                  <a:srgbClr val="FF0000"/>
                </a:solidFill>
                <a:latin typeface="Times New Roman" pitchFamily="18" charset="0"/>
                <a:cs typeface="Times New Roman" pitchFamily="18" charset="0"/>
              </a:rPr>
              <a:t>Using classes</a:t>
            </a:r>
            <a:r>
              <a:rPr lang="en-US" sz="2800" dirty="0" smtClean="0">
                <a:latin typeface="Times New Roman" pitchFamily="18" charset="0"/>
                <a:cs typeface="Times New Roman" pitchFamily="18" charset="0"/>
              </a:rPr>
              <a:t>: If in above figure B and C are classes then this </a:t>
            </a:r>
            <a:r>
              <a:rPr lang="en-US" sz="2800" b="1" dirty="0" smtClean="0">
                <a:solidFill>
                  <a:srgbClr val="C00000"/>
                </a:solidFill>
                <a:latin typeface="Times New Roman" pitchFamily="18" charset="0"/>
                <a:cs typeface="Times New Roman" pitchFamily="18" charset="0"/>
              </a:rPr>
              <a:t>inheritance is not allowed </a:t>
            </a:r>
            <a:r>
              <a:rPr lang="en-US" sz="2800" dirty="0" smtClean="0">
                <a:latin typeface="Times New Roman" pitchFamily="18" charset="0"/>
                <a:cs typeface="Times New Roman" pitchFamily="18" charset="0"/>
              </a:rPr>
              <a:t>as a single class cannot extend more than one class (Class D is extending both B and C).  </a:t>
            </a:r>
            <a:r>
              <a:rPr lang="en-US" sz="2800" b="1" dirty="0" smtClean="0">
                <a:solidFill>
                  <a:srgbClr val="C00000"/>
                </a:solidFill>
                <a:latin typeface="Times New Roman" pitchFamily="18" charset="0"/>
                <a:cs typeface="Times New Roman" pitchFamily="18" charset="0"/>
              </a:rPr>
              <a:t>Multiple Inheritance not allowed</a:t>
            </a:r>
          </a:p>
          <a:p>
            <a:pPr algn="just">
              <a:buNone/>
            </a:pPr>
            <a:endParaRPr lang="en-US" sz="2800" b="1" dirty="0" smtClean="0">
              <a:solidFill>
                <a:srgbClr val="C00000"/>
              </a:solidFill>
              <a:latin typeface="Times New Roman" pitchFamily="18" charset="0"/>
              <a:cs typeface="Times New Roman" pitchFamily="18" charset="0"/>
            </a:endParaRPr>
          </a:p>
          <a:p>
            <a:pPr algn="just"/>
            <a:r>
              <a:rPr lang="en-US" sz="2800" b="1" dirty="0" smtClean="0">
                <a:solidFill>
                  <a:srgbClr val="00B050"/>
                </a:solidFill>
                <a:latin typeface="Times New Roman" pitchFamily="18" charset="0"/>
                <a:cs typeface="Times New Roman" pitchFamily="18" charset="0"/>
              </a:rPr>
              <a:t>Using Interfaces</a:t>
            </a:r>
            <a:r>
              <a:rPr lang="en-US" sz="2800" dirty="0" smtClean="0">
                <a:latin typeface="Times New Roman" pitchFamily="18" charset="0"/>
                <a:cs typeface="Times New Roman" pitchFamily="18" charset="0"/>
              </a:rPr>
              <a:t>: If B and C are interfaces then the above </a:t>
            </a:r>
            <a:r>
              <a:rPr lang="en-US" sz="2800" b="1" dirty="0" smtClean="0">
                <a:solidFill>
                  <a:srgbClr val="00B050"/>
                </a:solidFill>
                <a:latin typeface="Times New Roman" pitchFamily="18" charset="0"/>
                <a:cs typeface="Times New Roman" pitchFamily="18" charset="0"/>
              </a:rPr>
              <a:t>hybrid inheritance is allowed as a single class can implement any number of interfaces in java</a:t>
            </a:r>
            <a:r>
              <a:rPr lang="en-US" sz="2800" dirty="0" smtClean="0">
                <a:latin typeface="Times New Roman" pitchFamily="18" charset="0"/>
                <a:cs typeface="Times New Roman" pitchFamily="18" charset="0"/>
              </a:rPr>
              <a:t>.</a:t>
            </a:r>
          </a:p>
          <a:p>
            <a:pPr algn="just"/>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diamond(in)">
                                      <p:cBhvr>
                                        <p:cTn id="13"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Quiz</a:t>
            </a:r>
            <a:endParaRPr lang="en-US" dirty="0"/>
          </a:p>
        </p:txBody>
      </p:sp>
      <p:sp>
        <p:nvSpPr>
          <p:cNvPr id="3" name="Content Placeholder 2"/>
          <p:cNvSpPr>
            <a:spLocks noGrp="1"/>
          </p:cNvSpPr>
          <p:nvPr>
            <p:ph idx="1"/>
          </p:nvPr>
        </p:nvSpPr>
        <p:spPr>
          <a:xfrm>
            <a:off x="228600" y="1066800"/>
            <a:ext cx="8915400" cy="5059363"/>
          </a:xfrm>
        </p:spPr>
        <p:txBody>
          <a:bodyPr/>
          <a:lstStyle/>
          <a:p>
            <a:r>
              <a:rPr lang="en-US" dirty="0" smtClean="0">
                <a:latin typeface="Times New Roman" pitchFamily="18" charset="0"/>
                <a:cs typeface="Times New Roman" pitchFamily="18" charset="0"/>
              </a:rPr>
              <a:t>Which of these keyword must be used to inherit a class?</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a) super</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b) this</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c) extent</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d) extends</a:t>
            </a:r>
            <a:br>
              <a:rPr lang="en-US" dirty="0" smtClean="0">
                <a:latin typeface="Times New Roman" pitchFamily="18" charset="0"/>
                <a:cs typeface="Times New Roman" pitchFamily="18" charset="0"/>
              </a:rPr>
            </a:br>
            <a:endParaRPr lang="en-US" dirty="0" smtClean="0">
              <a:latin typeface="Times New Roman" pitchFamily="18" charset="0"/>
              <a:cs typeface="Times New Roman" pitchFamily="18" charset="0"/>
            </a:endParaRPr>
          </a:p>
          <a:p>
            <a:r>
              <a:rPr lang="en-US" dirty="0" smtClean="0">
                <a:solidFill>
                  <a:srgbClr val="FF0000"/>
                </a:solidFill>
                <a:latin typeface="Times New Roman" pitchFamily="18" charset="0"/>
                <a:cs typeface="Times New Roman" pitchFamily="18" charset="0"/>
              </a:rPr>
              <a:t>Answer: d</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5821363"/>
          </a:xfrm>
        </p:spPr>
        <p:txBody>
          <a:bodyPr>
            <a:normAutofit/>
          </a:bodyPr>
          <a:lstStyle/>
          <a:p>
            <a:r>
              <a:rPr lang="en-US" dirty="0" smtClean="0">
                <a:latin typeface="Times New Roman" pitchFamily="18" charset="0"/>
                <a:cs typeface="Times New Roman" pitchFamily="18" charset="0"/>
              </a:rPr>
              <a:t>A class member declared protected becomes member of subclass of which type?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a) public member</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b) private member</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c) protected member</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d) static member</a:t>
            </a:r>
            <a:br>
              <a:rPr lang="en-US" dirty="0" smtClean="0">
                <a:latin typeface="Times New Roman" pitchFamily="18" charset="0"/>
                <a:cs typeface="Times New Roman" pitchFamily="18" charset="0"/>
              </a:rPr>
            </a:br>
            <a:endParaRPr lang="en-US" dirty="0" smtClean="0">
              <a:latin typeface="Times New Roman" pitchFamily="18" charset="0"/>
              <a:cs typeface="Times New Roman" pitchFamily="18" charset="0"/>
            </a:endParaRPr>
          </a:p>
          <a:p>
            <a:r>
              <a:rPr lang="en-US" dirty="0" smtClean="0">
                <a:solidFill>
                  <a:srgbClr val="C00000"/>
                </a:solidFill>
                <a:latin typeface="Times New Roman" pitchFamily="18" charset="0"/>
                <a:cs typeface="Times New Roman" pitchFamily="18" charset="0"/>
              </a:rPr>
              <a:t>Answer: b</a:t>
            </a:r>
            <a:br>
              <a:rPr lang="en-US" dirty="0" smtClean="0">
                <a:solidFill>
                  <a:srgbClr val="C00000"/>
                </a:solidFill>
                <a:latin typeface="Times New Roman" pitchFamily="18" charset="0"/>
                <a:cs typeface="Times New Roman" pitchFamily="18" charset="0"/>
              </a:rPr>
            </a:br>
            <a:r>
              <a:rPr lang="en-US" dirty="0" smtClean="0">
                <a:solidFill>
                  <a:srgbClr val="C00000"/>
                </a:solidFill>
                <a:latin typeface="Times New Roman" pitchFamily="18" charset="0"/>
                <a:cs typeface="Times New Roman" pitchFamily="18" charset="0"/>
              </a:rPr>
              <a:t>Explanation: A class member declared protected becomes private member of subclass.</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dirty="0" smtClean="0">
                <a:latin typeface="Times New Roman" pitchFamily="18" charset="0"/>
                <a:cs typeface="Times New Roman" pitchFamily="18" charset="0"/>
              </a:rPr>
              <a:t>Which of these is correct way of inheriting class A by class B?</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a) class B + class A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b) class B inherits class A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c) class B extends A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d) class B extends class A {}</a:t>
            </a:r>
            <a:br>
              <a:rPr lang="en-US" dirty="0" smtClean="0">
                <a:latin typeface="Times New Roman" pitchFamily="18" charset="0"/>
                <a:cs typeface="Times New Roman" pitchFamily="18" charset="0"/>
              </a:rPr>
            </a:br>
            <a:endParaRPr lang="en-US" dirty="0" smtClean="0">
              <a:latin typeface="Times New Roman" pitchFamily="18" charset="0"/>
              <a:cs typeface="Times New Roman" pitchFamily="18" charset="0"/>
            </a:endParaRPr>
          </a:p>
          <a:p>
            <a:r>
              <a:rPr lang="en-US" dirty="0" smtClean="0">
                <a:solidFill>
                  <a:srgbClr val="FF0000"/>
                </a:solidFill>
                <a:latin typeface="Times New Roman" pitchFamily="18" charset="0"/>
                <a:cs typeface="Times New Roman" pitchFamily="18" charset="0"/>
              </a:rPr>
              <a:t>Answer: c</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10600" cy="6324600"/>
          </a:xfrm>
        </p:spPr>
        <p:txBody>
          <a:bodyPr>
            <a:normAutofit fontScale="92500" lnSpcReduction="10000"/>
          </a:bodyPr>
          <a:lstStyle/>
          <a:p>
            <a:r>
              <a:rPr lang="en-US" sz="2800" dirty="0" smtClean="0">
                <a:latin typeface="Times New Roman" pitchFamily="18" charset="0"/>
                <a:cs typeface="Times New Roman" pitchFamily="18" charset="0"/>
              </a:rPr>
              <a:t>Which of the following statements are </a:t>
            </a:r>
            <a:r>
              <a:rPr lang="en-US" sz="2800" dirty="0" smtClean="0">
                <a:solidFill>
                  <a:srgbClr val="FF0000"/>
                </a:solidFill>
                <a:latin typeface="Times New Roman" pitchFamily="18" charset="0"/>
                <a:cs typeface="Times New Roman" pitchFamily="18" charset="0"/>
              </a:rPr>
              <a:t>incorrect</a:t>
            </a:r>
            <a:r>
              <a:rPr lang="en-US" sz="2800" dirty="0" smtClean="0">
                <a:latin typeface="Times New Roman" pitchFamily="18" charset="0"/>
                <a:cs typeface="Times New Roman" pitchFamily="18" charset="0"/>
              </a:rPr>
              <a:t>?</a:t>
            </a:r>
            <a:br>
              <a:rPr lang="en-US" sz="2800" dirty="0" smtClean="0">
                <a:latin typeface="Times New Roman" pitchFamily="18" charset="0"/>
                <a:cs typeface="Times New Roman" pitchFamily="18" charset="0"/>
              </a:rPr>
            </a:br>
            <a:r>
              <a:rPr lang="en-US" sz="2800" dirty="0" smtClean="0">
                <a:solidFill>
                  <a:srgbClr val="C00000"/>
                </a:solidFill>
                <a:latin typeface="Times New Roman" pitchFamily="18" charset="0"/>
                <a:cs typeface="Times New Roman" pitchFamily="18" charset="0"/>
              </a:rPr>
              <a:t>a) public members of class can be accessed by any code in the program.</a:t>
            </a:r>
          </a:p>
          <a:p>
            <a:pPr>
              <a:buNone/>
            </a:pP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solidFill>
                  <a:srgbClr val="00B050"/>
                </a:solidFill>
                <a:latin typeface="Times New Roman" pitchFamily="18" charset="0"/>
                <a:cs typeface="Times New Roman" pitchFamily="18" charset="0"/>
              </a:rPr>
              <a:t>b) private members of class can only be accessed by other members of the class.</a:t>
            </a:r>
          </a:p>
          <a:p>
            <a:pPr>
              <a:buNone/>
            </a:pP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solidFill>
                  <a:srgbClr val="C00000"/>
                </a:solidFill>
                <a:latin typeface="Times New Roman" pitchFamily="18" charset="0"/>
                <a:cs typeface="Times New Roman" pitchFamily="18" charset="0"/>
              </a:rPr>
              <a:t>c) private members of class can be inherited by a sub class, and become protected members in sub class.</a:t>
            </a:r>
          </a:p>
          <a:p>
            <a:pPr>
              <a:buNone/>
            </a:pP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solidFill>
                  <a:srgbClr val="00B050"/>
                </a:solidFill>
                <a:latin typeface="Times New Roman" pitchFamily="18" charset="0"/>
                <a:cs typeface="Times New Roman" pitchFamily="18" charset="0"/>
              </a:rPr>
              <a:t>d) protected members of a class can be inherited by a sub class, and become private members of the sub class.</a:t>
            </a:r>
            <a:br>
              <a:rPr lang="en-US" sz="2800" dirty="0" smtClean="0">
                <a:solidFill>
                  <a:srgbClr val="00B050"/>
                </a:solidFill>
                <a:latin typeface="Times New Roman" pitchFamily="18" charset="0"/>
                <a:cs typeface="Times New Roman" pitchFamily="18" charset="0"/>
              </a:rPr>
            </a:br>
            <a:endParaRPr lang="en-US" sz="2800" dirty="0" smtClean="0">
              <a:solidFill>
                <a:srgbClr val="00B050"/>
              </a:solidFill>
              <a:latin typeface="Times New Roman" pitchFamily="18" charset="0"/>
              <a:cs typeface="Times New Roman" pitchFamily="18" charset="0"/>
            </a:endParaRPr>
          </a:p>
          <a:p>
            <a:r>
              <a:rPr lang="en-US" sz="2800" dirty="0" smtClean="0">
                <a:solidFill>
                  <a:srgbClr val="FF0000"/>
                </a:solidFill>
                <a:latin typeface="Times New Roman" pitchFamily="18" charset="0"/>
                <a:cs typeface="Times New Roman" pitchFamily="18" charset="0"/>
              </a:rPr>
              <a:t>Answer: c</a:t>
            </a:r>
            <a:br>
              <a:rPr lang="en-US" sz="2800" dirty="0" smtClean="0">
                <a:solidFill>
                  <a:srgbClr val="FF0000"/>
                </a:solidFill>
                <a:latin typeface="Times New Roman" pitchFamily="18" charset="0"/>
                <a:cs typeface="Times New Roman" pitchFamily="18" charset="0"/>
              </a:rPr>
            </a:br>
            <a:r>
              <a:rPr lang="en-US" sz="2800" dirty="0" smtClean="0">
                <a:solidFill>
                  <a:srgbClr val="FF0000"/>
                </a:solidFill>
                <a:latin typeface="Times New Roman" pitchFamily="18" charset="0"/>
                <a:cs typeface="Times New Roman" pitchFamily="18" charset="0"/>
              </a:rPr>
              <a:t>Explanation: private members of a class cannot be inherited by a sub class.</a:t>
            </a:r>
          </a:p>
          <a:p>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4800" dirty="0" smtClean="0">
              <a:solidFill>
                <a:srgbClr val="7030A0"/>
              </a:solidFill>
              <a:latin typeface="Arial Black" pitchFamily="34" charset="0"/>
            </a:endParaRPr>
          </a:p>
          <a:p>
            <a:pPr algn="ctr">
              <a:buNone/>
            </a:pPr>
            <a:endParaRPr lang="en-US" sz="4800" dirty="0" smtClean="0">
              <a:solidFill>
                <a:srgbClr val="7030A0"/>
              </a:solidFill>
              <a:latin typeface="Arial Black" pitchFamily="34" charset="0"/>
            </a:endParaRPr>
          </a:p>
          <a:p>
            <a:pPr algn="ctr">
              <a:buNone/>
            </a:pPr>
            <a:r>
              <a:rPr lang="en-US" sz="4800" dirty="0" smtClean="0">
                <a:solidFill>
                  <a:srgbClr val="7030A0"/>
                </a:solidFill>
                <a:latin typeface="Arial Black" pitchFamily="34" charset="0"/>
              </a:rPr>
              <a:t>END</a:t>
            </a:r>
            <a:endParaRPr lang="en-US" sz="4800" dirty="0">
              <a:solidFill>
                <a:srgbClr val="7030A0"/>
              </a:solidFill>
              <a:latin typeface="Arial Black"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TotalTime>
  <Words>1415</Words>
  <Application>Microsoft Office PowerPoint</Application>
  <PresentationFormat>On-screen Show (4:3)</PresentationFormat>
  <Paragraphs>286</Paragraphs>
  <Slides>32</Slides>
  <Notes>0</Notes>
  <HiddenSlides>1</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Inheritance in Java</vt:lpstr>
      <vt:lpstr>Inheritance -feature of Object-Oriented Programming </vt:lpstr>
      <vt:lpstr>Inheritance</vt:lpstr>
      <vt:lpstr>Extends keyword</vt:lpstr>
      <vt:lpstr>Example </vt:lpstr>
      <vt:lpstr>Slide 6</vt:lpstr>
      <vt:lpstr>Slide 7</vt:lpstr>
      <vt:lpstr>Types of Inheritance </vt:lpstr>
      <vt:lpstr>Constructor and Inheritance</vt:lpstr>
      <vt:lpstr>Single Inheritance </vt:lpstr>
      <vt:lpstr>Single Inheritance example program in Java </vt:lpstr>
      <vt:lpstr>Slide 12</vt:lpstr>
      <vt:lpstr>Multiple Inheritance</vt:lpstr>
      <vt:lpstr>Note</vt:lpstr>
      <vt:lpstr>Multilevel Inheritance </vt:lpstr>
      <vt:lpstr>Multilevel Inheritance </vt:lpstr>
      <vt:lpstr>Multilevel Inheritance example program in Java </vt:lpstr>
      <vt:lpstr>Slide 18</vt:lpstr>
      <vt:lpstr>Three classes –  Car, Maruti and Maruti800.  Class Maruti extends Car and class Maurit800 extends Maurti.  With the help of this Multilevel hierarchy setup our Maurti800 class is able to use the methods of both the classes (Car and Maruti).</vt:lpstr>
      <vt:lpstr>Slide 20</vt:lpstr>
      <vt:lpstr>Slide 21</vt:lpstr>
      <vt:lpstr>Hierarchical Inheritance </vt:lpstr>
      <vt:lpstr>Example - Hierarchical</vt:lpstr>
      <vt:lpstr>Slide 24</vt:lpstr>
      <vt:lpstr>Slide 25</vt:lpstr>
      <vt:lpstr>Hybrid Inheritance </vt:lpstr>
      <vt:lpstr>Note</vt:lpstr>
      <vt:lpstr>Quiz</vt:lpstr>
      <vt:lpstr>Slide 29</vt:lpstr>
      <vt:lpstr>Slide 30</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MartinaD</dc:creator>
  <cp:lastModifiedBy>MartinaD</cp:lastModifiedBy>
  <cp:revision>38</cp:revision>
  <dcterms:created xsi:type="dcterms:W3CDTF">2016-08-31T06:08:32Z</dcterms:created>
  <dcterms:modified xsi:type="dcterms:W3CDTF">2017-08-10T04:15:58Z</dcterms:modified>
</cp:coreProperties>
</file>