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30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9" r:id="rId51"/>
    <p:sldId id="306" r:id="rId52"/>
    <p:sldId id="307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9" autoAdjust="0"/>
    <p:restoredTop sz="86380" autoAdjust="0"/>
  </p:normalViewPr>
  <p:slideViewPr>
    <p:cSldViewPr>
      <p:cViewPr>
        <p:scale>
          <a:sx n="66" d="100"/>
          <a:sy n="66" d="100"/>
        </p:scale>
        <p:origin x="-1272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89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AE33C-AE63-4ACB-99E4-2CCBC64CF615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3B37C-CA4F-4718-8D44-DB1CDBC187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AE33C-AE63-4ACB-99E4-2CCBC64CF615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3B37C-CA4F-4718-8D44-DB1CDBC187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AE33C-AE63-4ACB-99E4-2CCBC64CF615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3B37C-CA4F-4718-8D44-DB1CDBC187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AE33C-AE63-4ACB-99E4-2CCBC64CF615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3B37C-CA4F-4718-8D44-DB1CDBC187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AE33C-AE63-4ACB-99E4-2CCBC64CF615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3B37C-CA4F-4718-8D44-DB1CDBC187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AE33C-AE63-4ACB-99E4-2CCBC64CF615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3B37C-CA4F-4718-8D44-DB1CDBC187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AE33C-AE63-4ACB-99E4-2CCBC64CF615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3B37C-CA4F-4718-8D44-DB1CDBC187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AE33C-AE63-4ACB-99E4-2CCBC64CF615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3B37C-CA4F-4718-8D44-DB1CDBC187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AE33C-AE63-4ACB-99E4-2CCBC64CF615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3B37C-CA4F-4718-8D44-DB1CDBC187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AE33C-AE63-4ACB-99E4-2CCBC64CF615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3B37C-CA4F-4718-8D44-DB1CDBC187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AE33C-AE63-4ACB-99E4-2CCBC64CF615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3B37C-CA4F-4718-8D44-DB1CDBC187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AE33C-AE63-4ACB-99E4-2CCBC64CF615}" type="datetimeFigureOut">
              <a:rPr lang="en-US" smtClean="0"/>
              <a:pPr/>
              <a:t>6/30/2016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3B37C-CA4F-4718-8D44-DB1CDBC187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JAVA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Basics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Java Application Structure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Data Types, Variables, and Constants</a:t>
            </a:r>
          </a:p>
          <a:p>
            <a:pPr>
              <a:buFontTx/>
              <a:buNone/>
            </a:pPr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Expressions and Arithmetic </a:t>
            </a:r>
            <a:r>
              <a:rPr lang="en-US" dirty="0" smtClean="0">
                <a:solidFill>
                  <a:schemeClr val="tx2"/>
                </a:solidFill>
              </a:rPr>
              <a:t>Operators</a:t>
            </a:r>
          </a:p>
          <a:p>
            <a:pPr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Branching and looping</a:t>
            </a:r>
            <a:endParaRPr lang="en-US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Java Application Structure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All programs consist of at least one class.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Java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source code file must have same name as class with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java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extension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10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Identifiers - symbolic names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8686800" cy="57912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Identifiers are used to name </a:t>
            </a:r>
            <a:r>
              <a:rPr lang="en-US" sz="28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classes,  variables, and methods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Identifier Rules: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Must start with a "Java letter"</a:t>
            </a:r>
          </a:p>
          <a:p>
            <a:pPr lvl="2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 - Z, a - z, _, $, and Unicode letters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Can contain essentially any number of Java letters and digits, but no spaces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Case sensitive!!</a:t>
            </a:r>
          </a:p>
          <a:p>
            <a:pPr lvl="2"/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Number1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number1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are different!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Cannot be keywords or reserved words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Program Building Blocks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077200" cy="5105400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Statement</a:t>
            </a:r>
          </a:p>
          <a:p>
            <a:pPr lvl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Performs some action</a:t>
            </a:r>
          </a:p>
          <a:p>
            <a:pPr lvl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Terminates with a semicolon (;)</a:t>
            </a:r>
          </a:p>
          <a:p>
            <a:pPr lvl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Can span multiple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lines</a:t>
            </a:r>
          </a:p>
          <a:p>
            <a:pPr lvl="1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: adding two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numers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Blocks  - The Block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Block</a:t>
            </a:r>
          </a:p>
          <a:p>
            <a:pPr lvl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0, 1, or more statements</a:t>
            </a:r>
          </a:p>
          <a:p>
            <a:pPr lvl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Begins and ends with curly braces { }</a:t>
            </a:r>
          </a:p>
          <a:p>
            <a:pPr lvl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Can be used anywhere a statement is allowed.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/>
              <a:t>Building Blocks - White Space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82000" cy="4906963"/>
          </a:xfrm>
        </p:spPr>
        <p:txBody>
          <a:bodyPr>
            <a:norm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Space, tab, newline are white space characters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At least one white space character is required between a keyword and identifier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Any amount of white space characters are permitted between identifiers, keywords, operators, and literals</a:t>
            </a:r>
          </a:p>
          <a:p>
            <a:pPr algn="just">
              <a:buFontTx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To increase readability of your code, surround operators and operands with white space and skip lines between logical sections of program </a:t>
            </a:r>
          </a:p>
          <a:p>
            <a:pPr algn="just">
              <a:buFontTx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487362"/>
          </a:xfrm>
        </p:spPr>
        <p:txBody>
          <a:bodyPr>
            <a:normAutofit fontScale="90000"/>
          </a:bodyPr>
          <a:lstStyle/>
          <a:p>
            <a:r>
              <a:rPr lang="en-US" dirty="0"/>
              <a:t>Building Blocks - Comments 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686800" cy="5638800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Comments explain the program to yourself and others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Block comments</a:t>
            </a:r>
          </a:p>
          <a:p>
            <a:pPr lvl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Can span several lines</a:t>
            </a:r>
          </a:p>
          <a:p>
            <a:pPr lvl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Begin with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/* </a:t>
            </a:r>
          </a:p>
          <a:p>
            <a:pPr lvl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End with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*/</a:t>
            </a:r>
          </a:p>
          <a:p>
            <a:pPr lvl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Compiler ignores all text between /* and */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Line comments</a:t>
            </a:r>
          </a:p>
          <a:p>
            <a:pPr lvl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Start with  //</a:t>
            </a:r>
          </a:p>
          <a:p>
            <a:pPr lvl="1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Compiler ignores text from  // to end of line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Include a block comment at the beginning of each source file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identify the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author (student name)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the program 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briefly describe the function of the program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Types, Variables, and Constants</a:t>
            </a:r>
          </a:p>
        </p:txBody>
      </p:sp>
      <p:sp>
        <p:nvSpPr>
          <p:cNvPr id="9625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Declaring Variables</a:t>
            </a:r>
          </a:p>
          <a:p>
            <a:r>
              <a:rPr lang="en-US" dirty="0">
                <a:solidFill>
                  <a:schemeClr val="tx2"/>
                </a:solidFill>
              </a:rPr>
              <a:t>Primitive Data Types</a:t>
            </a:r>
          </a:p>
          <a:p>
            <a:r>
              <a:rPr lang="en-US" dirty="0">
                <a:solidFill>
                  <a:schemeClr val="tx2"/>
                </a:solidFill>
              </a:rPr>
              <a:t>Initial Values and Literals</a:t>
            </a:r>
          </a:p>
          <a:p>
            <a:r>
              <a:rPr lang="en-US" dirty="0">
                <a:solidFill>
                  <a:schemeClr val="tx2"/>
                </a:solidFill>
              </a:rPr>
              <a:t>String Literals and Escape Sequences</a:t>
            </a:r>
          </a:p>
          <a:p>
            <a:r>
              <a:rPr lang="en-US" dirty="0">
                <a:solidFill>
                  <a:schemeClr val="tx2"/>
                </a:solidFill>
              </a:rPr>
              <a:t>Constants</a:t>
            </a:r>
          </a:p>
          <a:p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Data Types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763000" cy="5867400"/>
          </a:xfrm>
        </p:spPr>
        <p:txBody>
          <a:bodyPr>
            <a:no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For all data,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assign a name (identifier)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a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data type </a:t>
            </a:r>
          </a:p>
          <a:p>
            <a:pPr algn="just"/>
            <a:r>
              <a:rPr lang="en-US" u="sng" dirty="0">
                <a:latin typeface="Times New Roman" pitchFamily="18" charset="0"/>
                <a:cs typeface="Times New Roman" pitchFamily="18" charset="0"/>
              </a:rPr>
              <a:t>Data type tells compiler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 algn="just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How much memory to allocate</a:t>
            </a:r>
          </a:p>
          <a:p>
            <a:pPr lvl="1" algn="just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Format in which to store data</a:t>
            </a:r>
          </a:p>
          <a:p>
            <a:pPr lvl="1" algn="just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Types of operations you will perform on data</a:t>
            </a:r>
          </a:p>
          <a:p>
            <a:pPr algn="just"/>
            <a:r>
              <a:rPr lang="en-US" u="sng" dirty="0">
                <a:latin typeface="Times New Roman" pitchFamily="18" charset="0"/>
                <a:cs typeface="Times New Roman" pitchFamily="18" charset="0"/>
              </a:rPr>
              <a:t>Compiler monitors use of data</a:t>
            </a:r>
          </a:p>
          <a:p>
            <a:pPr lvl="1" algn="just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Java is a "strongly typed" language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Java "primitive data types"</a:t>
            </a:r>
          </a:p>
          <a:p>
            <a:pPr lvl="1" algn="just">
              <a:buFontTx/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byte, short,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, long, float, double, char,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boolean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Strongly typed Language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763000" cy="5867400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Java is a strongly typed programming language because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every variable must be declared with a data type.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 variable cannot start off life without knowing the range of values it can hold, and once it is declared, the data type of the variable cannot change.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Examples: 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hasDataType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following declaration is allowed because the variable has "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hasDataType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" is declared to be 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data type: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For the rest of its life,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hasDataType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can only ever have a value of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true or false.</a:t>
            </a: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4582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Declaring Variables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610600" cy="5486400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Variables hold one value at a time, but that value can change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Syntax: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dataType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identifier;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or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dataType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identifier1, identifier2, …;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Naming convention for variable names: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first letter is lowercase 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embedded words begin with uppercase letter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610600" cy="5562600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Names of variables should be meaningful and reflect the data they will store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This makes the logic of the program clearer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Don't skimp on characters, but avoid extremely long names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Avoid names similar to Java keywords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Integer Types - Whole Numbers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763000" cy="57150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Type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Size              Minimum Value                       Maximum Value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               in Bytes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byte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1                                       -128                                            127</a:t>
            </a:r>
          </a:p>
          <a:p>
            <a:pPr>
              <a:buFontTx/>
              <a:buNone/>
            </a:pP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short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2                                    -32,768                                     32,767</a:t>
            </a:r>
          </a:p>
          <a:p>
            <a:pPr>
              <a:buFontTx/>
              <a:buNone/>
            </a:pP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 4                      -2, 147, 483, 648                     2, 147, 483, 647</a:t>
            </a:r>
          </a:p>
          <a:p>
            <a:pPr>
              <a:buFontTx/>
              <a:buNone/>
            </a:pP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long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8    -9,223,372,036,854,775,808    9,223,372,036,854,775,807</a:t>
            </a:r>
          </a:p>
          <a:p>
            <a:pPr>
              <a:buFont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Example declarations: </a:t>
            </a:r>
          </a:p>
          <a:p>
            <a:pPr>
              <a:buFontTx/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testGrade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numPlayers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highScore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diceRoll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short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xCoordinate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yCoordinate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byte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ageInYears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 long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cityPopulation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Floating-Point Data Types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86800" cy="54864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Numbers with fractional parts</a:t>
            </a:r>
          </a:p>
          <a:p>
            <a:pPr>
              <a:buFontTx/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Type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Size         Minimum Value         Maximum Value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            in Bytes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float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4               1.4E-45                           3.4028235E38</a:t>
            </a:r>
          </a:p>
          <a:p>
            <a:pPr>
              <a:buFontTx/>
              <a:buNone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8                 4.9E-324      1.7976931348623157E308 </a:t>
            </a:r>
          </a:p>
          <a:p>
            <a:pPr>
              <a:buFontTx/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Example declarations: </a:t>
            </a: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float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salesTax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interestRate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paycheck,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sumSalaries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char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Data Type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610600" cy="51355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One Unicode character (16 bits - 2 bytes)</a:t>
            </a:r>
          </a:p>
          <a:p>
            <a:pPr>
              <a:buFontTx/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Type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Size         Minimum Value         Maximum Value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            in Bytes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char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2              character                       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character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              encoded as 0                  encoded as FFFF</a:t>
            </a:r>
          </a:p>
          <a:p>
            <a:pPr>
              <a:buFontTx/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Example declarations: </a:t>
            </a: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char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finalGrade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char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newline, tab,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doubleQuotes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Data Type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686800" cy="5562600"/>
          </a:xfrm>
        </p:spPr>
        <p:txBody>
          <a:bodyPr>
            <a:normAutofit/>
          </a:bodyPr>
          <a:lstStyle/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Two values only: </a:t>
            </a:r>
          </a:p>
          <a:p>
            <a:pPr lvl="1" algn="just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true</a:t>
            </a:r>
          </a:p>
          <a:p>
            <a:pPr lvl="1" algn="just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false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Used for decision making or as "flag" variables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Example declarations:</a:t>
            </a:r>
          </a:p>
          <a:p>
            <a:pPr lvl="1" algn="just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isEmpty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1" algn="just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passed, failed;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001000" cy="563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Assigning Values to Variables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86800" cy="5059363"/>
          </a:xfrm>
        </p:spPr>
        <p:txBody>
          <a:bodyPr>
            <a:no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Assignment operator    = </a:t>
            </a: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Value on the right of the operator is assigned to the variable on the left</a:t>
            </a:r>
          </a:p>
          <a:p>
            <a:pPr lvl="1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Value on 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right can be a literal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(text representing a specific value), another variable, or an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expression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(explained later)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Syntax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                       (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LHS=RHS)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Tx/>
              <a:buNone/>
            </a:pP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dataType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variableName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initialValue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1"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Or</a:t>
            </a:r>
          </a:p>
          <a:p>
            <a:pPr lvl="1" algn="just">
              <a:buFontTx/>
              <a:buNone/>
            </a:pP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dataType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variable1 = initialValue1, </a:t>
            </a:r>
          </a:p>
          <a:p>
            <a:pPr lvl="1" algn="just">
              <a:buFontTx/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variable2 = initialValue2, …;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Literals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458200" cy="5638800"/>
          </a:xfrm>
        </p:spPr>
        <p:txBody>
          <a:bodyPr>
            <a:normAutofit lnSpcReduction="10000"/>
          </a:bodyPr>
          <a:lstStyle/>
          <a:p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, short, byte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Optional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initial sign (+ or -) followed by digits 0 – 9 in any combination.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long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Optional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initial sign (+ or -) followed by digits 0–9 in any combination, terminated with an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>
              <a:buFontTx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Note:Use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capital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because the lowercase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l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can be confused with the number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Floating-Point Literals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686800" cy="5562600"/>
          </a:xfrm>
        </p:spPr>
        <p:txBody>
          <a:bodyPr>
            <a:normAutofit/>
          </a:bodyPr>
          <a:lstStyle/>
          <a:p>
            <a:pPr algn="just"/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float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Optional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initial sign (+ or -) followed by a floating-point number in fixed or scientific format, terminated by an </a:t>
            </a: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double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Optional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initial sign (+ or -) followed by a floating-point number in fixed or scientific format.</a:t>
            </a:r>
          </a:p>
          <a:p>
            <a:pPr algn="just"/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Commas, dollar signs, and percent signs (%) cannot be used in integer or floating-point literals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char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Literals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686800" cy="5486400"/>
          </a:xfrm>
        </p:spPr>
        <p:txBody>
          <a:bodyPr>
            <a:noAutofit/>
          </a:bodyPr>
          <a:lstStyle/>
          <a:p>
            <a:pPr algn="just"/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char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Any printable character enclosed in single quotes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 decimal value from 0 – 65535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'\m' , where \m is an escape sequence.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example, 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'\n'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represents a newline, and '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\t'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represents a tab character.</a:t>
            </a:r>
          </a:p>
          <a:p>
            <a:pPr algn="just"/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boolean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true or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false</a:t>
            </a:r>
          </a:p>
          <a:p>
            <a:pPr algn="just">
              <a:buFontTx/>
              <a:buNone/>
            </a:pP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Assigning the Values of Other Variables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86800" cy="5486400"/>
          </a:xfrm>
        </p:spPr>
        <p:txBody>
          <a:bodyPr>
            <a:no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Syntax: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dataType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variable2 = variable1;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Rules:</a:t>
            </a:r>
          </a:p>
          <a:p>
            <a:pPr lvl="1" algn="just">
              <a:buFontTx/>
              <a:buNone/>
            </a:pP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1. variable1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needs to be defined before this statement appears in the source code</a:t>
            </a:r>
          </a:p>
          <a:p>
            <a:pPr algn="just">
              <a:buFontTx/>
              <a:buNone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     2. variable1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variable2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need to be compatible data types; in other words, the precision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variable1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must be lower than or equal to that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variable2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/>
              <a:t>Compatible Data Types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610600" cy="5562600"/>
          </a:xfrm>
        </p:spPr>
        <p:txBody>
          <a:bodyPr>
            <a:noAutofit/>
          </a:bodyPr>
          <a:lstStyle/>
          <a:p>
            <a:pPr algn="just">
              <a:buFontTx/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Any type in right column can be assigned to type in left column:</a:t>
            </a:r>
          </a:p>
          <a:p>
            <a:pPr algn="just">
              <a:buFontTx/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Type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Compatible Data Types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byte                     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byte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short                     byte, short</a:t>
            </a:r>
          </a:p>
          <a:p>
            <a:pPr algn="just">
              <a:buFontTx/>
              <a:buNone/>
            </a:pP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                        byte, short,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, char</a:t>
            </a:r>
          </a:p>
          <a:p>
            <a:pPr algn="just">
              <a:buFontTx/>
              <a:buNone/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long                      byte, short,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, long, char</a:t>
            </a:r>
          </a:p>
          <a:p>
            <a:pPr algn="just">
              <a:buFontTx/>
              <a:buNone/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float                     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float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, byte, short,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, long, char</a:t>
            </a:r>
          </a:p>
          <a:p>
            <a:pPr algn="just">
              <a:buFontTx/>
              <a:buNone/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double                  float, double, byte, short,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, long, char</a:t>
            </a:r>
          </a:p>
          <a:p>
            <a:pPr algn="just">
              <a:buFontTx/>
              <a:buNone/>
            </a:pP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boolean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boolean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char                     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char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Sample Assignments</a:t>
            </a:r>
          </a:p>
        </p:txBody>
      </p:sp>
      <p:sp>
        <p:nvSpPr>
          <p:cNvPr id="1187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10600" cy="51355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This is a valid assignment:</a:t>
            </a:r>
          </a:p>
          <a:p>
            <a:pPr>
              <a:buFontTx/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float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salesTax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= .05f;</a:t>
            </a:r>
          </a:p>
          <a:p>
            <a:pPr>
              <a:buFontTx/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double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taxRate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salesTax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This is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invalid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because the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float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data type is lower in precision than the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double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data type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double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taxRate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= .05;</a:t>
            </a:r>
          </a:p>
          <a:p>
            <a:pPr>
              <a:buFontTx/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float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salesTax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taxRate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;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String</a:t>
            </a:r>
            <a:r>
              <a:rPr lang="en-US" dirty="0"/>
              <a:t> Literals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686800" cy="5410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actually a class, not a basic data type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variables are objects</a:t>
            </a:r>
          </a:p>
          <a:p>
            <a:pPr algn="just"/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literal: text contained within double quotes.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Example of 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literals:</a:t>
            </a:r>
          </a:p>
          <a:p>
            <a:pPr algn="just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   "Hello" </a:t>
            </a:r>
          </a:p>
          <a:p>
            <a:pPr algn="just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   "Hello world"</a:t>
            </a:r>
          </a:p>
          <a:p>
            <a:pPr algn="just">
              <a:buFontTx/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   "The value of x is "</a:t>
            </a:r>
          </a:p>
          <a:p>
            <a:pPr algn="just">
              <a:buFontTx/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z="4000" i="1" dirty="0"/>
              <a:t>String</a:t>
            </a:r>
            <a:r>
              <a:rPr lang="en-US" sz="4000" dirty="0"/>
              <a:t> Concatenation Operator (+)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86800" cy="5486400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Combines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literals with other data types for printing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Example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String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"Hello";</a:t>
            </a: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String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"there";</a:t>
            </a: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String greeting 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+ ' ' +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 greeting );</a:t>
            </a: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Output is:</a:t>
            </a: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Hello there</a:t>
            </a:r>
          </a:p>
          <a:p>
            <a:pPr>
              <a:buFontTx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Common Error Trap </a:t>
            </a:r>
          </a:p>
        </p:txBody>
      </p:sp>
      <p:sp>
        <p:nvSpPr>
          <p:cNvPr id="1208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610600" cy="5715000"/>
          </a:xfrm>
        </p:spPr>
        <p:txBody>
          <a:bodyPr>
            <a:noAutofit/>
          </a:bodyPr>
          <a:lstStyle/>
          <a:p>
            <a:pPr algn="just"/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String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literals must start and end on the same line. This statement:</a:t>
            </a:r>
          </a:p>
          <a:p>
            <a:pPr algn="just">
              <a:buFontTx/>
              <a:buNone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 "Never pass a water fountain</a:t>
            </a:r>
          </a:p>
          <a:p>
            <a:pPr algn="just">
              <a:buFontTx/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 without taking a drink" );</a:t>
            </a:r>
          </a:p>
          <a:p>
            <a:pPr algn="just">
              <a:buFontTx/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generates these compiler errors:</a:t>
            </a:r>
          </a:p>
          <a:p>
            <a:pPr algn="just">
              <a:buFontTx/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unclosed string literal</a:t>
            </a:r>
          </a:p>
          <a:p>
            <a:pPr algn="just">
              <a:buFontTx/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')' expected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Break long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Strings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into shorter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Strings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and use the concatenation operator:</a:t>
            </a:r>
          </a:p>
          <a:p>
            <a:pPr algn="just">
              <a:buFontTx/>
              <a:buNone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 "Never pass a water fountain"</a:t>
            </a:r>
          </a:p>
          <a:p>
            <a:pPr algn="just">
              <a:buFontTx/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+  " without taking a drink" );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4582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Escape Sequences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86800" cy="5135563"/>
          </a:xfrm>
        </p:spPr>
        <p:txBody>
          <a:bodyPr>
            <a:normAutofit/>
          </a:bodyPr>
          <a:lstStyle/>
          <a:p>
            <a:r>
              <a:rPr lang="en-US" sz="2800" b="1" dirty="0">
                <a:cs typeface="Times New Roman" charset="0"/>
              </a:rPr>
              <a:t>To include a special character in a </a:t>
            </a:r>
            <a:r>
              <a:rPr lang="en-US" sz="2800" b="1" i="1" dirty="0">
                <a:cs typeface="Times New Roman" charset="0"/>
              </a:rPr>
              <a:t>String</a:t>
            </a:r>
            <a:r>
              <a:rPr lang="en-US" sz="2800" b="1" dirty="0">
                <a:cs typeface="Times New Roman" charset="0"/>
              </a:rPr>
              <a:t>, use an escape sequence</a:t>
            </a:r>
          </a:p>
          <a:p>
            <a:pPr>
              <a:buFontTx/>
              <a:buNone/>
            </a:pPr>
            <a:r>
              <a:rPr lang="en-US" sz="2400" b="1" dirty="0">
                <a:cs typeface="Times New Roman" charset="0"/>
              </a:rPr>
              <a:t>Character </a:t>
            </a:r>
            <a:r>
              <a:rPr lang="en-US" sz="2400" dirty="0">
                <a:cs typeface="Times New Roman" charset="0"/>
              </a:rPr>
              <a:t>            </a:t>
            </a:r>
            <a:r>
              <a:rPr lang="en-US" sz="2400" b="1" dirty="0">
                <a:cs typeface="Times New Roman" charset="0"/>
              </a:rPr>
              <a:t>Escape Sequence</a:t>
            </a:r>
          </a:p>
          <a:p>
            <a:pPr>
              <a:buFontTx/>
              <a:buNone/>
            </a:pPr>
            <a:r>
              <a:rPr lang="en-US" sz="2400" dirty="0">
                <a:cs typeface="Times New Roman" charset="0"/>
              </a:rPr>
              <a:t>Newline                  \n</a:t>
            </a:r>
          </a:p>
          <a:p>
            <a:pPr>
              <a:buFontTx/>
              <a:buNone/>
            </a:pPr>
            <a:r>
              <a:rPr lang="en-US" sz="2400" dirty="0">
                <a:cs typeface="Times New Roman" charset="0"/>
              </a:rPr>
              <a:t>Tab                          \t</a:t>
            </a:r>
          </a:p>
          <a:p>
            <a:pPr>
              <a:buFontTx/>
              <a:buNone/>
            </a:pPr>
            <a:r>
              <a:rPr lang="en-US" sz="2400" dirty="0">
                <a:cs typeface="Times New Roman" charset="0"/>
              </a:rPr>
              <a:t>Double quotes         \"</a:t>
            </a:r>
          </a:p>
          <a:p>
            <a:pPr>
              <a:buFontTx/>
              <a:buNone/>
            </a:pPr>
            <a:r>
              <a:rPr lang="en-US" sz="2400" dirty="0">
                <a:cs typeface="Times New Roman" charset="0"/>
              </a:rPr>
              <a:t>Single quote             \'</a:t>
            </a:r>
          </a:p>
          <a:p>
            <a:pPr>
              <a:buFontTx/>
              <a:buNone/>
            </a:pPr>
            <a:r>
              <a:rPr lang="en-US" sz="2400" dirty="0">
                <a:cs typeface="Times New Roman" charset="0"/>
              </a:rPr>
              <a:t>Backslash                 \\</a:t>
            </a:r>
          </a:p>
          <a:p>
            <a:pPr>
              <a:buFontTx/>
              <a:buNone/>
            </a:pPr>
            <a:r>
              <a:rPr lang="en-US" sz="2400" dirty="0">
                <a:cs typeface="Times New Roman" charset="0"/>
              </a:rPr>
              <a:t>Backspace                \b</a:t>
            </a:r>
          </a:p>
          <a:p>
            <a:pPr>
              <a:buFontTx/>
              <a:buNone/>
            </a:pPr>
            <a:r>
              <a:rPr lang="en-US" sz="2400" dirty="0">
                <a:cs typeface="Times New Roman" charset="0"/>
              </a:rPr>
              <a:t>Carriage return         \r</a:t>
            </a:r>
          </a:p>
          <a:p>
            <a:pPr>
              <a:buFontTx/>
              <a:buNone/>
            </a:pPr>
            <a:r>
              <a:rPr lang="en-US" sz="2400" dirty="0">
                <a:cs typeface="Times New Roman" charset="0"/>
              </a:rPr>
              <a:t>Form feed                 \</a:t>
            </a:r>
            <a:r>
              <a:rPr lang="en-US" sz="2400" dirty="0" smtClean="0">
                <a:cs typeface="Times New Roman" charset="0"/>
              </a:rPr>
              <a:t>f</a:t>
            </a:r>
            <a:endParaRPr lang="en-US" sz="2400" dirty="0">
              <a:cs typeface="Times New Roman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28600" y="457200"/>
            <a:ext cx="8686800" cy="58674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Declare a variable only once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Once a variable is declared, its data type cannot be changed.</a:t>
            </a: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statements: </a:t>
            </a:r>
          </a:p>
          <a:p>
            <a:pPr>
              <a:buFontTx/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 double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twoCents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 double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twoCents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= .02;</a:t>
            </a: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generate this compiler error:</a:t>
            </a:r>
          </a:p>
          <a:p>
            <a:pPr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twoCents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already defined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04800"/>
            <a:ext cx="8458200" cy="5821363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Once a variable is declared, its data type cannot be changed.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statements: </a:t>
            </a:r>
          </a:p>
          <a:p>
            <a:pPr algn="just">
              <a:buFontTx/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 double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cashInHand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Tx/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cashInHand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generate this compiler error: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cashInHand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already defined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1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Constants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534400" cy="57912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Value cannot change during program execution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Syntax:</a:t>
            </a:r>
          </a:p>
          <a:p>
            <a:pPr>
              <a:buFontTx/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final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dataType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constantIdentifier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=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assignedValue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assigning a value when the constant is declared is optional.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 value must be assigned before the constant is used.</a:t>
            </a:r>
          </a:p>
          <a:p>
            <a:pPr>
              <a:buFontTx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04800"/>
            <a:ext cx="8610600" cy="6172200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Use all capital letters for constants and separate words with an underscore: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Example: 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final double TAX_RATE = .05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Tx/>
              <a:buNone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Declare constants at the top of the program so their values can easily be seen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Declare as a constant any data that should not change during program execution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Expressions and Arithmetic Operators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610600" cy="54864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>
                <a:solidFill>
                  <a:schemeClr val="tx2"/>
                </a:solidFill>
              </a:rPr>
              <a:t>The Assignment Operator and Expressions</a:t>
            </a:r>
          </a:p>
          <a:p>
            <a:r>
              <a:rPr lang="en-US" dirty="0">
                <a:solidFill>
                  <a:schemeClr val="tx2"/>
                </a:solidFill>
              </a:rPr>
              <a:t>Arithmetic Operators</a:t>
            </a:r>
          </a:p>
          <a:p>
            <a:r>
              <a:rPr lang="en-US" dirty="0">
                <a:solidFill>
                  <a:schemeClr val="tx2"/>
                </a:solidFill>
              </a:rPr>
              <a:t>Operator Precedence</a:t>
            </a:r>
          </a:p>
          <a:p>
            <a:r>
              <a:rPr lang="en-US" dirty="0">
                <a:solidFill>
                  <a:schemeClr val="tx2"/>
                </a:solidFill>
              </a:rPr>
              <a:t>Integer Division and Modulus</a:t>
            </a:r>
          </a:p>
          <a:p>
            <a:r>
              <a:rPr lang="en-US" dirty="0">
                <a:solidFill>
                  <a:schemeClr val="tx2"/>
                </a:solidFill>
              </a:rPr>
              <a:t>Division by Zero</a:t>
            </a:r>
          </a:p>
          <a:p>
            <a:r>
              <a:rPr lang="en-US" dirty="0">
                <a:solidFill>
                  <a:schemeClr val="tx2"/>
                </a:solidFill>
              </a:rPr>
              <a:t>Mixed-Type Arithmetic and Type Casting</a:t>
            </a:r>
          </a:p>
          <a:p>
            <a:r>
              <a:rPr lang="en-US" dirty="0">
                <a:solidFill>
                  <a:schemeClr val="tx2"/>
                </a:solidFill>
              </a:rPr>
              <a:t>Shortcut Operators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Assignment Operator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534400" cy="5486400"/>
          </a:xfrm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Syntax: 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target = expression;</a:t>
            </a:r>
          </a:p>
          <a:p>
            <a:pPr algn="just">
              <a:buFontTx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expression: operators and operands that evaluate to a single value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--value is then assigned to target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--target must be a variable (or constant) 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--value must be compatible with target's data type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Examples: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686800" cy="5486400"/>
          </a:xfrm>
        </p:spPr>
        <p:txBody>
          <a:bodyPr>
            <a:noAutofit/>
          </a:bodyPr>
          <a:lstStyle/>
          <a:p>
            <a:pPr algn="just">
              <a:buFontTx/>
              <a:buNone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numPlayers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= 10; //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numPlayers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holds 10</a:t>
            </a:r>
          </a:p>
          <a:p>
            <a:pPr algn="just">
              <a:buFontTx/>
              <a:buNone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numPlayers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= 8;      //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numPlayers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now holds 8</a:t>
            </a:r>
          </a:p>
          <a:p>
            <a:pPr algn="just">
              <a:buFontTx/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legalAge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= 18;</a:t>
            </a:r>
          </a:p>
          <a:p>
            <a:pPr algn="just">
              <a:buFontTx/>
              <a:buNone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voterAge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legalAge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Tx/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next statement is illegal</a:t>
            </a:r>
          </a:p>
          <a:p>
            <a:pPr algn="just">
              <a:buFontTx/>
              <a:buNone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height = weight * 2; // weight is not defined</a:t>
            </a:r>
          </a:p>
          <a:p>
            <a:pPr algn="just">
              <a:buFontTx/>
              <a:buNone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weight = 20;</a:t>
            </a:r>
          </a:p>
          <a:p>
            <a:pPr algn="just">
              <a:buFontTx/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generates the following compiler error: </a:t>
            </a:r>
          </a:p>
          <a:p>
            <a:pPr algn="just">
              <a:buFontTx/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illegal forward reference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Arithmetic Operators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100390" name="Group 38"/>
          <p:cNvGraphicFramePr>
            <a:graphicFrameLocks noGrp="1"/>
          </p:cNvGraphicFramePr>
          <p:nvPr/>
        </p:nvGraphicFramePr>
        <p:xfrm>
          <a:off x="609600" y="1066799"/>
          <a:ext cx="8001000" cy="5087940"/>
        </p:xfrm>
        <a:graphic>
          <a:graphicData uri="http://schemas.openxmlformats.org/drawingml/2006/table">
            <a:tbl>
              <a:tblPr/>
              <a:tblGrid>
                <a:gridCol w="4000500"/>
                <a:gridCol w="4000500"/>
              </a:tblGrid>
              <a:tr h="7249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</a:rPr>
                        <a:t>Operator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</a:rPr>
                        <a:t>Operation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99"/>
                    </a:solidFill>
                  </a:tcPr>
                </a:tc>
              </a:tr>
              <a:tr h="723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addition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49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subtraction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49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*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multiplication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3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/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division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7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modulus (remainder after  division)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Operator Precedence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 </a:t>
            </a:r>
          </a:p>
          <a:p>
            <a:pPr>
              <a:buFontTx/>
              <a:buNone/>
            </a:pPr>
            <a:endParaRPr lang="en-US" dirty="0"/>
          </a:p>
        </p:txBody>
      </p:sp>
      <p:graphicFrame>
        <p:nvGraphicFramePr>
          <p:cNvPr id="102487" name="Group 87"/>
          <p:cNvGraphicFramePr>
            <a:graphicFrameLocks noGrp="1"/>
          </p:cNvGraphicFramePr>
          <p:nvPr/>
        </p:nvGraphicFramePr>
        <p:xfrm>
          <a:off x="380999" y="1066801"/>
          <a:ext cx="8458201" cy="5334000"/>
        </p:xfrm>
        <a:graphic>
          <a:graphicData uri="http://schemas.openxmlformats.org/drawingml/2006/table">
            <a:tbl>
              <a:tblPr/>
              <a:tblGrid>
                <a:gridCol w="2008823"/>
                <a:gridCol w="2431733"/>
                <a:gridCol w="4017645"/>
              </a:tblGrid>
              <a:tr h="11299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</a:rPr>
                        <a:t>Operator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</a:rPr>
                        <a:t>Order of evaluation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</a:rPr>
                        <a:t>Operation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99"/>
                    </a:solidFill>
                  </a:tcPr>
                </a:tc>
              </a:tr>
              <a:tr h="11299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( 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left - right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parenthesis for explicit grouping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99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*  /  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left - right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multiplication, division, modulus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20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+  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left - right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addition, subtraction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20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=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right - left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assignment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610600" cy="5181600"/>
          </a:xfrm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You have 2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quarters(25),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dimes(10),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2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nickels(5).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How many pennies are these coins worth?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>
              <a:buFontTx/>
              <a:buNone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pennies = 2 * 25 + 3 * 10 + 2 * 5;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=   50   +   30   + 10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=  90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Another Example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86800" cy="5059363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dirty="0"/>
              <a:t> Translate  </a:t>
            </a:r>
            <a:r>
              <a:rPr lang="en-US" u="sng" dirty="0"/>
              <a:t> </a:t>
            </a:r>
            <a:r>
              <a:rPr lang="en-US" sz="2400" u="sng" dirty="0">
                <a:latin typeface="Courier New" pitchFamily="49" charset="0"/>
              </a:rPr>
              <a:t>x </a:t>
            </a:r>
            <a:r>
              <a:rPr lang="en-US" sz="2400" dirty="0"/>
              <a:t> </a:t>
            </a:r>
            <a:r>
              <a:rPr lang="en-US" dirty="0"/>
              <a:t>into Java:</a:t>
            </a:r>
          </a:p>
          <a:p>
            <a:pPr>
              <a:buFontTx/>
              <a:buNone/>
            </a:pPr>
            <a:r>
              <a:rPr lang="en-US" sz="2400" dirty="0">
                <a:latin typeface="Courier New" pitchFamily="49" charset="0"/>
              </a:rPr>
              <a:t>          2y</a:t>
            </a:r>
          </a:p>
          <a:p>
            <a:pPr>
              <a:buFontTx/>
              <a:buNone/>
            </a:pPr>
            <a:endParaRPr lang="en-US" sz="24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400" dirty="0">
                <a:latin typeface="Courier New" pitchFamily="49" charset="0"/>
              </a:rPr>
              <a:t>  </a:t>
            </a:r>
            <a:r>
              <a:rPr lang="en-US" sz="2400" b="1" dirty="0">
                <a:latin typeface="Courier New" pitchFamily="49" charset="0"/>
              </a:rPr>
              <a:t>// incorrect!</a:t>
            </a:r>
          </a:p>
          <a:p>
            <a:pPr>
              <a:buFontTx/>
              <a:buNone/>
            </a:pPr>
            <a:r>
              <a:rPr lang="en-US" sz="2400" b="1" dirty="0">
                <a:latin typeface="Courier New" pitchFamily="49" charset="0"/>
              </a:rPr>
              <a:t>  double result = x / 2 * y; </a:t>
            </a:r>
          </a:p>
          <a:p>
            <a:pPr>
              <a:buFontTx/>
              <a:buNone/>
            </a:pPr>
            <a:r>
              <a:rPr lang="en-US" b="1" dirty="0"/>
              <a:t>     =&gt; </a:t>
            </a:r>
            <a:r>
              <a:rPr lang="en-US" b="1" u="sng" dirty="0"/>
              <a:t> x</a:t>
            </a:r>
            <a:r>
              <a:rPr lang="en-US" b="1" dirty="0"/>
              <a:t>   *   y</a:t>
            </a:r>
            <a:br>
              <a:rPr lang="en-US" b="1" dirty="0"/>
            </a:br>
            <a:r>
              <a:rPr lang="en-US" b="1" dirty="0"/>
              <a:t>        2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>
                <a:latin typeface="Arial Black" pitchFamily="34" charset="0"/>
              </a:rPr>
              <a:t>  </a:t>
            </a:r>
            <a:r>
              <a:rPr lang="en-US" sz="2400" dirty="0">
                <a:latin typeface="Arial Black" pitchFamily="34" charset="0"/>
              </a:rPr>
              <a:t> // correct</a:t>
            </a:r>
            <a:endParaRPr lang="en-US" dirty="0">
              <a:latin typeface="Arial Black" pitchFamily="34" charset="0"/>
            </a:endParaRPr>
          </a:p>
          <a:p>
            <a:pPr>
              <a:buFontTx/>
              <a:buNone/>
            </a:pPr>
            <a:r>
              <a:rPr lang="en-US" sz="2400" dirty="0">
                <a:latin typeface="Arial Black" pitchFamily="34" charset="0"/>
              </a:rPr>
              <a:t>  double result = x / ( 2 * y );  </a:t>
            </a:r>
            <a:endParaRPr lang="en-US" dirty="0">
              <a:latin typeface="Arial Black" pitchFamily="34" charset="0"/>
            </a:endParaRPr>
          </a:p>
          <a:p>
            <a:pPr>
              <a:buFontTx/>
              <a:buNone/>
            </a:pPr>
            <a:r>
              <a:rPr lang="en-US" dirty="0"/>
              <a:t> 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Integer Division &amp; Modulus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86800" cy="5562600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When dividing two integers: 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quotient is an integer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remainder is truncated (discarded)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To get 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remainder, use the modulus operator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with the same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operands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Division by Zero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610600" cy="5638800"/>
          </a:xfrm>
        </p:spPr>
        <p:txBody>
          <a:bodyPr>
            <a:norm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Integer division by 0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Example: 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result = 4 / 0;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No compiler error, but at run time, JVM generates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ArithmeticException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program stops executing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Floating-point division by 0: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If dividend is not 0, the result is 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Infinity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If dividend and divisor are both 0, the result is 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NaN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(not a number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/>
              <a:t>Mixed-Type Arithmetic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610600" cy="5562600"/>
          </a:xfrm>
        </p:spPr>
        <p:txBody>
          <a:bodyPr>
            <a:no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When performing calculations with operands of different data types: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Lower-precision operands are promoted to higher-precision data types, then the operation is performed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Promotion is effective only for expression evaluation; not a permanent change</a:t>
            </a:r>
          </a:p>
          <a:p>
            <a:pPr lvl="1"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Called "implicit type casting"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Bottom line: any expression involving a floating-point operand will have a floating-point result.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Rules of Promotion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763000" cy="5867400"/>
          </a:xfrm>
        </p:spPr>
        <p:txBody>
          <a:bodyPr>
            <a:noAutofit/>
          </a:bodyPr>
          <a:lstStyle/>
          <a:p>
            <a:pPr marL="609600" indent="-609600"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Applies the first of these rules that fits:</a:t>
            </a:r>
          </a:p>
          <a:p>
            <a:pPr marL="609600" indent="-609600" algn="just">
              <a:buFontTx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If either operand is a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the other operand is converted to a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609600" indent="-609600" algn="just">
              <a:buFontTx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If either operand is a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float,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the other operand is converted to a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float.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609600" indent="-609600" algn="just">
              <a:buFontTx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If either operand is 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long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the other operand is converted to a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long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609600" indent="-609600" algn="just">
              <a:buFontTx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If either operand is an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the other operand is promoted to an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int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 algn="just">
              <a:buFontTx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If neither operand is a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float, long,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or an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both operands are promoted to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609600" indent="-609600" algn="just">
              <a:buFontTx/>
              <a:buAutoNum type="arabicPeriod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4582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Explicit Type Casting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763000" cy="5059363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Syntax: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dataType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)( expression )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Note: parentheses around expression are optional if expression consists of 1 variable</a:t>
            </a:r>
          </a:p>
          <a:p>
            <a:pPr algn="just">
              <a:buFontTx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Useful for calculating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averages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1"/>
            <a:ext cx="8077200" cy="6096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Shortcut Operators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458200" cy="57912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dirty="0">
                <a:latin typeface="Courier New" pitchFamily="49" charset="0"/>
              </a:rPr>
              <a:t>++</a:t>
            </a:r>
            <a:r>
              <a:rPr lang="en-US" dirty="0"/>
              <a:t>   increment by 1     </a:t>
            </a:r>
            <a:r>
              <a:rPr lang="en-US" dirty="0">
                <a:latin typeface="Courier New" pitchFamily="49" charset="0"/>
              </a:rPr>
              <a:t> --</a:t>
            </a:r>
            <a:r>
              <a:rPr lang="en-US" dirty="0"/>
              <a:t>    decrement by 1</a:t>
            </a:r>
          </a:p>
          <a:p>
            <a:pPr>
              <a:buFontTx/>
              <a:buNone/>
            </a:pPr>
            <a:r>
              <a:rPr lang="en-US" sz="2800" dirty="0"/>
              <a:t>Example:</a:t>
            </a:r>
          </a:p>
          <a:p>
            <a:pPr>
              <a:buFontTx/>
              <a:buNone/>
            </a:pPr>
            <a:r>
              <a:rPr lang="en-US" sz="2400" dirty="0">
                <a:latin typeface="Courier New" pitchFamily="49" charset="0"/>
              </a:rPr>
              <a:t>  count++;    // count = count + 1;</a:t>
            </a:r>
          </a:p>
          <a:p>
            <a:pPr>
              <a:buFontTx/>
              <a:buNone/>
            </a:pPr>
            <a:r>
              <a:rPr lang="en-US" sz="2400" dirty="0">
                <a:latin typeface="Courier New" pitchFamily="49" charset="0"/>
              </a:rPr>
              <a:t>  count--;    // count = count - 1;</a:t>
            </a:r>
          </a:p>
          <a:p>
            <a:pPr>
              <a:buFontTx/>
              <a:buNone/>
            </a:pPr>
            <a:endParaRPr lang="en-US" sz="24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dirty="0"/>
              <a:t>Postfix version (</a:t>
            </a:r>
            <a:r>
              <a:rPr lang="en-US" sz="2400" dirty="0" err="1">
                <a:latin typeface="Courier New" pitchFamily="49" charset="0"/>
              </a:rPr>
              <a:t>var</a:t>
            </a:r>
            <a:r>
              <a:rPr lang="en-US" sz="2400" dirty="0">
                <a:latin typeface="Courier New" pitchFamily="49" charset="0"/>
              </a:rPr>
              <a:t>++, </a:t>
            </a:r>
            <a:r>
              <a:rPr lang="en-US" sz="2400" dirty="0" err="1">
                <a:latin typeface="Courier New" pitchFamily="49" charset="0"/>
              </a:rPr>
              <a:t>var</a:t>
            </a:r>
            <a:r>
              <a:rPr lang="en-US" sz="2400" dirty="0">
                <a:latin typeface="Courier New" pitchFamily="49" charset="0"/>
              </a:rPr>
              <a:t>--</a:t>
            </a:r>
            <a:r>
              <a:rPr lang="en-US" dirty="0"/>
              <a:t>):  use value of </a:t>
            </a:r>
            <a:r>
              <a:rPr lang="en-US" i="1" dirty="0" err="1"/>
              <a:t>var</a:t>
            </a:r>
            <a:r>
              <a:rPr lang="en-US" i="1" dirty="0"/>
              <a:t> </a:t>
            </a:r>
            <a:r>
              <a:rPr lang="en-US" dirty="0"/>
              <a:t>in expression, then increment or decrement.</a:t>
            </a:r>
          </a:p>
          <a:p>
            <a:pPr>
              <a:buFontTx/>
              <a:buNone/>
            </a:pPr>
            <a:r>
              <a:rPr lang="en-US" dirty="0"/>
              <a:t>Prefix version (</a:t>
            </a:r>
            <a:r>
              <a:rPr lang="en-US" sz="2400" dirty="0">
                <a:latin typeface="Courier New" pitchFamily="49" charset="0"/>
              </a:rPr>
              <a:t>++</a:t>
            </a:r>
            <a:r>
              <a:rPr lang="en-US" sz="2400" dirty="0" err="1">
                <a:latin typeface="Courier New" pitchFamily="49" charset="0"/>
              </a:rPr>
              <a:t>var</a:t>
            </a:r>
            <a:r>
              <a:rPr lang="en-US" sz="2400" dirty="0">
                <a:latin typeface="Courier New" pitchFamily="49" charset="0"/>
              </a:rPr>
              <a:t>, --</a:t>
            </a:r>
            <a:r>
              <a:rPr lang="en-US" sz="2400" dirty="0" err="1">
                <a:latin typeface="Courier New" pitchFamily="49" charset="0"/>
              </a:rPr>
              <a:t>var</a:t>
            </a:r>
            <a:r>
              <a:rPr lang="en-US" dirty="0"/>
              <a:t>): increment or decrement </a:t>
            </a:r>
            <a:r>
              <a:rPr lang="en-US" i="1" dirty="0" err="1"/>
              <a:t>var</a:t>
            </a:r>
            <a:r>
              <a:rPr lang="en-US" dirty="0"/>
              <a:t>, then use value in expression</a:t>
            </a:r>
          </a:p>
          <a:p>
            <a:pPr>
              <a:buFontTx/>
              <a:buNone/>
            </a:pPr>
            <a:r>
              <a:rPr lang="en-US" i="1" dirty="0"/>
              <a:t>See Example 2.11 </a:t>
            </a:r>
            <a:r>
              <a:rPr lang="en-US" i="1" dirty="0" err="1"/>
              <a:t>ShortcutOperators</a:t>
            </a:r>
            <a:endParaRPr lang="en-US" i="1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More Shortcut Operators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110628" name="Group 36"/>
          <p:cNvGraphicFramePr>
            <a:graphicFrameLocks noGrp="1"/>
          </p:cNvGraphicFramePr>
          <p:nvPr/>
        </p:nvGraphicFramePr>
        <p:xfrm>
          <a:off x="381000" y="914402"/>
          <a:ext cx="8382000" cy="5715000"/>
        </p:xfrm>
        <a:graphic>
          <a:graphicData uri="http://schemas.openxmlformats.org/drawingml/2006/table">
            <a:tbl>
              <a:tblPr/>
              <a:tblGrid>
                <a:gridCol w="2095500"/>
                <a:gridCol w="2305050"/>
                <a:gridCol w="3981450"/>
              </a:tblGrid>
              <a:tr h="952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</a:rPr>
                        <a:t>Operator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</a:rPr>
                        <a:t>Example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</a:rPr>
                        <a:t>Equivalent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99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+=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 += 3;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 = a + 3;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-=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 -= 10;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 = a - 10;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*=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 *= 4;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 = a * 4;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/=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 /= 7;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 = a / 7;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%=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 %= 10;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 = a % 10;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Examples bitwise operators 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33400" y="990600"/>
          <a:ext cx="8229600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8509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Operator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Example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Equivalent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09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&amp;=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x&amp;=y;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x=</a:t>
                      </a:r>
                      <a:r>
                        <a:rPr lang="en-US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x&amp;y</a:t>
                      </a:r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09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|=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x|=y;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x=</a:t>
                      </a:r>
                      <a:r>
                        <a:rPr lang="en-US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x|y</a:t>
                      </a:r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09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^=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x^=y;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x=</a:t>
                      </a:r>
                      <a:r>
                        <a:rPr lang="en-US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x^y</a:t>
                      </a:r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09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&gt;&gt;=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x&gt;&gt;=y;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result=x&gt;&gt;y;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0900">
                <a:tc>
                  <a:txBody>
                    <a:bodyPr/>
                    <a:lstStyle/>
                    <a:p>
                      <a:endParaRPr lang="en-US" sz="3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Common Error Trap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86800" cy="5334000"/>
          </a:xfrm>
        </p:spPr>
        <p:txBody>
          <a:bodyPr>
            <a:no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No spaces are allowed between the arithmetic operator and the equals sign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Note that 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correct sequence is +=, not </a:t>
            </a:r>
            <a:r>
              <a:rPr lang="en-US" b="1" dirty="0">
                <a:latin typeface="Arial Black" pitchFamily="34" charset="0"/>
                <a:cs typeface="Times New Roman" pitchFamily="18" charset="0"/>
              </a:rPr>
              <a:t>=+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Example: add 2 to a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// incorrect</a:t>
            </a:r>
          </a:p>
          <a:p>
            <a:pPr algn="just"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a =+ 2; //   a = +2; assigns 2 to 2</a:t>
            </a:r>
          </a:p>
          <a:p>
            <a:pPr algn="just">
              <a:buFontTx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// correct</a:t>
            </a:r>
          </a:p>
          <a:p>
            <a:pPr algn="just">
              <a:buFontTx/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a += 2;   // a = a + 2;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487362"/>
          </a:xfrm>
        </p:spPr>
        <p:txBody>
          <a:bodyPr>
            <a:normAutofit fontScale="90000"/>
          </a:bodyPr>
          <a:lstStyle/>
          <a:p>
            <a:r>
              <a:rPr lang="en-US" dirty="0"/>
              <a:t>Operator Precedence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111712" name="Group 96"/>
          <p:cNvGraphicFramePr>
            <a:graphicFrameLocks noGrp="1"/>
          </p:cNvGraphicFramePr>
          <p:nvPr/>
        </p:nvGraphicFramePr>
        <p:xfrm>
          <a:off x="228601" y="914399"/>
          <a:ext cx="8610598" cy="5759451"/>
        </p:xfrm>
        <a:graphic>
          <a:graphicData uri="http://schemas.openxmlformats.org/drawingml/2006/table">
            <a:tbl>
              <a:tblPr/>
              <a:tblGrid>
                <a:gridCol w="2130457"/>
                <a:gridCol w="1775381"/>
                <a:gridCol w="4704760"/>
              </a:tblGrid>
              <a:tr h="898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</a:rPr>
                        <a:t>Operator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</a:rPr>
                        <a:t>Order of evaluation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charset="0"/>
                        </a:rPr>
                        <a:t>Operation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99"/>
                    </a:solidFill>
                  </a:tcPr>
                </a:tc>
              </a:tr>
              <a:tr h="898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 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left - right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parenthesis for explicit grouping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++ --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right - left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preincrement, predecrement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++ --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right - left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postincrement, postdecrement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8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*  /  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left - right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multiplication, division, modulus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8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+  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left - right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addition or </a:t>
                      </a: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String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 concatenation, subtraction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8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= += -= *= /= %=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right - left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assignment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2437</Words>
  <Application>Microsoft Office PowerPoint</Application>
  <PresentationFormat>On-screen Show (4:3)</PresentationFormat>
  <Paragraphs>440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JAVA</vt:lpstr>
      <vt:lpstr>Java Basics</vt:lpstr>
      <vt:lpstr>Java Application Structure</vt:lpstr>
      <vt:lpstr>Identifiers - symbolic names</vt:lpstr>
      <vt:lpstr>Program Building Blocks</vt:lpstr>
      <vt:lpstr>Building Blocks  - The Block</vt:lpstr>
      <vt:lpstr>Building Blocks - White Space</vt:lpstr>
      <vt:lpstr>Slide 8</vt:lpstr>
      <vt:lpstr>Building Blocks - Comments </vt:lpstr>
      <vt:lpstr>Slide 10</vt:lpstr>
      <vt:lpstr>Data Types, Variables, and Constants</vt:lpstr>
      <vt:lpstr>Data Types</vt:lpstr>
      <vt:lpstr>Strongly typed Language</vt:lpstr>
      <vt:lpstr>Declaring Variables</vt:lpstr>
      <vt:lpstr>Slide 15</vt:lpstr>
      <vt:lpstr>Integer Types - Whole Numbers</vt:lpstr>
      <vt:lpstr>Floating-Point Data Types</vt:lpstr>
      <vt:lpstr>char Data Type</vt:lpstr>
      <vt:lpstr>boolean Data Type</vt:lpstr>
      <vt:lpstr>Assigning Values to Variables</vt:lpstr>
      <vt:lpstr>Literals</vt:lpstr>
      <vt:lpstr>Floating-Point Literals</vt:lpstr>
      <vt:lpstr>Slide 23</vt:lpstr>
      <vt:lpstr>char and boolean Literals</vt:lpstr>
      <vt:lpstr>Assigning the Values of Other Variables</vt:lpstr>
      <vt:lpstr>Compatible Data Types</vt:lpstr>
      <vt:lpstr>Sample Assignments</vt:lpstr>
      <vt:lpstr>String Literals</vt:lpstr>
      <vt:lpstr>String Concatenation Operator (+)</vt:lpstr>
      <vt:lpstr>Common Error Trap </vt:lpstr>
      <vt:lpstr>Escape Sequences</vt:lpstr>
      <vt:lpstr>Slide 32</vt:lpstr>
      <vt:lpstr>Slide 33</vt:lpstr>
      <vt:lpstr>Constants</vt:lpstr>
      <vt:lpstr>Slide 35</vt:lpstr>
      <vt:lpstr>Expressions and Arithmetic Operators</vt:lpstr>
      <vt:lpstr>Assignment Operator</vt:lpstr>
      <vt:lpstr>Examples:</vt:lpstr>
      <vt:lpstr>Arithmetic Operators</vt:lpstr>
      <vt:lpstr>Operator Precedence</vt:lpstr>
      <vt:lpstr>Example</vt:lpstr>
      <vt:lpstr>Another Example</vt:lpstr>
      <vt:lpstr>Integer Division &amp; Modulus</vt:lpstr>
      <vt:lpstr>Division by Zero</vt:lpstr>
      <vt:lpstr>Mixed-Type Arithmetic</vt:lpstr>
      <vt:lpstr>Rules of Promotion</vt:lpstr>
      <vt:lpstr>Explicit Type Casting</vt:lpstr>
      <vt:lpstr>Shortcut Operators</vt:lpstr>
      <vt:lpstr>More Shortcut Operators</vt:lpstr>
      <vt:lpstr>Examples bitwise operators </vt:lpstr>
      <vt:lpstr>Common Error Trap</vt:lpstr>
      <vt:lpstr>Operator Precedence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MartinaD</dc:creator>
  <cp:lastModifiedBy>MartinaD</cp:lastModifiedBy>
  <cp:revision>45</cp:revision>
  <dcterms:created xsi:type="dcterms:W3CDTF">2016-05-23T09:55:04Z</dcterms:created>
  <dcterms:modified xsi:type="dcterms:W3CDTF">2016-06-30T10:38:05Z</dcterms:modified>
</cp:coreProperties>
</file>