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slides/slide94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83.xml" ContentType="application/vnd.openxmlformats-officedocument.presentationml.slide+xml"/>
  <Override PartName="/ppt/slides/slide102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slides/slide90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s/slide99.xml" ContentType="application/vnd.openxmlformats-officedocument.presentationml.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slides/slide97.xml" ContentType="application/vnd.openxmlformats-officedocument.presentationml.slide+xml"/>
  <Override PartName="/ppt/slides/slide10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s/slide95.xml" ContentType="application/vnd.openxmlformats-officedocument.presentationml.slide+xml"/>
  <Override PartName="/ppt/slides/slide103.xml" ContentType="application/vnd.openxmlformats-officedocument.presentationml.slide+xml"/>
  <Override PartName="/ppt/slides/slide10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slides/slide93.xml" ContentType="application/vnd.openxmlformats-officedocument.presentationml.slide+xml"/>
  <Override PartName="/ppt/slides/slide101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s/slide80.xml" ContentType="application/vnd.openxmlformats-officedocument.presentationml.slide+xml"/>
  <Override PartName="/ppt/slides/slide82.xml" ContentType="application/vnd.openxmlformats-officedocument.presentationml.slide+xml"/>
  <Override PartName="/ppt/slides/slide9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89.xml" ContentType="application/vnd.openxmlformats-officedocument.presentationml.slide+xml"/>
  <Override PartName="/ppt/slides/slide98.xml" ContentType="application/vnd.openxmlformats-officedocument.presentationml.slide+xml"/>
  <Override PartName="/ppt/slides/slide108.xml" ContentType="application/vnd.openxmlformats-officedocument.presentationml.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ppt/slides/slide87.xml" ContentType="application/vnd.openxmlformats-officedocument.presentationml.slide+xml"/>
  <Override PartName="/ppt/slides/slide96.xml" ContentType="application/vnd.openxmlformats-officedocument.presentationml.slide+xml"/>
  <Override PartName="/ppt/slides/slide106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s/slide104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s/slide92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Override PartName="/ppt/slides/slide100.xml" ContentType="application/vnd.openxmlformats-officedocument.presentationml.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79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0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3" r:id="rId48"/>
    <p:sldId id="304" r:id="rId49"/>
    <p:sldId id="305" r:id="rId50"/>
    <p:sldId id="306" r:id="rId51"/>
    <p:sldId id="307" r:id="rId52"/>
    <p:sldId id="308" r:id="rId53"/>
    <p:sldId id="309" r:id="rId54"/>
    <p:sldId id="310" r:id="rId55"/>
    <p:sldId id="311" r:id="rId56"/>
    <p:sldId id="312" r:id="rId57"/>
    <p:sldId id="313" r:id="rId58"/>
    <p:sldId id="314" r:id="rId59"/>
    <p:sldId id="315" r:id="rId60"/>
    <p:sldId id="316" r:id="rId61"/>
    <p:sldId id="317" r:id="rId62"/>
    <p:sldId id="318" r:id="rId63"/>
    <p:sldId id="319" r:id="rId64"/>
    <p:sldId id="320" r:id="rId65"/>
    <p:sldId id="321" r:id="rId66"/>
    <p:sldId id="322" r:id="rId67"/>
    <p:sldId id="323" r:id="rId68"/>
    <p:sldId id="324" r:id="rId69"/>
    <p:sldId id="325" r:id="rId70"/>
    <p:sldId id="326" r:id="rId71"/>
    <p:sldId id="327" r:id="rId72"/>
    <p:sldId id="328" r:id="rId73"/>
    <p:sldId id="329" r:id="rId74"/>
    <p:sldId id="330" r:id="rId75"/>
    <p:sldId id="331" r:id="rId76"/>
    <p:sldId id="332" r:id="rId77"/>
    <p:sldId id="333" r:id="rId78"/>
    <p:sldId id="334" r:id="rId79"/>
    <p:sldId id="335" r:id="rId80"/>
    <p:sldId id="336" r:id="rId81"/>
    <p:sldId id="337" r:id="rId82"/>
    <p:sldId id="338" r:id="rId83"/>
    <p:sldId id="339" r:id="rId84"/>
    <p:sldId id="340" r:id="rId85"/>
    <p:sldId id="341" r:id="rId86"/>
    <p:sldId id="342" r:id="rId87"/>
    <p:sldId id="343" r:id="rId88"/>
    <p:sldId id="344" r:id="rId89"/>
    <p:sldId id="345" r:id="rId90"/>
    <p:sldId id="346" r:id="rId91"/>
    <p:sldId id="347" r:id="rId92"/>
    <p:sldId id="348" r:id="rId93"/>
    <p:sldId id="349" r:id="rId94"/>
    <p:sldId id="350" r:id="rId95"/>
    <p:sldId id="351" r:id="rId96"/>
    <p:sldId id="352" r:id="rId97"/>
    <p:sldId id="353" r:id="rId98"/>
    <p:sldId id="354" r:id="rId99"/>
    <p:sldId id="355" r:id="rId100"/>
    <p:sldId id="356" r:id="rId101"/>
    <p:sldId id="357" r:id="rId102"/>
    <p:sldId id="358" r:id="rId103"/>
    <p:sldId id="359" r:id="rId104"/>
    <p:sldId id="360" r:id="rId105"/>
    <p:sldId id="361" r:id="rId106"/>
    <p:sldId id="362" r:id="rId107"/>
    <p:sldId id="363" r:id="rId108"/>
    <p:sldId id="364" r:id="rId10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34559" autoAdjust="0"/>
    <p:restoredTop sz="86380" autoAdjust="0"/>
  </p:normalViewPr>
  <p:slideViewPr>
    <p:cSldViewPr>
      <p:cViewPr varScale="1">
        <p:scale>
          <a:sx n="63" d="100"/>
          <a:sy n="63" d="100"/>
        </p:scale>
        <p:origin x="-1326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65388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slide" Target="slides/slide101.xml"/><Relationship Id="rId11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13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3FF6CE-156B-44FB-83BB-C5745033EF98}" type="datetimeFigureOut">
              <a:rPr lang="en-US" smtClean="0"/>
              <a:pPr/>
              <a:t>7/21/2016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E3264C-28A3-4754-9E90-B066A2EFF00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2D6F067-E37E-4A89-8D45-2372F61AEC6F}" type="slidenum">
              <a:rPr lang="en-US"/>
              <a:pPr/>
              <a:t>51</a:t>
            </a:fld>
            <a:endParaRPr lang="en-US"/>
          </a:p>
        </p:txBody>
      </p:sp>
      <p:sp>
        <p:nvSpPr>
          <p:cNvPr id="1269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7649" y="692453"/>
            <a:ext cx="4482703" cy="3415393"/>
          </a:xfrm>
          <a:ln/>
        </p:spPr>
      </p:sp>
      <p:sp>
        <p:nvSpPr>
          <p:cNvPr id="1269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3805" y="4343704"/>
            <a:ext cx="5030391" cy="4113892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D2A3DD7-CA0B-4532-BC64-25E610C7FABA}" type="slidenum">
              <a:rPr lang="en-US"/>
              <a:pPr/>
              <a:t>82</a:t>
            </a:fld>
            <a:endParaRPr lang="en-US"/>
          </a:p>
        </p:txBody>
      </p:sp>
      <p:sp>
        <p:nvSpPr>
          <p:cNvPr id="1290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7649" y="692453"/>
            <a:ext cx="4482703" cy="3415393"/>
          </a:xfrm>
          <a:ln/>
        </p:spPr>
      </p:sp>
      <p:sp>
        <p:nvSpPr>
          <p:cNvPr id="1290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3805" y="4343704"/>
            <a:ext cx="5030391" cy="4113892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4721D-BF47-409E-B618-4B653AAED243}" type="datetimeFigureOut">
              <a:rPr lang="en-US" smtClean="0"/>
              <a:pPr/>
              <a:t>7/21/2016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5D1339-C503-46C0-8A2B-E218F06B1E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4721D-BF47-409E-B618-4B653AAED243}" type="datetimeFigureOut">
              <a:rPr lang="en-US" smtClean="0"/>
              <a:pPr/>
              <a:t>7/21/2016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5D1339-C503-46C0-8A2B-E218F06B1E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4721D-BF47-409E-B618-4B653AAED243}" type="datetimeFigureOut">
              <a:rPr lang="en-US" smtClean="0"/>
              <a:pPr/>
              <a:t>7/21/2016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5D1339-C503-46C0-8A2B-E218F06B1E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4721D-BF47-409E-B618-4B653AAED243}" type="datetimeFigureOut">
              <a:rPr lang="en-US" smtClean="0"/>
              <a:pPr/>
              <a:t>7/21/2016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5D1339-C503-46C0-8A2B-E218F06B1E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4721D-BF47-409E-B618-4B653AAED243}" type="datetimeFigureOut">
              <a:rPr lang="en-US" smtClean="0"/>
              <a:pPr/>
              <a:t>7/21/2016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5D1339-C503-46C0-8A2B-E218F06B1E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4721D-BF47-409E-B618-4B653AAED243}" type="datetimeFigureOut">
              <a:rPr lang="en-US" smtClean="0"/>
              <a:pPr/>
              <a:t>7/21/2016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5D1339-C503-46C0-8A2B-E218F06B1E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4721D-BF47-409E-B618-4B653AAED243}" type="datetimeFigureOut">
              <a:rPr lang="en-US" smtClean="0"/>
              <a:pPr/>
              <a:t>7/21/2016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5D1339-C503-46C0-8A2B-E218F06B1E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4721D-BF47-409E-B618-4B653AAED243}" type="datetimeFigureOut">
              <a:rPr lang="en-US" smtClean="0"/>
              <a:pPr/>
              <a:t>7/21/2016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5D1339-C503-46C0-8A2B-E218F06B1E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4721D-BF47-409E-B618-4B653AAED243}" type="datetimeFigureOut">
              <a:rPr lang="en-US" smtClean="0"/>
              <a:pPr/>
              <a:t>7/21/2016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5D1339-C503-46C0-8A2B-E218F06B1E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4721D-BF47-409E-B618-4B653AAED243}" type="datetimeFigureOut">
              <a:rPr lang="en-US" smtClean="0"/>
              <a:pPr/>
              <a:t>7/21/2016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5D1339-C503-46C0-8A2B-E218F06B1E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4721D-BF47-409E-B618-4B653AAED243}" type="datetimeFigureOut">
              <a:rPr lang="en-US" smtClean="0"/>
              <a:pPr/>
              <a:t>7/21/2016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5D1339-C503-46C0-8A2B-E218F06B1E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54721D-BF47-409E-B618-4B653AAED243}" type="datetimeFigureOut">
              <a:rPr lang="en-US" smtClean="0"/>
              <a:pPr/>
              <a:t>7/21/2016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5D1339-C503-46C0-8A2B-E218F06B1EB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476500"/>
            <a:ext cx="7772400" cy="762000"/>
          </a:xfrm>
        </p:spPr>
        <p:txBody>
          <a:bodyPr>
            <a:spAutoFit/>
          </a:bodyPr>
          <a:lstStyle/>
          <a:p>
            <a:r>
              <a:rPr lang="en-US" b="1" dirty="0">
                <a:latin typeface="Arial" charset="0"/>
              </a:rPr>
              <a:t>Flow of Control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800100"/>
            <a:ext cx="7772400" cy="769441"/>
          </a:xfrm>
        </p:spPr>
        <p:txBody>
          <a:bodyPr wrap="square">
            <a:spAutoFit/>
          </a:bodyPr>
          <a:lstStyle/>
          <a:p>
            <a:r>
              <a:rPr lang="en-US" dirty="0">
                <a:latin typeface="Arial" charset="0"/>
              </a:rPr>
              <a:t>Objectives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7772400" cy="1975926"/>
          </a:xfrm>
        </p:spPr>
        <p:txBody>
          <a:bodyPr>
            <a:spAutoFit/>
          </a:bodyPr>
          <a:lstStyle/>
          <a:p>
            <a:pPr algn="just"/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learn about Java branching statements</a:t>
            </a:r>
          </a:p>
          <a:p>
            <a:pPr algn="just"/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learn about loops</a:t>
            </a:r>
          </a:p>
          <a:p>
            <a:pPr algn="just"/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learn about the type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boolean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304801"/>
            <a:ext cx="8382000" cy="769441"/>
          </a:xfrm>
        </p:spPr>
        <p:txBody>
          <a:bodyPr wrap="square">
            <a:spAutoFit/>
          </a:bodyPr>
          <a:lstStyle/>
          <a:p>
            <a:r>
              <a:rPr lang="en-US" dirty="0">
                <a:latin typeface="Arial" charset="0"/>
              </a:rPr>
              <a:t>Flow of Control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295400"/>
            <a:ext cx="8534400" cy="4856714"/>
          </a:xfrm>
        </p:spPr>
        <p:txBody>
          <a:bodyPr wrap="square">
            <a:spAutoFit/>
          </a:bodyPr>
          <a:lstStyle/>
          <a:p>
            <a:pPr algn="just"/>
            <a:r>
              <a:rPr lang="en-US" sz="3600" i="1" dirty="0">
                <a:latin typeface="Times New Roman" pitchFamily="18" charset="0"/>
                <a:cs typeface="Times New Roman" pitchFamily="18" charset="0"/>
              </a:rPr>
              <a:t>Flow of control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is the order in which a program performs actions.</a:t>
            </a:r>
          </a:p>
          <a:p>
            <a:pPr lvl="1" algn="just"/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Up to this point, the order has been sequential.</a:t>
            </a:r>
          </a:p>
          <a:p>
            <a:pPr algn="just"/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3600" i="1" dirty="0">
                <a:latin typeface="Times New Roman" pitchFamily="18" charset="0"/>
                <a:cs typeface="Times New Roman" pitchFamily="18" charset="0"/>
              </a:rPr>
              <a:t> branching statement 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chooses between two or more possible actions.</a:t>
            </a:r>
          </a:p>
          <a:p>
            <a:pPr algn="just"/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en-US" sz="3600" i="1" dirty="0">
                <a:latin typeface="Times New Roman" pitchFamily="18" charset="0"/>
                <a:cs typeface="Times New Roman" pitchFamily="18" charset="0"/>
              </a:rPr>
              <a:t>loop statement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repeats an action until a stopping condition occurs.</a:t>
            </a:r>
            <a:endParaRPr lang="en-US" sz="3600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304800"/>
            <a:ext cx="7772400" cy="646331"/>
          </a:xfrm>
        </p:spPr>
        <p:txBody>
          <a:bodyPr>
            <a:spAutoFit/>
          </a:bodyPr>
          <a:lstStyle/>
          <a:p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Branching 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Statements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066800"/>
            <a:ext cx="8686800" cy="4524315"/>
          </a:xfrm>
        </p:spPr>
        <p:txBody>
          <a:bodyPr wrap="square">
            <a:spAutoFit/>
          </a:bodyPr>
          <a:lstStyle/>
          <a:p>
            <a:pPr algn="just"/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3600" b="1" dirty="0">
                <a:latin typeface="Times New Roman" pitchFamily="18" charset="0"/>
                <a:cs typeface="Times New Roman" pitchFamily="18" charset="0"/>
              </a:rPr>
              <a:t>if-else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Statement</a:t>
            </a:r>
          </a:p>
          <a:p>
            <a:pPr algn="just"/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Introduction to Boolean Expressions</a:t>
            </a:r>
          </a:p>
          <a:p>
            <a:pPr algn="just"/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Nested Statements and Compound Statements</a:t>
            </a:r>
          </a:p>
          <a:p>
            <a:pPr algn="just"/>
            <a:r>
              <a:rPr lang="en-US" sz="3600" b="1" dirty="0" err="1">
                <a:latin typeface="Times New Roman" pitchFamily="18" charset="0"/>
                <a:cs typeface="Times New Roman" pitchFamily="18" charset="0"/>
              </a:rPr>
              <a:t>Multibranch</a:t>
            </a:r>
            <a:r>
              <a:rPr lang="en-US" sz="3600" b="1" dirty="0">
                <a:latin typeface="Times New Roman" pitchFamily="18" charset="0"/>
                <a:cs typeface="Times New Roman" pitchFamily="18" charset="0"/>
              </a:rPr>
              <a:t> if-else 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Statements</a:t>
            </a:r>
          </a:p>
          <a:p>
            <a:pPr algn="just"/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3600" b="1" dirty="0">
                <a:latin typeface="Times New Roman" pitchFamily="18" charset="0"/>
                <a:cs typeface="Times New Roman" pitchFamily="18" charset="0"/>
              </a:rPr>
              <a:t>switch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Statament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(optional) The Conditional Operator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304800"/>
            <a:ext cx="8382000" cy="769441"/>
          </a:xfrm>
        </p:spPr>
        <p:txBody>
          <a:bodyPr wrap="square">
            <a:spAutoFit/>
          </a:bodyPr>
          <a:lstStyle/>
          <a:p>
            <a:r>
              <a:rPr lang="en-US" dirty="0">
                <a:latin typeface="Arial" charset="0"/>
              </a:rPr>
              <a:t>The </a:t>
            </a:r>
            <a:r>
              <a:rPr lang="en-US" dirty="0">
                <a:latin typeface="Courier New" pitchFamily="49" charset="0"/>
              </a:rPr>
              <a:t>if-else</a:t>
            </a:r>
            <a:r>
              <a:rPr lang="en-US" dirty="0">
                <a:latin typeface="Arial" charset="0"/>
              </a:rPr>
              <a:t> Statement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19200"/>
            <a:ext cx="8001000" cy="4524315"/>
          </a:xfrm>
        </p:spPr>
        <p:txBody>
          <a:bodyPr wrap="square">
            <a:spAutoFit/>
          </a:bodyPr>
          <a:lstStyle/>
          <a:p>
            <a:pPr algn="just"/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A branching statement that chooses between two possible actions.</a:t>
            </a:r>
          </a:p>
          <a:p>
            <a:pPr algn="just"/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syntax</a:t>
            </a:r>
          </a:p>
          <a:p>
            <a:pPr lvl="1" algn="just">
              <a:buFontTx/>
              <a:buNone/>
            </a:pP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if (</a:t>
            </a:r>
            <a:r>
              <a:rPr lang="en-US" sz="3600" i="1" dirty="0" err="1">
                <a:latin typeface="Times New Roman" pitchFamily="18" charset="0"/>
                <a:cs typeface="Times New Roman" pitchFamily="18" charset="0"/>
              </a:rPr>
              <a:t>Boolean_Expression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lvl="1" algn="just">
              <a:buFontTx/>
              <a:buNone/>
            </a:pP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3600" i="1" dirty="0">
                <a:latin typeface="Times New Roman" pitchFamily="18" charset="0"/>
                <a:cs typeface="Times New Roman" pitchFamily="18" charset="0"/>
              </a:rPr>
              <a:t>Statement_1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  <a:p>
            <a:pPr lvl="1" algn="just">
              <a:buFontTx/>
              <a:buNone/>
            </a:pP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else</a:t>
            </a:r>
          </a:p>
          <a:p>
            <a:pPr lvl="1" algn="just">
              <a:buFontTx/>
              <a:buNone/>
            </a:pP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3600" i="1" dirty="0">
                <a:latin typeface="Times New Roman" pitchFamily="18" charset="0"/>
                <a:cs typeface="Times New Roman" pitchFamily="18" charset="0"/>
              </a:rPr>
              <a:t>Statement_2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777875"/>
            <a:ext cx="7772400" cy="769441"/>
          </a:xfrm>
        </p:spPr>
        <p:txBody>
          <a:bodyPr>
            <a:spAutoFit/>
          </a:bodyPr>
          <a:lstStyle/>
          <a:p>
            <a:r>
              <a:rPr lang="en-US" dirty="0">
                <a:latin typeface="Arial" charset="0"/>
              </a:rPr>
              <a:t>The </a:t>
            </a:r>
            <a:r>
              <a:rPr lang="en-US" dirty="0">
                <a:latin typeface="Courier New" pitchFamily="49" charset="0"/>
              </a:rPr>
              <a:t>if-else</a:t>
            </a:r>
            <a:r>
              <a:rPr lang="en-US" dirty="0">
                <a:latin typeface="Arial" charset="0"/>
              </a:rPr>
              <a:t> </a:t>
            </a:r>
            <a:r>
              <a:rPr lang="en-US" dirty="0" smtClean="0">
                <a:latin typeface="Arial" charset="0"/>
              </a:rPr>
              <a:t>Statement</a:t>
            </a:r>
            <a:endParaRPr lang="en-US" dirty="0">
              <a:latin typeface="Arial" charset="0"/>
            </a:endParaRP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752601"/>
            <a:ext cx="7772400" cy="3970318"/>
          </a:xfrm>
        </p:spPr>
        <p:txBody>
          <a:bodyPr wrap="square">
            <a:spAutoFit/>
          </a:bodyPr>
          <a:lstStyle/>
          <a:p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example</a:t>
            </a:r>
          </a:p>
          <a:p>
            <a:pPr lvl="1">
              <a:buFontTx/>
              <a:buNone/>
            </a:pP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if (count &lt; 3)</a:t>
            </a:r>
          </a:p>
          <a:p>
            <a:pPr lvl="1">
              <a:buFontTx/>
              <a:buNone/>
            </a:pP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	  total = 0;</a:t>
            </a:r>
          </a:p>
          <a:p>
            <a:pPr lvl="1">
              <a:buFontTx/>
              <a:buNone/>
            </a:pP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else</a:t>
            </a:r>
          </a:p>
          <a:p>
            <a:pPr lvl="1">
              <a:buFontTx/>
              <a:buNone/>
            </a:pP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	  total = total + count;</a:t>
            </a:r>
          </a:p>
          <a:p>
            <a:pPr lvl="1">
              <a:buFontTx/>
              <a:buNone/>
            </a:pP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65139"/>
            <a:ext cx="7772400" cy="769441"/>
          </a:xfrm>
        </p:spPr>
        <p:txBody>
          <a:bodyPr wrap="square">
            <a:spAutoFit/>
          </a:bodyPr>
          <a:lstStyle/>
          <a:p>
            <a:r>
              <a:rPr lang="en-US" dirty="0">
                <a:latin typeface="Arial" charset="0"/>
              </a:rPr>
              <a:t>The </a:t>
            </a:r>
            <a:r>
              <a:rPr lang="en-US" dirty="0">
                <a:latin typeface="Courier New" pitchFamily="49" charset="0"/>
              </a:rPr>
              <a:t>if-else</a:t>
            </a:r>
            <a:r>
              <a:rPr lang="en-US" dirty="0">
                <a:latin typeface="Arial" charset="0"/>
              </a:rPr>
              <a:t> </a:t>
            </a:r>
            <a:r>
              <a:rPr lang="en-US" dirty="0" smtClean="0">
                <a:latin typeface="Arial" charset="0"/>
              </a:rPr>
              <a:t>Statement</a:t>
            </a:r>
            <a:endParaRPr lang="en-US" dirty="0">
              <a:latin typeface="Arial" charset="0"/>
            </a:endParaRP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219200"/>
            <a:ext cx="7772400" cy="396875"/>
          </a:xfrm>
        </p:spPr>
        <p:txBody>
          <a:bodyPr>
            <a:spAutoFit/>
          </a:bodyPr>
          <a:lstStyle/>
          <a:p>
            <a:r>
              <a:rPr lang="en-US" sz="2000" dirty="0">
                <a:latin typeface="Courier New" pitchFamily="49" charset="0"/>
              </a:rPr>
              <a:t>class </a:t>
            </a:r>
            <a:r>
              <a:rPr lang="en-US" sz="2000" dirty="0" err="1">
                <a:latin typeface="Courier New" pitchFamily="49" charset="0"/>
              </a:rPr>
              <a:t>BankBalance</a:t>
            </a:r>
            <a:endParaRPr lang="en-US" sz="2800" dirty="0">
              <a:latin typeface="Arial" charset="0"/>
            </a:endParaRPr>
          </a:p>
        </p:txBody>
      </p:sp>
      <p:pic>
        <p:nvPicPr>
          <p:cNvPr id="8196" name="Picture 4" descr="figp13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1752600"/>
            <a:ext cx="7721600" cy="510540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457200"/>
            <a:ext cx="8077200" cy="769441"/>
          </a:xfrm>
        </p:spPr>
        <p:txBody>
          <a:bodyPr wrap="square">
            <a:spAutoFit/>
          </a:bodyPr>
          <a:lstStyle/>
          <a:p>
            <a:r>
              <a:rPr lang="en-US" dirty="0">
                <a:latin typeface="Arial" charset="0"/>
              </a:rPr>
              <a:t>Compound Statements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371600"/>
            <a:ext cx="8077200" cy="4031873"/>
          </a:xfrm>
        </p:spPr>
        <p:txBody>
          <a:bodyPr wrap="square">
            <a:spAutoFit/>
          </a:bodyPr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To include multiple statements in a branch, enclose the statements in braces.</a:t>
            </a:r>
          </a:p>
          <a:p>
            <a:pPr lvl="1">
              <a:buFontTx/>
              <a:buNone/>
            </a:pP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if (count &lt; 3)</a:t>
            </a:r>
          </a:p>
          <a:p>
            <a:pPr lvl="1">
              <a:buFontTx/>
              <a:buNone/>
            </a:pP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{</a:t>
            </a:r>
          </a:p>
          <a:p>
            <a:pPr lvl="1">
              <a:buFontTx/>
              <a:buNone/>
            </a:pP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   total = 0;</a:t>
            </a:r>
          </a:p>
          <a:p>
            <a:pPr lvl="1">
              <a:buFontTx/>
              <a:buNone/>
            </a:pP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		 count = 0;</a:t>
            </a:r>
          </a:p>
          <a:p>
            <a:pPr lvl="1">
              <a:buFontTx/>
              <a:buNone/>
            </a:pP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}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228600"/>
            <a:ext cx="8077200" cy="769441"/>
          </a:xfrm>
        </p:spPr>
        <p:txBody>
          <a:bodyPr wrap="square">
            <a:spAutoFit/>
          </a:bodyPr>
          <a:lstStyle/>
          <a:p>
            <a:r>
              <a:rPr lang="en-US" dirty="0">
                <a:latin typeface="Arial" charset="0"/>
              </a:rPr>
              <a:t>Omitting the </a:t>
            </a:r>
            <a:r>
              <a:rPr lang="en-US" dirty="0">
                <a:latin typeface="Courier New" pitchFamily="49" charset="0"/>
              </a:rPr>
              <a:t>else</a:t>
            </a:r>
            <a:r>
              <a:rPr lang="en-US" dirty="0">
                <a:latin typeface="Arial" charset="0"/>
              </a:rPr>
              <a:t> Part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066800"/>
            <a:ext cx="8534400" cy="4622804"/>
          </a:xfrm>
        </p:spPr>
        <p:txBody>
          <a:bodyPr wrap="square">
            <a:spAutoFit/>
          </a:bodyPr>
          <a:lstStyle/>
          <a:p>
            <a:pPr algn="just"/>
            <a:r>
              <a:rPr lang="en-US" dirty="0">
                <a:latin typeface="Times New Roman" pitchFamily="18" charset="0"/>
                <a:cs typeface="Times New Roman" pitchFamily="18" charset="0"/>
              </a:rPr>
              <a:t>If the else part is omitted and the expression after the if is false, no action occurs.</a:t>
            </a:r>
          </a:p>
          <a:p>
            <a:pPr algn="just"/>
            <a:r>
              <a:rPr lang="en-US" dirty="0">
                <a:latin typeface="Times New Roman" pitchFamily="18" charset="0"/>
                <a:cs typeface="Times New Roman" pitchFamily="18" charset="0"/>
              </a:rPr>
              <a:t>syntax</a:t>
            </a:r>
          </a:p>
          <a:p>
            <a:pPr lvl="1" algn="just">
              <a:buFontTx/>
              <a:buNone/>
            </a:pP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if (</a:t>
            </a:r>
            <a:r>
              <a:rPr lang="en-US" sz="3200" i="1" dirty="0" err="1">
                <a:latin typeface="Times New Roman" pitchFamily="18" charset="0"/>
                <a:cs typeface="Times New Roman" pitchFamily="18" charset="0"/>
              </a:rPr>
              <a:t>Boolean_Expression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lvl="1" algn="just">
              <a:buFontTx/>
              <a:buNone/>
            </a:pP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	  </a:t>
            </a:r>
            <a:r>
              <a:rPr lang="en-US" sz="3200" i="1" dirty="0">
                <a:latin typeface="Times New Roman" pitchFamily="18" charset="0"/>
                <a:cs typeface="Times New Roman" pitchFamily="18" charset="0"/>
              </a:rPr>
              <a:t>Statement</a:t>
            </a:r>
          </a:p>
          <a:p>
            <a:pPr algn="just"/>
            <a:r>
              <a:rPr lang="en-US" dirty="0">
                <a:latin typeface="Times New Roman" pitchFamily="18" charset="0"/>
                <a:cs typeface="Times New Roman" pitchFamily="18" charset="0"/>
              </a:rPr>
              <a:t>example</a:t>
            </a:r>
          </a:p>
          <a:p>
            <a:pPr lvl="1" algn="just">
              <a:buFontTx/>
              <a:buNone/>
            </a:pP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if (weight &gt; ideal)</a:t>
            </a:r>
          </a:p>
          <a:p>
            <a:pPr lvl="1" algn="just">
              <a:buFontTx/>
              <a:buNone/>
            </a:pP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	 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caloriesPerDay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-= 500;</a:t>
            </a:r>
            <a:endParaRPr lang="en-US" sz="3200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457200"/>
            <a:ext cx="8001000" cy="584775"/>
          </a:xfrm>
        </p:spPr>
        <p:txBody>
          <a:bodyPr wrap="square">
            <a:spAutoFit/>
          </a:bodyPr>
          <a:lstStyle/>
          <a:p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Introduction to Boolean Expressions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219200"/>
            <a:ext cx="7772400" cy="2850011"/>
          </a:xfrm>
        </p:spPr>
        <p:txBody>
          <a:bodyPr wrap="square">
            <a:spAutoFit/>
          </a:bodyPr>
          <a:lstStyle/>
          <a:p>
            <a:pPr algn="just"/>
            <a:r>
              <a:rPr lang="en-US" dirty="0">
                <a:latin typeface="Times New Roman" pitchFamily="18" charset="0"/>
                <a:cs typeface="Times New Roman" pitchFamily="18" charset="0"/>
              </a:rPr>
              <a:t>The value of a </a:t>
            </a:r>
            <a:r>
              <a:rPr lang="en-US" b="1" i="1" dirty="0" err="1">
                <a:latin typeface="Times New Roman" pitchFamily="18" charset="0"/>
                <a:cs typeface="Times New Roman" pitchFamily="18" charset="0"/>
              </a:rPr>
              <a:t>boolean</a:t>
            </a: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 expression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is either true or false.</a:t>
            </a:r>
          </a:p>
          <a:p>
            <a:pPr algn="just"/>
            <a:r>
              <a:rPr lang="en-US" dirty="0">
                <a:latin typeface="Times New Roman" pitchFamily="18" charset="0"/>
                <a:cs typeface="Times New Roman" pitchFamily="18" charset="0"/>
              </a:rPr>
              <a:t>examples</a:t>
            </a:r>
          </a:p>
          <a:p>
            <a:pPr lvl="1" algn="just">
              <a:buFontTx/>
              <a:buNone/>
            </a:pP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time &lt; limit</a:t>
            </a:r>
          </a:p>
          <a:p>
            <a:pPr lvl="1" algn="just">
              <a:buFontTx/>
              <a:buNone/>
            </a:pP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balance &lt;= 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304800"/>
            <a:ext cx="8458200" cy="523220"/>
          </a:xfrm>
        </p:spPr>
        <p:txBody>
          <a:bodyPr wrap="square">
            <a:spAutoFit/>
          </a:bodyPr>
          <a:lstStyle/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Java Comparison Operators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1066800"/>
            <a:ext cx="8610600" cy="541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65139"/>
            <a:ext cx="8001000" cy="584775"/>
          </a:xfrm>
        </p:spPr>
        <p:txBody>
          <a:bodyPr wrap="square">
            <a:spAutoFit/>
          </a:bodyPr>
          <a:lstStyle/>
          <a:p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Compound Boolean Expressions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43000"/>
            <a:ext cx="8382000" cy="4622804"/>
          </a:xfrm>
        </p:spPr>
        <p:txBody>
          <a:bodyPr wrap="square">
            <a:spAutoFit/>
          </a:bodyPr>
          <a:lstStyle/>
          <a:p>
            <a:pPr algn="just"/>
            <a:r>
              <a:rPr lang="en-US" dirty="0">
                <a:latin typeface="Times New Roman" pitchFamily="18" charset="0"/>
                <a:cs typeface="Times New Roman" pitchFamily="18" charset="0"/>
              </a:rPr>
              <a:t>Boolean expressions can be combined using the “and” (&amp;&amp;) operator.</a:t>
            </a:r>
          </a:p>
          <a:p>
            <a:pPr algn="just"/>
            <a:r>
              <a:rPr lang="en-US" dirty="0">
                <a:latin typeface="Times New Roman" pitchFamily="18" charset="0"/>
                <a:cs typeface="Times New Roman" pitchFamily="18" charset="0"/>
              </a:rPr>
              <a:t>example</a:t>
            </a:r>
          </a:p>
          <a:p>
            <a:pPr lvl="1" algn="just">
              <a:buFontTx/>
              <a:buNone/>
            </a:pP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if ((score &gt; 0) &amp;&amp; (score &lt;= 100))</a:t>
            </a:r>
          </a:p>
          <a:p>
            <a:pPr lvl="1" algn="just">
              <a:buFontTx/>
              <a:buNone/>
            </a:pP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...</a:t>
            </a:r>
          </a:p>
          <a:p>
            <a:pPr algn="just"/>
            <a:r>
              <a:rPr lang="en-US" b="1" dirty="0">
                <a:latin typeface="Arial Black" pitchFamily="34" charset="0"/>
                <a:cs typeface="Times New Roman" pitchFamily="18" charset="0"/>
              </a:rPr>
              <a:t>not allowed</a:t>
            </a:r>
          </a:p>
          <a:p>
            <a:pPr lvl="1" algn="just">
              <a:buFontTx/>
              <a:buNone/>
            </a:pPr>
            <a:r>
              <a:rPr lang="en-US" sz="3200" b="1" dirty="0">
                <a:latin typeface="Arial Black" pitchFamily="34" charset="0"/>
                <a:cs typeface="Times New Roman" pitchFamily="18" charset="0"/>
              </a:rPr>
              <a:t>if (0 &lt; score &lt;= 100)</a:t>
            </a:r>
          </a:p>
          <a:p>
            <a:pPr lvl="1" algn="just">
              <a:buFontTx/>
              <a:buNone/>
            </a:pPr>
            <a:r>
              <a:rPr lang="en-US" sz="3200" b="1" dirty="0">
                <a:latin typeface="Arial Black" pitchFamily="34" charset="0"/>
                <a:cs typeface="Times New Roman" pitchFamily="18" charset="0"/>
              </a:rPr>
              <a:t>...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65139"/>
            <a:ext cx="7772400" cy="584775"/>
          </a:xfrm>
        </p:spPr>
        <p:txBody>
          <a:bodyPr wrap="square">
            <a:spAutoFit/>
          </a:bodyPr>
          <a:lstStyle/>
          <a:p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Compound Boolean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Expressions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295400"/>
            <a:ext cx="8077200" cy="3724096"/>
          </a:xfrm>
        </p:spPr>
        <p:txBody>
          <a:bodyPr wrap="square">
            <a:spAutoFit/>
          </a:bodyPr>
          <a:lstStyle/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syntax</a:t>
            </a:r>
          </a:p>
          <a:p>
            <a:pPr lvl="1">
              <a:buFontTx/>
              <a:buNone/>
            </a:pPr>
            <a:r>
              <a:rPr lang="en-US" b="1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Sub_Expression_1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) &amp;&amp;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(S</a:t>
            </a:r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ub_Expression_2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lvl="1">
              <a:buFontTx/>
              <a:buNone/>
            </a:pPr>
            <a:endParaRPr lang="en-US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dirty="0">
                <a:latin typeface="Times New Roman" pitchFamily="18" charset="0"/>
                <a:cs typeface="Times New Roman" pitchFamily="18" charset="0"/>
              </a:rPr>
              <a:t>Parentheses often are used to enhance readability.</a:t>
            </a:r>
          </a:p>
          <a:p>
            <a:pPr algn="just"/>
            <a:r>
              <a:rPr lang="en-US" b="1" dirty="0">
                <a:latin typeface="Times New Roman" pitchFamily="18" charset="0"/>
                <a:cs typeface="Times New Roman" pitchFamily="18" charset="0"/>
              </a:rPr>
              <a:t>The larger expression is true only when both of the smaller expressions are true.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304800"/>
            <a:ext cx="7772400" cy="584775"/>
          </a:xfrm>
        </p:spPr>
        <p:txBody>
          <a:bodyPr>
            <a:spAutoFit/>
          </a:bodyPr>
          <a:lstStyle/>
          <a:p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Compound Boolean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Expressions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066800"/>
            <a:ext cx="8458200" cy="4622804"/>
          </a:xfrm>
        </p:spPr>
        <p:txBody>
          <a:bodyPr wrap="square">
            <a:spAutoFit/>
          </a:bodyPr>
          <a:lstStyle/>
          <a:p>
            <a:pPr algn="just"/>
            <a:r>
              <a:rPr lang="en-US" dirty="0">
                <a:latin typeface="Times New Roman" pitchFamily="18" charset="0"/>
                <a:cs typeface="Times New Roman" pitchFamily="18" charset="0"/>
              </a:rPr>
              <a:t>Boolean expressions can be combined using the “or” (||) operator.</a:t>
            </a:r>
          </a:p>
          <a:p>
            <a:pPr algn="just"/>
            <a:r>
              <a:rPr lang="en-US" dirty="0">
                <a:latin typeface="Times New Roman" pitchFamily="18" charset="0"/>
                <a:cs typeface="Times New Roman" pitchFamily="18" charset="0"/>
              </a:rPr>
              <a:t>example</a:t>
            </a:r>
          </a:p>
          <a:p>
            <a:pPr lvl="1" algn="just">
              <a:buFontTx/>
              <a:buNone/>
            </a:pP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if ((quantity &gt; 5) || (cost &lt; 10))</a:t>
            </a:r>
          </a:p>
          <a:p>
            <a:pPr lvl="1" algn="just">
              <a:buFontTx/>
              <a:buNone/>
            </a:pP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...</a:t>
            </a:r>
          </a:p>
          <a:p>
            <a:pPr algn="just"/>
            <a:r>
              <a:rPr lang="en-US" b="1" dirty="0">
                <a:latin typeface="Times New Roman" pitchFamily="18" charset="0"/>
                <a:cs typeface="Times New Roman" pitchFamily="18" charset="0"/>
              </a:rPr>
              <a:t>syntax</a:t>
            </a:r>
          </a:p>
          <a:p>
            <a:pPr lvl="1" algn="just">
              <a:buFontTx/>
              <a:buNone/>
            </a:pPr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3200" b="1" i="1" dirty="0">
                <a:latin typeface="Times New Roman" pitchFamily="18" charset="0"/>
                <a:cs typeface="Times New Roman" pitchFamily="18" charset="0"/>
              </a:rPr>
              <a:t>Sub_Expression_1</a:t>
            </a:r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) || (</a:t>
            </a:r>
            <a:r>
              <a:rPr lang="en-US" sz="3200" b="1" i="1" dirty="0">
                <a:latin typeface="Times New Roman" pitchFamily="18" charset="0"/>
                <a:cs typeface="Times New Roman" pitchFamily="18" charset="0"/>
              </a:rPr>
              <a:t>Sub_Expression_2</a:t>
            </a:r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algn="just"/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584775"/>
          </a:xfrm>
        </p:spPr>
        <p:txBody>
          <a:bodyPr>
            <a:spAutoFit/>
          </a:bodyPr>
          <a:lstStyle/>
          <a:p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Compound Boolean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Expressions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143000"/>
            <a:ext cx="8305800" cy="4770537"/>
          </a:xfrm>
        </p:spPr>
        <p:txBody>
          <a:bodyPr wrap="square">
            <a:spAutoFit/>
          </a:bodyPr>
          <a:lstStyle/>
          <a:p>
            <a:pPr algn="just"/>
            <a:r>
              <a:rPr lang="en-US" dirty="0">
                <a:latin typeface="Times New Roman" pitchFamily="18" charset="0"/>
                <a:cs typeface="Times New Roman" pitchFamily="18" charset="0"/>
              </a:rPr>
              <a:t>The larger expression is true </a:t>
            </a:r>
          </a:p>
          <a:p>
            <a:pPr lvl="1" algn="just">
              <a:lnSpc>
                <a:spcPct val="90000"/>
              </a:lnSpc>
              <a:spcBef>
                <a:spcPct val="10000"/>
              </a:spcBef>
            </a:pPr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when either of the smaller expressions is true</a:t>
            </a:r>
          </a:p>
          <a:p>
            <a:pPr lvl="1" algn="just">
              <a:lnSpc>
                <a:spcPct val="90000"/>
              </a:lnSpc>
              <a:spcBef>
                <a:spcPct val="0"/>
              </a:spcBef>
            </a:pPr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when both of the smaller expressions are true.</a:t>
            </a:r>
          </a:p>
          <a:p>
            <a:pPr algn="just"/>
            <a:r>
              <a:rPr lang="en-US" dirty="0">
                <a:latin typeface="Times New Roman" pitchFamily="18" charset="0"/>
                <a:cs typeface="Times New Roman" pitchFamily="18" charset="0"/>
              </a:rPr>
              <a:t>“or” in Java is </a:t>
            </a:r>
            <a:r>
              <a:rPr lang="en-US" i="1" dirty="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inclusive or</a:t>
            </a:r>
          </a:p>
          <a:p>
            <a:pPr lvl="1" algn="just"/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either or both to be true.</a:t>
            </a:r>
          </a:p>
          <a:p>
            <a:pPr algn="just"/>
            <a:r>
              <a:rPr lang="en-US" i="1" dirty="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exclusive or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lvl="1" algn="just"/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one or the other, but not both to be true.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65139"/>
            <a:ext cx="7772400" cy="646331"/>
          </a:xfrm>
        </p:spPr>
        <p:txBody>
          <a:bodyPr wrap="square">
            <a:spAutoFit/>
          </a:bodyPr>
          <a:lstStyle/>
          <a:p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Negating a Boolean Expression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219200"/>
            <a:ext cx="8382000" cy="4130361"/>
          </a:xfrm>
        </p:spPr>
        <p:txBody>
          <a:bodyPr wrap="square">
            <a:spAutoFit/>
          </a:bodyPr>
          <a:lstStyle/>
          <a:p>
            <a:pPr algn="just"/>
            <a:r>
              <a:rPr lang="en-US" dirty="0">
                <a:latin typeface="Times New Roman" pitchFamily="18" charset="0"/>
                <a:cs typeface="Times New Roman" pitchFamily="18" charset="0"/>
              </a:rPr>
              <a:t>Boolean negation</a:t>
            </a:r>
          </a:p>
          <a:p>
            <a:pPr lvl="1" algn="just"/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“not” (!) operator.</a:t>
            </a:r>
          </a:p>
          <a:p>
            <a:pPr algn="just"/>
            <a:r>
              <a:rPr lang="en-US" dirty="0">
                <a:latin typeface="Times New Roman" pitchFamily="18" charset="0"/>
                <a:cs typeface="Times New Roman" pitchFamily="18" charset="0"/>
              </a:rPr>
              <a:t>syntax</a:t>
            </a:r>
          </a:p>
          <a:p>
            <a:pPr lvl="1" algn="just">
              <a:buFontTx/>
              <a:buNone/>
            </a:pP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!</a:t>
            </a:r>
            <a:r>
              <a:rPr lang="en-US" sz="3200" i="1" dirty="0" err="1">
                <a:latin typeface="Times New Roman" pitchFamily="18" charset="0"/>
                <a:cs typeface="Times New Roman" pitchFamily="18" charset="0"/>
              </a:rPr>
              <a:t>Boolean_Expression</a:t>
            </a:r>
            <a:endParaRPr lang="en-US" sz="3200" i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dirty="0">
                <a:latin typeface="Times New Roman" pitchFamily="18" charset="0"/>
                <a:cs typeface="Times New Roman" pitchFamily="18" charset="0"/>
              </a:rPr>
              <a:t>Example:</a:t>
            </a:r>
          </a:p>
          <a:p>
            <a:pPr lvl="1" algn="just">
              <a:buFontTx/>
              <a:buNone/>
            </a:pP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Boolean walk = false;</a:t>
            </a:r>
          </a:p>
          <a:p>
            <a:pPr lvl="1" algn="just">
              <a:buFontTx/>
              <a:buNone/>
            </a:pP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System.out.println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(!walk);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228600"/>
            <a:ext cx="7772400" cy="523220"/>
          </a:xfrm>
        </p:spPr>
        <p:txBody>
          <a:bodyPr wrap="square">
            <a:spAutoFit/>
          </a:bodyPr>
          <a:lstStyle/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Truth Tables</a:t>
            </a:r>
          </a:p>
        </p:txBody>
      </p:sp>
      <p:pic>
        <p:nvPicPr>
          <p:cNvPr id="92164" name="Picture 4" descr="figp19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71600" y="762000"/>
            <a:ext cx="6858000" cy="6096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Autofit/>
          </a:bodyPr>
          <a:lstStyle/>
          <a:p>
            <a:r>
              <a:rPr lang="en-US" sz="3200" dirty="0"/>
              <a:t>Primary Logical Operators</a:t>
            </a:r>
          </a:p>
        </p:txBody>
      </p:sp>
      <p:sp>
        <p:nvSpPr>
          <p:cNvPr id="149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990600"/>
            <a:ext cx="8610600" cy="5334000"/>
          </a:xfrm>
        </p:spPr>
        <p:txBody>
          <a:bodyPr>
            <a:noAutofit/>
          </a:bodyPr>
          <a:lstStyle/>
          <a:p>
            <a:pPr algn="just"/>
            <a:r>
              <a:rPr lang="en-US" dirty="0">
                <a:latin typeface="Times New Roman" pitchFamily="18" charset="0"/>
                <a:cs typeface="Times New Roman" pitchFamily="18" charset="0"/>
              </a:rPr>
              <a:t>Primary logical operators: </a:t>
            </a:r>
            <a:r>
              <a:rPr lang="en-US" b="1" dirty="0">
                <a:latin typeface="Arial Black" pitchFamily="34" charset="0"/>
                <a:cs typeface="Times New Roman" pitchFamily="18" charset="0"/>
              </a:rPr>
              <a:t>and, or, not </a:t>
            </a:r>
          </a:p>
          <a:p>
            <a:pPr algn="just"/>
            <a:r>
              <a:rPr lang="en-US" b="1" dirty="0">
                <a:latin typeface="Times New Roman" pitchFamily="18" charset="0"/>
                <a:cs typeface="Times New Roman" pitchFamily="18" charset="0"/>
              </a:rPr>
              <a:t>Any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logical expression can be composed</a:t>
            </a:r>
          </a:p>
          <a:p>
            <a:pPr algn="just"/>
            <a:r>
              <a:rPr lang="en-US" dirty="0">
                <a:latin typeface="Times New Roman" pitchFamily="18" charset="0"/>
                <a:cs typeface="Times New Roman" pitchFamily="18" charset="0"/>
              </a:rPr>
              <a:t>Example: </a:t>
            </a: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exclusive or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  <a:p>
            <a:pPr lvl="1" algn="just">
              <a:buFontTx/>
              <a:buNone/>
            </a:pPr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(a || b) &amp;&amp; !(a &amp;&amp; b)</a:t>
            </a:r>
          </a:p>
          <a:p>
            <a:pPr algn="just"/>
            <a:r>
              <a:rPr lang="en-US" dirty="0">
                <a:latin typeface="Times New Roman" pitchFamily="18" charset="0"/>
                <a:cs typeface="Times New Roman" pitchFamily="18" charset="0"/>
              </a:rPr>
              <a:t>Either work or play:</a:t>
            </a:r>
          </a:p>
          <a:p>
            <a:pPr lvl="1" algn="just">
              <a:buFontTx/>
              <a:buNone/>
            </a:pP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(work || play) &amp;&amp; !(work &amp;&amp; play)</a:t>
            </a:r>
          </a:p>
          <a:p>
            <a:pPr algn="just"/>
            <a:r>
              <a:rPr lang="en-US" dirty="0">
                <a:latin typeface="Times New Roman" pitchFamily="18" charset="0"/>
                <a:cs typeface="Times New Roman" pitchFamily="18" charset="0"/>
              </a:rPr>
              <a:t>^ is exclusive-or in Java</a:t>
            </a:r>
          </a:p>
          <a:p>
            <a:pPr lvl="1" algn="just"/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work ^ play</a:t>
            </a:r>
          </a:p>
          <a:p>
            <a:pPr lvl="1" algn="just"/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not a logical operator in most languages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381000"/>
            <a:ext cx="7772400" cy="584775"/>
          </a:xfrm>
        </p:spPr>
        <p:txBody>
          <a:bodyPr>
            <a:spAutoFit/>
          </a:bodyPr>
          <a:lstStyle/>
          <a:p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Using ==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066800"/>
            <a:ext cx="8610600" cy="5016758"/>
          </a:xfrm>
        </p:spPr>
        <p:txBody>
          <a:bodyPr wrap="square">
            <a:spAutoFit/>
          </a:bodyPr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== is appropriate for determining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if two integers or characters have the same value.</a:t>
            </a:r>
          </a:p>
          <a:p>
            <a:pPr lvl="1">
              <a:buFontTx/>
              <a:buNone/>
            </a:pP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if (a == 3)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where a is an integer type</a:t>
            </a: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== is </a:t>
            </a:r>
            <a:r>
              <a:rPr lang="en-US" dirty="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not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appropriate for determining if two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floating point values are equal. </a:t>
            </a:r>
          </a:p>
          <a:p>
            <a:pPr lvl="1"/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Use &lt; and some appropriate tolerance instead.</a:t>
            </a:r>
          </a:p>
          <a:p>
            <a:pPr lvl="1">
              <a:buFontTx/>
              <a:buNone/>
            </a:pP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  if (Math.abs(b - c) &lt; epsilon)</a:t>
            </a:r>
          </a:p>
          <a:p>
            <a:pPr lvl="1"/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b, c, and epsilon are of floating point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type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304801"/>
            <a:ext cx="8077200" cy="769441"/>
          </a:xfrm>
        </p:spPr>
        <p:txBody>
          <a:bodyPr wrap="square">
            <a:spAutoFit/>
          </a:bodyPr>
          <a:lstStyle/>
          <a:p>
            <a:r>
              <a:rPr lang="en-US" dirty="0">
                <a:latin typeface="Arial" charset="0"/>
              </a:rPr>
              <a:t>Using </a:t>
            </a:r>
            <a:r>
              <a:rPr lang="en-US" dirty="0" smtClean="0">
                <a:latin typeface="Courier New" pitchFamily="49" charset="0"/>
              </a:rPr>
              <a:t>==</a:t>
            </a:r>
            <a:endParaRPr lang="en-US" dirty="0">
              <a:latin typeface="Courier New" pitchFamily="49" charset="0"/>
            </a:endParaRP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143000"/>
            <a:ext cx="8610600" cy="4918269"/>
          </a:xfrm>
        </p:spPr>
        <p:txBody>
          <a:bodyPr wrap="square">
            <a:spAutoFit/>
          </a:bodyPr>
          <a:lstStyle/>
          <a:p>
            <a:pPr algn="just"/>
            <a:r>
              <a:rPr lang="en-US" dirty="0">
                <a:latin typeface="Times New Roman" pitchFamily="18" charset="0"/>
                <a:cs typeface="Times New Roman" pitchFamily="18" charset="0"/>
              </a:rPr>
              <a:t>== is </a:t>
            </a:r>
            <a:r>
              <a:rPr lang="en-US" dirty="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not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appropriate for determining if two objects have the same value.</a:t>
            </a:r>
          </a:p>
          <a:p>
            <a:pPr lvl="1" algn="just"/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if (s1 == s2)</a:t>
            </a:r>
          </a:p>
          <a:p>
            <a:pPr lvl="2" algn="just"/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determines only if s1 and s2 are at the </a:t>
            </a:r>
            <a:r>
              <a:rPr lang="en-US" sz="3200" dirty="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same memory location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lvl="1" algn="just"/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If s1 and s2 refer to strings with </a:t>
            </a:r>
            <a:r>
              <a:rPr lang="en-US" sz="3200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identical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sequences of characters, but stored in </a:t>
            </a:r>
            <a:r>
              <a:rPr lang="en-US" sz="3200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different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memory locations</a:t>
            </a:r>
          </a:p>
          <a:p>
            <a:pPr lvl="2" algn="just"/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(s1 == s2) is false.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800100"/>
            <a:ext cx="7772400" cy="762000"/>
          </a:xfrm>
        </p:spPr>
        <p:txBody>
          <a:bodyPr>
            <a:spAutoFit/>
          </a:bodyPr>
          <a:lstStyle/>
          <a:p>
            <a:r>
              <a:rPr lang="en-US" dirty="0">
                <a:latin typeface="Arial" charset="0"/>
              </a:rPr>
              <a:t>Using </a:t>
            </a:r>
            <a:r>
              <a:rPr lang="en-US" dirty="0">
                <a:latin typeface="Courier New" pitchFamily="49" charset="0"/>
              </a:rPr>
              <a:t>==</a:t>
            </a:r>
            <a:r>
              <a:rPr lang="en-US" dirty="0">
                <a:latin typeface="Arial" charset="0"/>
              </a:rPr>
              <a:t>, cont</a:t>
            </a:r>
            <a:r>
              <a:rPr lang="en-US" dirty="0">
                <a:latin typeface="Courier New" pitchFamily="49" charset="0"/>
              </a:rPr>
              <a:t>.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7772400" cy="3736975"/>
          </a:xfrm>
        </p:spPr>
        <p:txBody>
          <a:bodyPr>
            <a:spAutoFit/>
          </a:bodyPr>
          <a:lstStyle/>
          <a:p>
            <a:r>
              <a:rPr lang="en-US" sz="2800" dirty="0">
                <a:latin typeface="Arial" charset="0"/>
              </a:rPr>
              <a:t>To test the equality of objects of class String, use method </a:t>
            </a:r>
            <a:r>
              <a:rPr lang="en-US" sz="2000" dirty="0">
                <a:latin typeface="Courier New" pitchFamily="49" charset="0"/>
              </a:rPr>
              <a:t>equals.</a:t>
            </a:r>
            <a:endParaRPr lang="en-US" sz="2800" dirty="0">
              <a:latin typeface="Arial" charset="0"/>
            </a:endParaRPr>
          </a:p>
          <a:p>
            <a:pPr lvl="1">
              <a:buFontTx/>
              <a:buNone/>
            </a:pPr>
            <a:r>
              <a:rPr lang="en-US" sz="2000" dirty="0">
                <a:latin typeface="Courier New" pitchFamily="49" charset="0"/>
              </a:rPr>
              <a:t>s1.equals(s2)</a:t>
            </a:r>
            <a:endParaRPr lang="en-US" dirty="0">
              <a:latin typeface="Arial" charset="0"/>
            </a:endParaRPr>
          </a:p>
          <a:p>
            <a:pPr lvl="1">
              <a:buFontTx/>
              <a:buNone/>
            </a:pPr>
            <a:r>
              <a:rPr lang="en-US" dirty="0">
                <a:latin typeface="Arial" charset="0"/>
              </a:rPr>
              <a:t>or</a:t>
            </a:r>
          </a:p>
          <a:p>
            <a:pPr lvl="1">
              <a:buFontTx/>
              <a:buNone/>
            </a:pPr>
            <a:r>
              <a:rPr lang="en-US" sz="2000" dirty="0">
                <a:latin typeface="Courier New" pitchFamily="49" charset="0"/>
              </a:rPr>
              <a:t>s2.equals(s1)</a:t>
            </a:r>
          </a:p>
          <a:p>
            <a:pPr lvl="1">
              <a:buFontTx/>
              <a:buNone/>
            </a:pPr>
            <a:r>
              <a:rPr lang="en-US" sz="2000" dirty="0">
                <a:latin typeface="Arial" charset="0"/>
              </a:rPr>
              <a:t>www.cs.fit.edu/~pkc/classes/cse1001/StringEqual.java</a:t>
            </a:r>
            <a:endParaRPr lang="en-US" dirty="0">
              <a:latin typeface="Arial" charset="0"/>
            </a:endParaRPr>
          </a:p>
          <a:p>
            <a:r>
              <a:rPr lang="en-US" sz="2800" dirty="0">
                <a:latin typeface="Arial" charset="0"/>
              </a:rPr>
              <a:t>To test for equality ignoring case, use method </a:t>
            </a:r>
            <a:r>
              <a:rPr lang="en-US" sz="2000" dirty="0" err="1">
                <a:latin typeface="Courier New" pitchFamily="49" charset="0"/>
              </a:rPr>
              <a:t>equalsIgnoreCase</a:t>
            </a:r>
            <a:r>
              <a:rPr lang="en-US" sz="2000" dirty="0">
                <a:latin typeface="Courier New" pitchFamily="49" charset="0"/>
              </a:rPr>
              <a:t>.</a:t>
            </a:r>
          </a:p>
          <a:p>
            <a:pPr lvl="1">
              <a:buFontTx/>
              <a:buNone/>
            </a:pPr>
            <a:r>
              <a:rPr lang="en-US" sz="2000" dirty="0">
                <a:latin typeface="Courier New" pitchFamily="49" charset="0"/>
              </a:rPr>
              <a:t>(“</a:t>
            </a:r>
            <a:r>
              <a:rPr lang="en-US" sz="2000" dirty="0" err="1">
                <a:latin typeface="Courier New" pitchFamily="49" charset="0"/>
              </a:rPr>
              <a:t>Hello”.equalsIgnoreCase</a:t>
            </a:r>
            <a:r>
              <a:rPr lang="en-US" sz="2000" dirty="0">
                <a:latin typeface="Courier New" pitchFamily="49" charset="0"/>
              </a:rPr>
              <a:t>(“hello”))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65138"/>
            <a:ext cx="7772400" cy="1431925"/>
          </a:xfrm>
        </p:spPr>
        <p:txBody>
          <a:bodyPr>
            <a:spAutoFit/>
          </a:bodyPr>
          <a:lstStyle/>
          <a:p>
            <a:r>
              <a:rPr lang="en-US" dirty="0">
                <a:latin typeface="Courier New" pitchFamily="49" charset="0"/>
              </a:rPr>
              <a:t>equals</a:t>
            </a:r>
            <a:r>
              <a:rPr lang="en-US" dirty="0">
                <a:latin typeface="Arial" charset="0"/>
              </a:rPr>
              <a:t> and </a:t>
            </a:r>
            <a:r>
              <a:rPr lang="en-US" dirty="0" err="1">
                <a:latin typeface="Courier New" pitchFamily="49" charset="0"/>
              </a:rPr>
              <a:t>equalsIgnoreCase</a:t>
            </a:r>
            <a:endParaRPr lang="en-US" dirty="0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7772400" cy="1249363"/>
          </a:xfrm>
        </p:spPr>
        <p:txBody>
          <a:bodyPr>
            <a:spAutoFit/>
          </a:bodyPr>
          <a:lstStyle/>
          <a:p>
            <a:r>
              <a:rPr lang="en-US" sz="2800" dirty="0">
                <a:latin typeface="Arial" charset="0"/>
              </a:rPr>
              <a:t>syntax</a:t>
            </a:r>
          </a:p>
          <a:p>
            <a:pPr lvl="1">
              <a:buFontTx/>
              <a:buNone/>
            </a:pPr>
            <a:r>
              <a:rPr lang="en-US" sz="2000" i="1" dirty="0" err="1">
                <a:latin typeface="Courier New" pitchFamily="49" charset="0"/>
              </a:rPr>
              <a:t>String</a:t>
            </a:r>
            <a:r>
              <a:rPr lang="en-US" sz="2000" dirty="0" err="1">
                <a:latin typeface="Courier New" pitchFamily="49" charset="0"/>
              </a:rPr>
              <a:t>.equals</a:t>
            </a:r>
            <a:r>
              <a:rPr lang="en-US" sz="2000" dirty="0">
                <a:latin typeface="Courier New" pitchFamily="49" charset="0"/>
              </a:rPr>
              <a:t>(</a:t>
            </a:r>
            <a:r>
              <a:rPr lang="en-US" sz="2000" i="1" dirty="0" err="1">
                <a:latin typeface="Courier New" pitchFamily="49" charset="0"/>
              </a:rPr>
              <a:t>Other_String</a:t>
            </a:r>
            <a:r>
              <a:rPr lang="en-US" sz="2000" dirty="0">
                <a:latin typeface="Courier New" pitchFamily="49" charset="0"/>
              </a:rPr>
              <a:t>)</a:t>
            </a:r>
          </a:p>
          <a:p>
            <a:pPr lvl="1">
              <a:buFontTx/>
              <a:buNone/>
            </a:pPr>
            <a:r>
              <a:rPr lang="en-US" sz="2000" i="1" dirty="0" err="1">
                <a:latin typeface="Courier New" pitchFamily="49" charset="0"/>
              </a:rPr>
              <a:t>String</a:t>
            </a:r>
            <a:r>
              <a:rPr lang="en-US" sz="2000" dirty="0" err="1">
                <a:latin typeface="Courier New" pitchFamily="49" charset="0"/>
              </a:rPr>
              <a:t>.equalsIgnoreCase</a:t>
            </a:r>
            <a:r>
              <a:rPr lang="en-US" sz="2000" dirty="0">
                <a:latin typeface="Courier New" pitchFamily="49" charset="0"/>
              </a:rPr>
              <a:t>(</a:t>
            </a:r>
            <a:r>
              <a:rPr lang="en-US" sz="2000" i="1" dirty="0" err="1">
                <a:latin typeface="Courier New" pitchFamily="49" charset="0"/>
              </a:rPr>
              <a:t>Other_String</a:t>
            </a:r>
            <a:r>
              <a:rPr lang="en-US" sz="2000" dirty="0">
                <a:latin typeface="Courier New" pitchFamily="49" charset="0"/>
              </a:rPr>
              <a:t>)</a:t>
            </a:r>
            <a:endParaRPr lang="en-US" sz="20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85800"/>
            <a:ext cx="7772400" cy="762000"/>
          </a:xfrm>
        </p:spPr>
        <p:txBody>
          <a:bodyPr>
            <a:spAutoFit/>
          </a:bodyPr>
          <a:lstStyle/>
          <a:p>
            <a:r>
              <a:rPr lang="en-US" dirty="0">
                <a:latin typeface="Arial" charset="0"/>
              </a:rPr>
              <a:t>Testing Strings for Equality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843088"/>
            <a:ext cx="7772400" cy="519112"/>
          </a:xfrm>
        </p:spPr>
        <p:txBody>
          <a:bodyPr>
            <a:spAutoFit/>
          </a:bodyPr>
          <a:lstStyle/>
          <a:p>
            <a:r>
              <a:rPr lang="en-US" sz="2000" dirty="0">
                <a:latin typeface="Courier New" pitchFamily="49" charset="0"/>
              </a:rPr>
              <a:t>class </a:t>
            </a:r>
            <a:r>
              <a:rPr lang="en-US" sz="2000" dirty="0" err="1">
                <a:latin typeface="Courier New" pitchFamily="49" charset="0"/>
              </a:rPr>
              <a:t>StringEqualityDemo</a:t>
            </a:r>
            <a:r>
              <a:rPr lang="en-US" sz="2800" dirty="0">
                <a:latin typeface="Arial" charset="0"/>
              </a:rPr>
              <a:t> </a:t>
            </a:r>
          </a:p>
        </p:txBody>
      </p:sp>
      <p:pic>
        <p:nvPicPr>
          <p:cNvPr id="24581" name="Picture 5" descr="figp13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46138" y="2514600"/>
            <a:ext cx="7459662" cy="319881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800100"/>
            <a:ext cx="7772400" cy="762000"/>
          </a:xfrm>
        </p:spPr>
        <p:txBody>
          <a:bodyPr>
            <a:spAutoFit/>
          </a:bodyPr>
          <a:lstStyle/>
          <a:p>
            <a:r>
              <a:rPr lang="en-US" dirty="0">
                <a:latin typeface="Arial" charset="0"/>
              </a:rPr>
              <a:t>Lexicographic Order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7772400" cy="3765550"/>
          </a:xfrm>
        </p:spPr>
        <p:txBody>
          <a:bodyPr>
            <a:spAutoFit/>
          </a:bodyPr>
          <a:lstStyle/>
          <a:p>
            <a:r>
              <a:rPr lang="en-US" sz="2800" dirty="0">
                <a:latin typeface="Arial" charset="0"/>
              </a:rPr>
              <a:t>Lexicographic order is similar to alphabetical order, but is it based on the order of the characters in the ASCII (and Unicode) character set.</a:t>
            </a:r>
          </a:p>
          <a:p>
            <a:pPr lvl="1"/>
            <a:r>
              <a:rPr lang="en-US" dirty="0">
                <a:latin typeface="Arial" charset="0"/>
              </a:rPr>
              <a:t>All the digits come before all the letters.</a:t>
            </a:r>
          </a:p>
          <a:p>
            <a:pPr lvl="1"/>
            <a:r>
              <a:rPr lang="en-US" dirty="0">
                <a:latin typeface="Arial" charset="0"/>
              </a:rPr>
              <a:t>All the uppercase letters come before all the lower case letters.</a:t>
            </a:r>
          </a:p>
          <a:p>
            <a:pPr lvl="1"/>
            <a:endParaRPr lang="en-US" dirty="0">
              <a:latin typeface="Arial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800100"/>
            <a:ext cx="7772400" cy="762000"/>
          </a:xfrm>
        </p:spPr>
        <p:txBody>
          <a:bodyPr>
            <a:spAutoFit/>
          </a:bodyPr>
          <a:lstStyle/>
          <a:p>
            <a:r>
              <a:rPr lang="en-US" dirty="0">
                <a:latin typeface="Arial" charset="0"/>
              </a:rPr>
              <a:t>Lexicographic Order, cont.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7772400" cy="3929063"/>
          </a:xfrm>
        </p:spPr>
        <p:txBody>
          <a:bodyPr>
            <a:spAutoFit/>
          </a:bodyPr>
          <a:lstStyle/>
          <a:p>
            <a:r>
              <a:rPr lang="en-US" sz="2800" dirty="0">
                <a:latin typeface="Arial" charset="0"/>
              </a:rPr>
              <a:t>Strings consisting of alphabetical characters can be compared using method </a:t>
            </a:r>
            <a:r>
              <a:rPr lang="en-US" sz="2000" dirty="0" err="1">
                <a:latin typeface="Courier New" pitchFamily="49" charset="0"/>
              </a:rPr>
              <a:t>compareTo</a:t>
            </a:r>
            <a:r>
              <a:rPr lang="en-US" sz="2800" dirty="0">
                <a:latin typeface="Arial" charset="0"/>
              </a:rPr>
              <a:t> and method </a:t>
            </a:r>
            <a:r>
              <a:rPr lang="en-US" sz="2000" dirty="0" err="1">
                <a:latin typeface="Courier New" pitchFamily="49" charset="0"/>
              </a:rPr>
              <a:t>toUpperCase</a:t>
            </a:r>
            <a:r>
              <a:rPr lang="en-US" sz="2800" dirty="0">
                <a:latin typeface="Arial" charset="0"/>
              </a:rPr>
              <a:t> or method </a:t>
            </a:r>
            <a:r>
              <a:rPr lang="en-US" sz="2000" dirty="0" err="1">
                <a:latin typeface="Courier New" pitchFamily="49" charset="0"/>
              </a:rPr>
              <a:t>toLowerCase</a:t>
            </a:r>
            <a:r>
              <a:rPr lang="en-US" sz="2000" dirty="0">
                <a:latin typeface="Courier New" pitchFamily="49" charset="0"/>
              </a:rPr>
              <a:t>.</a:t>
            </a:r>
          </a:p>
          <a:p>
            <a:pPr lvl="1">
              <a:buFontTx/>
              <a:buNone/>
            </a:pPr>
            <a:r>
              <a:rPr lang="en-US" sz="2000" dirty="0">
                <a:latin typeface="Courier New" pitchFamily="49" charset="0"/>
              </a:rPr>
              <a:t>String s1 = “Hello”;</a:t>
            </a:r>
          </a:p>
          <a:p>
            <a:pPr lvl="1">
              <a:buFontTx/>
              <a:buNone/>
            </a:pPr>
            <a:r>
              <a:rPr lang="en-US" sz="2000" dirty="0">
                <a:latin typeface="Courier New" pitchFamily="49" charset="0"/>
              </a:rPr>
              <a:t>String lowerS1 = s1.toLowerCase();</a:t>
            </a:r>
          </a:p>
          <a:p>
            <a:pPr lvl="1">
              <a:buFontTx/>
              <a:buNone/>
            </a:pPr>
            <a:r>
              <a:rPr lang="en-US" sz="2000" dirty="0">
                <a:latin typeface="Courier New" pitchFamily="49" charset="0"/>
              </a:rPr>
              <a:t>String s2 = “hello”;</a:t>
            </a:r>
          </a:p>
          <a:p>
            <a:pPr lvl="1">
              <a:buFontTx/>
              <a:buNone/>
            </a:pPr>
            <a:r>
              <a:rPr lang="en-US" sz="2000" dirty="0">
                <a:latin typeface="Courier New" pitchFamily="49" charset="0"/>
              </a:rPr>
              <a:t>if (lowerS1.compareTo(s2) == 0)</a:t>
            </a:r>
          </a:p>
          <a:p>
            <a:pPr lvl="1">
              <a:buFontTx/>
              <a:buNone/>
            </a:pPr>
            <a:r>
              <a:rPr lang="en-US" sz="2000" dirty="0">
                <a:latin typeface="Courier New" pitchFamily="49" charset="0"/>
              </a:rPr>
              <a:t>	  </a:t>
            </a:r>
            <a:r>
              <a:rPr lang="en-US" sz="2000" dirty="0" err="1">
                <a:latin typeface="Courier New" pitchFamily="49" charset="0"/>
              </a:rPr>
              <a:t>System.out.println</a:t>
            </a:r>
            <a:r>
              <a:rPr lang="en-US" sz="2000" dirty="0">
                <a:latin typeface="Courier New" pitchFamily="49" charset="0"/>
              </a:rPr>
              <a:t>(“Equal!”);</a:t>
            </a:r>
          </a:p>
          <a:p>
            <a:pPr lvl="1">
              <a:buFontTx/>
              <a:buNone/>
            </a:pPr>
            <a:endParaRPr lang="en-US" sz="2000" dirty="0">
              <a:latin typeface="Courier New" pitchFamily="49" charset="0"/>
            </a:endParaRPr>
          </a:p>
          <a:p>
            <a:pPr lvl="1">
              <a:buFontTx/>
              <a:buNone/>
            </a:pPr>
            <a:r>
              <a:rPr lang="en-US" sz="2000" dirty="0">
                <a:latin typeface="Courier New" pitchFamily="49" charset="0"/>
              </a:rPr>
              <a:t>//or use s1.compareToIgnoreCase(s2)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800100"/>
            <a:ext cx="7772400" cy="762000"/>
          </a:xfrm>
        </p:spPr>
        <p:txBody>
          <a:bodyPr>
            <a:spAutoFit/>
          </a:bodyPr>
          <a:lstStyle/>
          <a:p>
            <a:r>
              <a:rPr lang="en-US" dirty="0">
                <a:latin typeface="Arial" charset="0"/>
              </a:rPr>
              <a:t>Method </a:t>
            </a:r>
            <a:r>
              <a:rPr lang="en-US" dirty="0" err="1">
                <a:latin typeface="Courier New" pitchFamily="49" charset="0"/>
              </a:rPr>
              <a:t>compareTo</a:t>
            </a:r>
            <a:endParaRPr lang="en-US" dirty="0"/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7772400" cy="4057650"/>
          </a:xfrm>
        </p:spPr>
        <p:txBody>
          <a:bodyPr>
            <a:spAutoFit/>
          </a:bodyPr>
          <a:lstStyle/>
          <a:p>
            <a:r>
              <a:rPr lang="en-US" sz="2800" dirty="0">
                <a:latin typeface="Arial" charset="0"/>
              </a:rPr>
              <a:t>syntax</a:t>
            </a:r>
          </a:p>
          <a:p>
            <a:pPr lvl="1">
              <a:buFontTx/>
              <a:buNone/>
            </a:pPr>
            <a:r>
              <a:rPr lang="en-US" sz="2000" i="1" dirty="0">
                <a:latin typeface="Courier New" pitchFamily="49" charset="0"/>
              </a:rPr>
              <a:t>String_1</a:t>
            </a:r>
            <a:r>
              <a:rPr lang="en-US" sz="2000" dirty="0">
                <a:latin typeface="Courier New" pitchFamily="49" charset="0"/>
              </a:rPr>
              <a:t>.compareTo(</a:t>
            </a:r>
            <a:r>
              <a:rPr lang="en-US" sz="2000" i="1" dirty="0">
                <a:latin typeface="Courier New" pitchFamily="49" charset="0"/>
              </a:rPr>
              <a:t>String_2</a:t>
            </a:r>
            <a:r>
              <a:rPr lang="en-US" sz="2000" dirty="0">
                <a:latin typeface="Courier New" pitchFamily="49" charset="0"/>
              </a:rPr>
              <a:t>)</a:t>
            </a:r>
            <a:endParaRPr lang="en-US" dirty="0">
              <a:latin typeface="Arial" charset="0"/>
            </a:endParaRPr>
          </a:p>
          <a:p>
            <a:r>
              <a:rPr lang="en-US" sz="2800" dirty="0">
                <a:latin typeface="Arial" charset="0"/>
              </a:rPr>
              <a:t>Method </a:t>
            </a:r>
            <a:r>
              <a:rPr lang="en-US" sz="2800" dirty="0" err="1">
                <a:latin typeface="Arial" charset="0"/>
              </a:rPr>
              <a:t>compareTo</a:t>
            </a:r>
            <a:r>
              <a:rPr lang="en-US" sz="2800" dirty="0">
                <a:latin typeface="Arial" charset="0"/>
              </a:rPr>
              <a:t> returns</a:t>
            </a:r>
          </a:p>
          <a:p>
            <a:pPr lvl="1"/>
            <a:r>
              <a:rPr lang="en-US" dirty="0">
                <a:latin typeface="Arial" charset="0"/>
              </a:rPr>
              <a:t>a negative number if </a:t>
            </a:r>
            <a:r>
              <a:rPr lang="en-US" sz="2000" i="1" dirty="0">
                <a:latin typeface="Courier New" pitchFamily="49" charset="0"/>
              </a:rPr>
              <a:t>String_1</a:t>
            </a:r>
            <a:r>
              <a:rPr lang="en-US" dirty="0">
                <a:latin typeface="Arial" charset="0"/>
              </a:rPr>
              <a:t> precedes </a:t>
            </a:r>
            <a:r>
              <a:rPr lang="en-US" sz="2000" i="1" dirty="0">
                <a:latin typeface="Courier New" pitchFamily="49" charset="0"/>
              </a:rPr>
              <a:t>String_2</a:t>
            </a:r>
            <a:endParaRPr lang="en-US" dirty="0">
              <a:latin typeface="Arial" charset="0"/>
            </a:endParaRPr>
          </a:p>
          <a:p>
            <a:pPr lvl="1"/>
            <a:r>
              <a:rPr lang="en-US" dirty="0">
                <a:latin typeface="Arial" charset="0"/>
              </a:rPr>
              <a:t>zero if the two strings are equal</a:t>
            </a:r>
          </a:p>
          <a:p>
            <a:pPr lvl="1"/>
            <a:r>
              <a:rPr lang="en-US" dirty="0">
                <a:latin typeface="Arial" charset="0"/>
              </a:rPr>
              <a:t>a positive number of </a:t>
            </a:r>
            <a:r>
              <a:rPr lang="en-US" sz="2000" i="1" dirty="0">
                <a:latin typeface="Courier New" pitchFamily="49" charset="0"/>
              </a:rPr>
              <a:t>String_2</a:t>
            </a:r>
            <a:r>
              <a:rPr lang="en-US" dirty="0">
                <a:latin typeface="Arial" charset="0"/>
              </a:rPr>
              <a:t> precedes </a:t>
            </a:r>
            <a:r>
              <a:rPr lang="en-US" sz="2000" i="1" dirty="0">
                <a:latin typeface="Courier New" pitchFamily="49" charset="0"/>
              </a:rPr>
              <a:t>String_1</a:t>
            </a:r>
          </a:p>
          <a:p>
            <a:pPr lvl="1"/>
            <a:r>
              <a:rPr lang="en-US" dirty="0">
                <a:latin typeface="Arial" charset="0"/>
              </a:rPr>
              <a:t>Tip: Think of </a:t>
            </a:r>
            <a:r>
              <a:rPr lang="en-US" dirty="0" err="1">
                <a:latin typeface="Courier New" pitchFamily="49" charset="0"/>
              </a:rPr>
              <a:t>compareTo</a:t>
            </a:r>
            <a:r>
              <a:rPr lang="en-US" dirty="0">
                <a:latin typeface="Arial" charset="0"/>
              </a:rPr>
              <a:t> is subtraction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Comparing Numbers vs. </a:t>
            </a:r>
            <a:br>
              <a:rPr lang="en-US" sz="4000" dirty="0"/>
            </a:br>
            <a:r>
              <a:rPr lang="en-US" sz="4000" dirty="0"/>
              <a:t>Comparing Strings</a:t>
            </a:r>
          </a:p>
        </p:txBody>
      </p:sp>
      <p:graphicFrame>
        <p:nvGraphicFramePr>
          <p:cNvPr id="156697" name="Group 25"/>
          <p:cNvGraphicFramePr>
            <a:graphicFrameLocks noGrp="1"/>
          </p:cNvGraphicFramePr>
          <p:nvPr>
            <p:ph idx="1"/>
          </p:nvPr>
        </p:nvGraphicFramePr>
        <p:xfrm>
          <a:off x="685800" y="1981200"/>
          <a:ext cx="7772400" cy="4066032"/>
        </p:xfrm>
        <a:graphic>
          <a:graphicData uri="http://schemas.openxmlformats.org/drawingml/2006/table">
            <a:tbl>
              <a:tblPr/>
              <a:tblGrid>
                <a:gridCol w="3886200"/>
                <a:gridCol w="3886200"/>
              </a:tblGrid>
              <a:tr h="91440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Integer and floating-point values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String objects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6680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==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!=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</a:rPr>
                        <a:t>equals( )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</a:rPr>
                        <a:t>equalsIgnoreCase( 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7160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&gt;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&lt;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&gt;=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&lt;=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</a:rPr>
                        <a:t>compareTo( )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</a:rPr>
                        <a:t>[lexicographical ordering]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800100"/>
            <a:ext cx="7772400" cy="762000"/>
          </a:xfrm>
        </p:spPr>
        <p:txBody>
          <a:bodyPr>
            <a:spAutoFit/>
          </a:bodyPr>
          <a:lstStyle/>
          <a:p>
            <a:r>
              <a:rPr lang="en-US" dirty="0">
                <a:latin typeface="Arial" charset="0"/>
              </a:rPr>
              <a:t>Nested Statements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752600"/>
            <a:ext cx="7772400" cy="4405313"/>
          </a:xfrm>
        </p:spPr>
        <p:txBody>
          <a:bodyPr>
            <a:spAutoFit/>
          </a:bodyPr>
          <a:lstStyle/>
          <a:p>
            <a:r>
              <a:rPr lang="en-US" sz="2800" dirty="0">
                <a:latin typeface="Arial" charset="0"/>
              </a:rPr>
              <a:t>An </a:t>
            </a:r>
            <a:r>
              <a:rPr lang="en-US" sz="2000" dirty="0">
                <a:latin typeface="Courier New" pitchFamily="49" charset="0"/>
              </a:rPr>
              <a:t>if-else</a:t>
            </a:r>
            <a:r>
              <a:rPr lang="en-US" sz="2800" dirty="0">
                <a:latin typeface="Arial" charset="0"/>
              </a:rPr>
              <a:t> statement can contain any sort of statement within it.</a:t>
            </a:r>
          </a:p>
          <a:p>
            <a:pPr>
              <a:lnSpc>
                <a:spcPct val="90000"/>
              </a:lnSpc>
            </a:pPr>
            <a:r>
              <a:rPr lang="en-US" sz="2800" dirty="0">
                <a:latin typeface="Arial" charset="0"/>
              </a:rPr>
              <a:t>In particular, it can contain another </a:t>
            </a:r>
            <a:r>
              <a:rPr lang="en-US" sz="2000" dirty="0">
                <a:latin typeface="Courier New" pitchFamily="49" charset="0"/>
              </a:rPr>
              <a:t>if-else</a:t>
            </a:r>
            <a:r>
              <a:rPr lang="en-US" sz="2800" dirty="0">
                <a:latin typeface="Arial" charset="0"/>
              </a:rPr>
              <a:t> statement.</a:t>
            </a:r>
          </a:p>
          <a:p>
            <a:pPr lvl="1">
              <a:lnSpc>
                <a:spcPct val="80000"/>
              </a:lnSpc>
            </a:pPr>
            <a:r>
              <a:rPr lang="en-US" dirty="0">
                <a:latin typeface="Arial" charset="0"/>
              </a:rPr>
              <a:t>An </a:t>
            </a:r>
            <a:r>
              <a:rPr lang="en-US" sz="2000" dirty="0">
                <a:latin typeface="Courier New" pitchFamily="49" charset="0"/>
              </a:rPr>
              <a:t>if-else</a:t>
            </a:r>
            <a:r>
              <a:rPr lang="en-US" dirty="0">
                <a:latin typeface="Arial" charset="0"/>
              </a:rPr>
              <a:t> may be nested within the “if” part.</a:t>
            </a:r>
          </a:p>
          <a:p>
            <a:pPr lvl="1">
              <a:lnSpc>
                <a:spcPct val="90000"/>
              </a:lnSpc>
            </a:pPr>
            <a:r>
              <a:rPr lang="en-US" dirty="0">
                <a:latin typeface="Arial" charset="0"/>
              </a:rPr>
              <a:t>An </a:t>
            </a:r>
            <a:r>
              <a:rPr lang="en-US" sz="2000" dirty="0">
                <a:latin typeface="Courier New" pitchFamily="49" charset="0"/>
              </a:rPr>
              <a:t>if-else</a:t>
            </a:r>
            <a:r>
              <a:rPr lang="en-US" dirty="0">
                <a:latin typeface="Arial" charset="0"/>
              </a:rPr>
              <a:t> may be nested within the “else” part.</a:t>
            </a:r>
          </a:p>
          <a:p>
            <a:pPr lvl="1">
              <a:lnSpc>
                <a:spcPct val="90000"/>
              </a:lnSpc>
            </a:pPr>
            <a:r>
              <a:rPr lang="en-US" dirty="0">
                <a:latin typeface="Arial" charset="0"/>
              </a:rPr>
              <a:t>An </a:t>
            </a:r>
            <a:r>
              <a:rPr lang="en-US" sz="2000" dirty="0">
                <a:latin typeface="Courier New" pitchFamily="49" charset="0"/>
              </a:rPr>
              <a:t>if-else</a:t>
            </a:r>
            <a:r>
              <a:rPr lang="en-US" dirty="0">
                <a:latin typeface="Arial" charset="0"/>
              </a:rPr>
              <a:t> may be nested within both parts.</a:t>
            </a:r>
          </a:p>
          <a:p>
            <a:pPr lvl="1">
              <a:buFontTx/>
              <a:buNone/>
            </a:pPr>
            <a:endParaRPr lang="en-US" dirty="0">
              <a:latin typeface="Arial" charset="0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800100"/>
            <a:ext cx="7772400" cy="762000"/>
          </a:xfrm>
        </p:spPr>
        <p:txBody>
          <a:bodyPr>
            <a:spAutoFit/>
          </a:bodyPr>
          <a:lstStyle/>
          <a:p>
            <a:r>
              <a:rPr lang="en-US" dirty="0">
                <a:latin typeface="Arial" charset="0"/>
              </a:rPr>
              <a:t>Nested Statements, cont.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828800"/>
            <a:ext cx="7772400" cy="3929063"/>
          </a:xfrm>
        </p:spPr>
        <p:txBody>
          <a:bodyPr>
            <a:spAutoFit/>
          </a:bodyPr>
          <a:lstStyle/>
          <a:p>
            <a:r>
              <a:rPr lang="en-US" sz="2800" dirty="0">
                <a:latin typeface="Arial" charset="0"/>
              </a:rPr>
              <a:t>syntax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sz="2000" dirty="0">
                <a:latin typeface="Courier New" pitchFamily="49" charset="0"/>
              </a:rPr>
              <a:t>if (</a:t>
            </a:r>
            <a:r>
              <a:rPr lang="en-US" sz="2000" i="1" dirty="0">
                <a:latin typeface="Courier New" pitchFamily="49" charset="0"/>
              </a:rPr>
              <a:t>Boolean_Expression_1</a:t>
            </a:r>
            <a:r>
              <a:rPr lang="en-US" sz="2000" dirty="0">
                <a:latin typeface="Courier New" pitchFamily="49" charset="0"/>
              </a:rPr>
              <a:t>)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sz="2000" dirty="0">
                <a:latin typeface="Courier New" pitchFamily="49" charset="0"/>
              </a:rPr>
              <a:t>	if (</a:t>
            </a:r>
            <a:r>
              <a:rPr lang="en-US" sz="2000" i="1" dirty="0">
                <a:latin typeface="Courier New" pitchFamily="49" charset="0"/>
              </a:rPr>
              <a:t>Boolean_Expression_2</a:t>
            </a:r>
            <a:r>
              <a:rPr lang="en-US" sz="2000" dirty="0">
                <a:latin typeface="Courier New" pitchFamily="49" charset="0"/>
              </a:rPr>
              <a:t>)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sz="2000" dirty="0">
                <a:latin typeface="Courier New" pitchFamily="49" charset="0"/>
              </a:rPr>
              <a:t>		 </a:t>
            </a:r>
            <a:r>
              <a:rPr lang="en-US" sz="2000" i="1" dirty="0">
                <a:latin typeface="Courier New" pitchFamily="49" charset="0"/>
              </a:rPr>
              <a:t>Statement_1</a:t>
            </a:r>
            <a:endParaRPr lang="en-US" sz="2000" dirty="0">
              <a:latin typeface="Courier New" pitchFamily="49" charset="0"/>
            </a:endParaRP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sz="2000" dirty="0">
                <a:latin typeface="Courier New" pitchFamily="49" charset="0"/>
              </a:rPr>
              <a:t>	else 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sz="2000" dirty="0">
                <a:latin typeface="Courier New" pitchFamily="49" charset="0"/>
              </a:rPr>
              <a:t>		 </a:t>
            </a:r>
            <a:r>
              <a:rPr lang="en-US" sz="2000" i="1" dirty="0">
                <a:latin typeface="Courier New" pitchFamily="49" charset="0"/>
              </a:rPr>
              <a:t>Statement_2</a:t>
            </a:r>
            <a:endParaRPr lang="en-US" sz="2000" dirty="0">
              <a:latin typeface="Courier New" pitchFamily="49" charset="0"/>
            </a:endParaRP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sz="2000" dirty="0">
                <a:latin typeface="Courier New" pitchFamily="49" charset="0"/>
              </a:rPr>
              <a:t>else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sz="2000" dirty="0">
                <a:latin typeface="Courier New" pitchFamily="49" charset="0"/>
              </a:rPr>
              <a:t>	if (</a:t>
            </a:r>
            <a:r>
              <a:rPr lang="en-US" sz="2000" i="1" dirty="0">
                <a:latin typeface="Courier New" pitchFamily="49" charset="0"/>
              </a:rPr>
              <a:t>Boolean_Expression_3</a:t>
            </a:r>
            <a:r>
              <a:rPr lang="en-US" sz="2000" dirty="0">
                <a:latin typeface="Courier New" pitchFamily="49" charset="0"/>
              </a:rPr>
              <a:t>)</a:t>
            </a:r>
          </a:p>
          <a:p>
            <a:pPr lvl="1">
              <a:buFontTx/>
              <a:buNone/>
            </a:pPr>
            <a:r>
              <a:rPr lang="en-US" sz="2000" dirty="0">
                <a:latin typeface="Courier New" pitchFamily="49" charset="0"/>
              </a:rPr>
              <a:t>		 </a:t>
            </a:r>
            <a:r>
              <a:rPr lang="en-US" sz="2000" i="1" dirty="0">
                <a:latin typeface="Courier New" pitchFamily="49" charset="0"/>
              </a:rPr>
              <a:t>Statement_3</a:t>
            </a:r>
            <a:endParaRPr lang="en-US" sz="2000" dirty="0">
              <a:latin typeface="Courier New" pitchFamily="49" charset="0"/>
            </a:endParaRP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sz="2000" dirty="0">
                <a:latin typeface="Courier New" pitchFamily="49" charset="0"/>
              </a:rPr>
              <a:t>	else </a:t>
            </a:r>
          </a:p>
          <a:p>
            <a:pPr lvl="1">
              <a:buFontTx/>
              <a:buNone/>
            </a:pPr>
            <a:r>
              <a:rPr lang="en-US" sz="2000" dirty="0">
                <a:latin typeface="Courier New" pitchFamily="49" charset="0"/>
              </a:rPr>
              <a:t>		 </a:t>
            </a:r>
            <a:r>
              <a:rPr lang="en-US" sz="2000" i="1" dirty="0">
                <a:latin typeface="Courier New" pitchFamily="49" charset="0"/>
              </a:rPr>
              <a:t>Statement_4</a:t>
            </a:r>
            <a:endParaRPr lang="en-US" sz="18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Nested </a:t>
            </a:r>
            <a:r>
              <a:rPr lang="en-US" dirty="0">
                <a:latin typeface="Courier New" pitchFamily="49" charset="0"/>
              </a:rPr>
              <a:t>if</a:t>
            </a:r>
            <a:r>
              <a:rPr lang="en-US" dirty="0"/>
              <a:t> Example </a:t>
            </a:r>
          </a:p>
        </p:txBody>
      </p:sp>
      <p:sp>
        <p:nvSpPr>
          <p:cNvPr id="151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sz="2000" dirty="0">
                <a:latin typeface="Courier New" pitchFamily="49" charset="0"/>
              </a:rPr>
              <a:t>if (temperature &gt; 90)  // </a:t>
            </a:r>
            <a:r>
              <a:rPr lang="en-US" sz="2000" dirty="0" err="1">
                <a:latin typeface="Courier New" pitchFamily="49" charset="0"/>
              </a:rPr>
              <a:t>int</a:t>
            </a:r>
            <a:r>
              <a:rPr lang="en-US" sz="2000" dirty="0">
                <a:latin typeface="Courier New" pitchFamily="49" charset="0"/>
              </a:rPr>
              <a:t> temperature</a:t>
            </a:r>
          </a:p>
          <a:p>
            <a:pPr>
              <a:buFontTx/>
              <a:buNone/>
            </a:pPr>
            <a:r>
              <a:rPr lang="en-US" sz="2000" dirty="0">
                <a:latin typeface="Courier New" pitchFamily="49" charset="0"/>
              </a:rPr>
              <a:t>  if (sunny)           // </a:t>
            </a:r>
            <a:r>
              <a:rPr lang="en-US" sz="2000" dirty="0" err="1">
                <a:latin typeface="Courier New" pitchFamily="49" charset="0"/>
              </a:rPr>
              <a:t>boolean</a:t>
            </a:r>
            <a:r>
              <a:rPr lang="en-US" sz="2000" dirty="0">
                <a:latin typeface="Courier New" pitchFamily="49" charset="0"/>
              </a:rPr>
              <a:t> sunny</a:t>
            </a:r>
          </a:p>
          <a:p>
            <a:pPr>
              <a:buFontTx/>
              <a:buNone/>
            </a:pPr>
            <a:r>
              <a:rPr lang="en-US" sz="2000" dirty="0">
                <a:latin typeface="Courier New" pitchFamily="49" charset="0"/>
              </a:rPr>
              <a:t>    </a:t>
            </a:r>
            <a:r>
              <a:rPr lang="en-US" sz="2000" dirty="0" err="1">
                <a:latin typeface="Courier New" pitchFamily="49" charset="0"/>
              </a:rPr>
              <a:t>System.out.println</a:t>
            </a:r>
            <a:r>
              <a:rPr lang="en-US" sz="2000" dirty="0">
                <a:latin typeface="Courier New" pitchFamily="49" charset="0"/>
              </a:rPr>
              <a:t>(“Beach”);</a:t>
            </a:r>
          </a:p>
          <a:p>
            <a:pPr>
              <a:buFontTx/>
              <a:buNone/>
            </a:pPr>
            <a:r>
              <a:rPr lang="en-US" sz="2000" dirty="0">
                <a:latin typeface="Courier New" pitchFamily="49" charset="0"/>
              </a:rPr>
              <a:t>  else</a:t>
            </a:r>
          </a:p>
          <a:p>
            <a:pPr>
              <a:buFontTx/>
              <a:buNone/>
            </a:pPr>
            <a:r>
              <a:rPr lang="en-US" sz="2000" dirty="0">
                <a:latin typeface="Courier New" pitchFamily="49" charset="0"/>
              </a:rPr>
              <a:t>    </a:t>
            </a:r>
            <a:r>
              <a:rPr lang="en-US" sz="2000" dirty="0" err="1">
                <a:latin typeface="Courier New" pitchFamily="49" charset="0"/>
              </a:rPr>
              <a:t>System.out.println</a:t>
            </a:r>
            <a:r>
              <a:rPr lang="en-US" sz="2000" dirty="0">
                <a:latin typeface="Courier New" pitchFamily="49" charset="0"/>
              </a:rPr>
              <a:t>(“Movie”);</a:t>
            </a:r>
          </a:p>
          <a:p>
            <a:pPr>
              <a:buFontTx/>
              <a:buNone/>
            </a:pPr>
            <a:r>
              <a:rPr lang="en-US" sz="2000" dirty="0">
                <a:latin typeface="Courier New" pitchFamily="49" charset="0"/>
              </a:rPr>
              <a:t>else</a:t>
            </a:r>
          </a:p>
          <a:p>
            <a:pPr>
              <a:buFontTx/>
              <a:buNone/>
            </a:pPr>
            <a:r>
              <a:rPr lang="en-US" sz="2000" dirty="0">
                <a:latin typeface="Courier New" pitchFamily="49" charset="0"/>
              </a:rPr>
              <a:t>  if (sunny)</a:t>
            </a:r>
          </a:p>
          <a:p>
            <a:pPr>
              <a:buFontTx/>
              <a:buNone/>
            </a:pPr>
            <a:r>
              <a:rPr lang="en-US" sz="2000" dirty="0">
                <a:latin typeface="Courier New" pitchFamily="49" charset="0"/>
              </a:rPr>
              <a:t>    </a:t>
            </a:r>
            <a:r>
              <a:rPr lang="en-US" sz="2000" dirty="0" err="1">
                <a:latin typeface="Courier New" pitchFamily="49" charset="0"/>
              </a:rPr>
              <a:t>System.out.println</a:t>
            </a:r>
            <a:r>
              <a:rPr lang="en-US" sz="2000" dirty="0">
                <a:latin typeface="Courier New" pitchFamily="49" charset="0"/>
              </a:rPr>
              <a:t>(“Tennis”);</a:t>
            </a:r>
          </a:p>
          <a:p>
            <a:pPr>
              <a:buFontTx/>
              <a:buNone/>
            </a:pPr>
            <a:r>
              <a:rPr lang="en-US" sz="2000" dirty="0">
                <a:latin typeface="Courier New" pitchFamily="49" charset="0"/>
              </a:rPr>
              <a:t>  else</a:t>
            </a:r>
          </a:p>
          <a:p>
            <a:pPr>
              <a:buFontTx/>
              <a:buNone/>
            </a:pPr>
            <a:r>
              <a:rPr lang="en-US" sz="2000" dirty="0">
                <a:latin typeface="Courier New" pitchFamily="49" charset="0"/>
              </a:rPr>
              <a:t>    </a:t>
            </a:r>
            <a:r>
              <a:rPr lang="en-US" sz="2000" dirty="0" err="1">
                <a:latin typeface="Courier New" pitchFamily="49" charset="0"/>
              </a:rPr>
              <a:t>System.out.println</a:t>
            </a:r>
            <a:r>
              <a:rPr lang="en-US" sz="2000" dirty="0">
                <a:latin typeface="Courier New" pitchFamily="49" charset="0"/>
              </a:rPr>
              <a:t>(“Volleyball”);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800100"/>
            <a:ext cx="7772400" cy="762000"/>
          </a:xfrm>
        </p:spPr>
        <p:txBody>
          <a:bodyPr>
            <a:spAutoFit/>
          </a:bodyPr>
          <a:lstStyle/>
          <a:p>
            <a:r>
              <a:rPr lang="en-US" dirty="0">
                <a:latin typeface="Arial" charset="0"/>
              </a:rPr>
              <a:t>Nested Statements, cont.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7772400" cy="3276600"/>
          </a:xfrm>
        </p:spPr>
        <p:txBody>
          <a:bodyPr>
            <a:spAutoFit/>
          </a:bodyPr>
          <a:lstStyle/>
          <a:p>
            <a:r>
              <a:rPr lang="en-US" sz="2800" dirty="0">
                <a:latin typeface="Arial" charset="0"/>
              </a:rPr>
              <a:t>Each </a:t>
            </a:r>
            <a:r>
              <a:rPr lang="en-US" sz="2000" dirty="0">
                <a:latin typeface="Courier New" pitchFamily="49" charset="0"/>
              </a:rPr>
              <a:t>else</a:t>
            </a:r>
            <a:r>
              <a:rPr lang="en-US" sz="2800" dirty="0">
                <a:latin typeface="Arial" charset="0"/>
              </a:rPr>
              <a:t> is paired with the </a:t>
            </a:r>
            <a:r>
              <a:rPr lang="en-US" sz="2800" b="1" dirty="0">
                <a:solidFill>
                  <a:srgbClr val="FF3300"/>
                </a:solidFill>
                <a:latin typeface="Arial" charset="0"/>
              </a:rPr>
              <a:t>nearest unmatched</a:t>
            </a:r>
            <a:r>
              <a:rPr lang="en-US" sz="2800" dirty="0">
                <a:latin typeface="Arial" charset="0"/>
              </a:rPr>
              <a:t> </a:t>
            </a:r>
            <a:r>
              <a:rPr lang="en-US" sz="2000" dirty="0">
                <a:latin typeface="Courier New" pitchFamily="49" charset="0"/>
              </a:rPr>
              <a:t>if.</a:t>
            </a:r>
            <a:endParaRPr lang="en-US" sz="2800" dirty="0">
              <a:latin typeface="Arial" charset="0"/>
            </a:endParaRPr>
          </a:p>
          <a:p>
            <a:r>
              <a:rPr lang="en-US" sz="2800" dirty="0">
                <a:latin typeface="Arial" charset="0"/>
              </a:rPr>
              <a:t>Indentation can communicate which </a:t>
            </a:r>
            <a:r>
              <a:rPr lang="en-US" sz="2000" dirty="0">
                <a:latin typeface="Courier New" pitchFamily="49" charset="0"/>
              </a:rPr>
              <a:t>if</a:t>
            </a:r>
            <a:r>
              <a:rPr lang="en-US" sz="2800" dirty="0">
                <a:latin typeface="Arial" charset="0"/>
              </a:rPr>
              <a:t> goes with which </a:t>
            </a:r>
            <a:r>
              <a:rPr lang="en-US" sz="2000" dirty="0">
                <a:latin typeface="Courier New" pitchFamily="49" charset="0"/>
              </a:rPr>
              <a:t>else.</a:t>
            </a:r>
          </a:p>
          <a:p>
            <a:r>
              <a:rPr lang="en-US" sz="2800" dirty="0">
                <a:latin typeface="Arial" charset="0"/>
              </a:rPr>
              <a:t>Braces are used to group statements.</a:t>
            </a:r>
            <a:endParaRPr lang="en-US" sz="2000" dirty="0">
              <a:latin typeface="Arial" charset="0"/>
            </a:endParaRPr>
          </a:p>
          <a:p>
            <a:pPr lvl="1">
              <a:buFontTx/>
              <a:buNone/>
            </a:pPr>
            <a:endParaRPr lang="en-US" sz="2000" dirty="0">
              <a:latin typeface="Courier New" pitchFamily="49" charset="0"/>
            </a:endParaRPr>
          </a:p>
          <a:p>
            <a:pPr lvl="1">
              <a:buFontTx/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800100"/>
            <a:ext cx="7772400" cy="762000"/>
          </a:xfrm>
        </p:spPr>
        <p:txBody>
          <a:bodyPr>
            <a:spAutoFit/>
          </a:bodyPr>
          <a:lstStyle/>
          <a:p>
            <a:r>
              <a:rPr lang="en-US" dirty="0">
                <a:latin typeface="Arial" charset="0"/>
              </a:rPr>
              <a:t>Nested Statements, cont.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7772400" cy="3883025"/>
          </a:xfrm>
        </p:spPr>
        <p:txBody>
          <a:bodyPr>
            <a:spAutoFit/>
          </a:bodyPr>
          <a:lstStyle/>
          <a:p>
            <a:r>
              <a:rPr lang="en-US" sz="2800" dirty="0">
                <a:latin typeface="Arial" charset="0"/>
              </a:rPr>
              <a:t>Different indentation</a:t>
            </a:r>
          </a:p>
          <a:p>
            <a:pPr>
              <a:buFontTx/>
              <a:buNone/>
            </a:pPr>
            <a:r>
              <a:rPr lang="en-US" sz="2800" dirty="0">
                <a:latin typeface="Arial" charset="0"/>
              </a:rPr>
              <a:t>	</a:t>
            </a:r>
            <a:r>
              <a:rPr lang="en-US" sz="2800" u="sng" dirty="0">
                <a:latin typeface="Arial" charset="0"/>
              </a:rPr>
              <a:t>first form</a:t>
            </a:r>
            <a:r>
              <a:rPr lang="en-US" sz="2800" dirty="0">
                <a:latin typeface="Arial" charset="0"/>
              </a:rPr>
              <a:t>		         </a:t>
            </a:r>
            <a:r>
              <a:rPr lang="en-US" sz="2800" u="sng" dirty="0">
                <a:latin typeface="Arial" charset="0"/>
              </a:rPr>
              <a:t>second form</a:t>
            </a:r>
            <a:endParaRPr lang="en-US" sz="2800" dirty="0">
              <a:latin typeface="Arial" charset="0"/>
            </a:endParaRPr>
          </a:p>
          <a:p>
            <a:pPr lvl="1">
              <a:buFontTx/>
              <a:buNone/>
            </a:pPr>
            <a:r>
              <a:rPr lang="en-US" sz="2000" dirty="0">
                <a:latin typeface="Courier New" pitchFamily="49" charset="0"/>
              </a:rPr>
              <a:t>if (a &gt; b)		if (a &gt; b)</a:t>
            </a:r>
          </a:p>
          <a:p>
            <a:pPr lvl="1">
              <a:buFontTx/>
              <a:buNone/>
            </a:pPr>
            <a:r>
              <a:rPr lang="en-US" sz="2000" dirty="0">
                <a:latin typeface="Courier New" pitchFamily="49" charset="0"/>
              </a:rPr>
              <a:t>  if (c &gt; d)		  if (c &gt; d)</a:t>
            </a:r>
          </a:p>
          <a:p>
            <a:pPr lvl="1">
              <a:buFontTx/>
              <a:buNone/>
            </a:pPr>
            <a:r>
              <a:rPr lang="en-US" sz="2000" dirty="0">
                <a:latin typeface="Courier New" pitchFamily="49" charset="0"/>
              </a:rPr>
              <a:t>		 e = f;	          e = f;</a:t>
            </a:r>
          </a:p>
          <a:p>
            <a:pPr lvl="1">
              <a:buFontTx/>
              <a:buNone/>
            </a:pPr>
            <a:r>
              <a:rPr lang="en-US" sz="2000" dirty="0">
                <a:latin typeface="Courier New" pitchFamily="49" charset="0"/>
              </a:rPr>
              <a:t>else	              </a:t>
            </a:r>
            <a:r>
              <a:rPr lang="en-US" sz="2000" dirty="0" err="1">
                <a:latin typeface="Courier New" pitchFamily="49" charset="0"/>
              </a:rPr>
              <a:t>else</a:t>
            </a:r>
            <a:endParaRPr lang="en-US" sz="2000" dirty="0">
              <a:latin typeface="Courier New" pitchFamily="49" charset="0"/>
            </a:endParaRPr>
          </a:p>
          <a:p>
            <a:pPr lvl="1">
              <a:buFontTx/>
              <a:buNone/>
            </a:pPr>
            <a:r>
              <a:rPr lang="en-US" sz="2000" dirty="0">
                <a:latin typeface="Courier New" pitchFamily="49" charset="0"/>
              </a:rPr>
              <a:t>  g = h;			    g = h;</a:t>
            </a:r>
          </a:p>
          <a:p>
            <a:pPr lvl="1">
              <a:buFontTx/>
              <a:buNone/>
            </a:pPr>
            <a:endParaRPr lang="en-US" dirty="0">
              <a:latin typeface="Arial" charset="0"/>
            </a:endParaRPr>
          </a:p>
          <a:p>
            <a:pPr lvl="1">
              <a:buFontTx/>
              <a:buNone/>
            </a:pPr>
            <a:r>
              <a:rPr lang="en-US" dirty="0">
                <a:latin typeface="Arial" charset="0"/>
              </a:rPr>
              <a:t>Same to the compiler!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800100"/>
            <a:ext cx="7772400" cy="762000"/>
          </a:xfrm>
        </p:spPr>
        <p:txBody>
          <a:bodyPr>
            <a:spAutoFit/>
          </a:bodyPr>
          <a:lstStyle/>
          <a:p>
            <a:r>
              <a:rPr lang="en-US" dirty="0">
                <a:latin typeface="Arial" charset="0"/>
              </a:rPr>
              <a:t>Nested Statements, cont.</a:t>
            </a:r>
          </a:p>
        </p:txBody>
      </p:sp>
      <p:sp>
        <p:nvSpPr>
          <p:cNvPr id="1218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7772400" cy="3587750"/>
          </a:xfrm>
        </p:spPr>
        <p:txBody>
          <a:bodyPr>
            <a:spAutoFit/>
          </a:bodyPr>
          <a:lstStyle/>
          <a:p>
            <a:r>
              <a:rPr lang="en-US" sz="2800" dirty="0">
                <a:latin typeface="Arial" charset="0"/>
              </a:rPr>
              <a:t>Are these different?</a:t>
            </a:r>
          </a:p>
          <a:p>
            <a:pPr>
              <a:buFontTx/>
              <a:buNone/>
            </a:pPr>
            <a:r>
              <a:rPr lang="en-US" sz="2800" dirty="0">
                <a:latin typeface="Arial" charset="0"/>
              </a:rPr>
              <a:t>	</a:t>
            </a:r>
            <a:r>
              <a:rPr lang="en-US" sz="2800" u="sng" dirty="0">
                <a:latin typeface="Arial" charset="0"/>
              </a:rPr>
              <a:t>first form</a:t>
            </a:r>
            <a:r>
              <a:rPr lang="en-US" sz="2800" dirty="0">
                <a:latin typeface="Arial" charset="0"/>
              </a:rPr>
              <a:t>		         </a:t>
            </a:r>
            <a:r>
              <a:rPr lang="en-US" sz="2800" u="sng" dirty="0">
                <a:latin typeface="Arial" charset="0"/>
              </a:rPr>
              <a:t>second form</a:t>
            </a:r>
            <a:endParaRPr lang="en-US" sz="2800" dirty="0">
              <a:latin typeface="Arial" charset="0"/>
            </a:endParaRPr>
          </a:p>
          <a:p>
            <a:pPr lvl="1">
              <a:buFontTx/>
              <a:buNone/>
            </a:pPr>
            <a:r>
              <a:rPr lang="en-US" sz="2000" dirty="0">
                <a:latin typeface="Courier New" pitchFamily="49" charset="0"/>
              </a:rPr>
              <a:t>if (a &gt; b)		if (a &gt; b)</a:t>
            </a:r>
          </a:p>
          <a:p>
            <a:pPr lvl="1">
              <a:buFontTx/>
              <a:buNone/>
            </a:pPr>
            <a:r>
              <a:rPr lang="en-US" sz="2000" dirty="0">
                <a:latin typeface="Courier New" pitchFamily="49" charset="0"/>
              </a:rPr>
              <a:t>{					  if (c &gt; d)</a:t>
            </a:r>
          </a:p>
          <a:p>
            <a:pPr lvl="1">
              <a:buFontTx/>
              <a:buNone/>
            </a:pPr>
            <a:r>
              <a:rPr lang="en-US" sz="2000" dirty="0">
                <a:latin typeface="Courier New" pitchFamily="49" charset="0"/>
              </a:rPr>
              <a:t>	if (c &gt; d)		    e = f;</a:t>
            </a:r>
          </a:p>
          <a:p>
            <a:pPr lvl="1">
              <a:buFontTx/>
              <a:buNone/>
            </a:pPr>
            <a:r>
              <a:rPr lang="en-US" sz="2000" dirty="0">
                <a:latin typeface="Courier New" pitchFamily="49" charset="0"/>
              </a:rPr>
              <a:t>		 e = f;	      else</a:t>
            </a:r>
          </a:p>
          <a:p>
            <a:pPr lvl="1">
              <a:buFontTx/>
              <a:buNone/>
            </a:pPr>
            <a:r>
              <a:rPr lang="en-US" sz="2000" dirty="0">
                <a:latin typeface="Courier New" pitchFamily="49" charset="0"/>
              </a:rPr>
              <a:t>}					  g =h;</a:t>
            </a:r>
          </a:p>
          <a:p>
            <a:pPr lvl="1">
              <a:buFontTx/>
              <a:buNone/>
            </a:pPr>
            <a:r>
              <a:rPr lang="en-US" sz="2000" dirty="0">
                <a:latin typeface="Courier New" pitchFamily="49" charset="0"/>
              </a:rPr>
              <a:t>else			</a:t>
            </a:r>
          </a:p>
          <a:p>
            <a:pPr lvl="1">
              <a:buFontTx/>
              <a:buNone/>
            </a:pPr>
            <a:r>
              <a:rPr lang="en-US" sz="2000" dirty="0">
                <a:latin typeface="Courier New" pitchFamily="49" charset="0"/>
              </a:rPr>
              <a:t>	  g = h</a:t>
            </a:r>
            <a:r>
              <a:rPr lang="en-US" sz="2000" i="1" dirty="0">
                <a:latin typeface="Courier New" pitchFamily="49" charset="0"/>
              </a:rPr>
              <a:t>;		</a:t>
            </a:r>
            <a:endParaRPr lang="en-US" dirty="0">
              <a:latin typeface="Arial" charset="0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800100"/>
            <a:ext cx="7772400" cy="762000"/>
          </a:xfrm>
        </p:spPr>
        <p:txBody>
          <a:bodyPr>
            <a:spAutoFit/>
          </a:bodyPr>
          <a:lstStyle/>
          <a:p>
            <a:r>
              <a:rPr lang="en-US" dirty="0">
                <a:latin typeface="Arial" charset="0"/>
              </a:rPr>
              <a:t>Nested Statements, cont.</a:t>
            </a:r>
          </a:p>
        </p:txBody>
      </p:sp>
      <p:sp>
        <p:nvSpPr>
          <p:cNvPr id="1228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7772400" cy="4014788"/>
          </a:xfrm>
        </p:spPr>
        <p:txBody>
          <a:bodyPr>
            <a:spAutoFit/>
          </a:bodyPr>
          <a:lstStyle/>
          <a:p>
            <a:r>
              <a:rPr lang="en-US" sz="2800" dirty="0">
                <a:latin typeface="Arial" charset="0"/>
              </a:rPr>
              <a:t>Proper indentation and nested if-else statements</a:t>
            </a:r>
          </a:p>
          <a:p>
            <a:pPr>
              <a:buFontTx/>
              <a:buNone/>
            </a:pPr>
            <a:r>
              <a:rPr lang="en-US" sz="2800" dirty="0">
                <a:latin typeface="Arial" charset="0"/>
              </a:rPr>
              <a:t>	</a:t>
            </a:r>
            <a:r>
              <a:rPr lang="en-US" sz="2800" u="sng" dirty="0">
                <a:latin typeface="Arial" charset="0"/>
              </a:rPr>
              <a:t>“else” with outer “if”</a:t>
            </a:r>
            <a:r>
              <a:rPr lang="en-US" sz="2800" dirty="0">
                <a:latin typeface="Arial" charset="0"/>
              </a:rPr>
              <a:t>   </a:t>
            </a:r>
            <a:r>
              <a:rPr lang="en-US" sz="2800" u="sng" dirty="0">
                <a:latin typeface="Arial" charset="0"/>
              </a:rPr>
              <a:t>“else” with inner “if”</a:t>
            </a:r>
            <a:endParaRPr lang="en-US" sz="2800" dirty="0">
              <a:latin typeface="Arial" charset="0"/>
            </a:endParaRPr>
          </a:p>
          <a:p>
            <a:pPr lvl="1">
              <a:buFontTx/>
              <a:buNone/>
            </a:pPr>
            <a:r>
              <a:rPr lang="en-US" sz="2000" dirty="0">
                <a:latin typeface="Courier New" pitchFamily="49" charset="0"/>
              </a:rPr>
              <a:t>if (a &gt; b)		if (a &gt; b)</a:t>
            </a:r>
          </a:p>
          <a:p>
            <a:pPr lvl="1">
              <a:buFontTx/>
              <a:buNone/>
            </a:pPr>
            <a:r>
              <a:rPr lang="en-US" sz="2000" dirty="0">
                <a:latin typeface="Courier New" pitchFamily="49" charset="0"/>
              </a:rPr>
              <a:t>{					  if (c &gt; d)</a:t>
            </a:r>
          </a:p>
          <a:p>
            <a:pPr lvl="1">
              <a:buFontTx/>
              <a:buNone/>
            </a:pPr>
            <a:r>
              <a:rPr lang="en-US" sz="2000" dirty="0">
                <a:latin typeface="Courier New" pitchFamily="49" charset="0"/>
              </a:rPr>
              <a:t>	if (c &gt; d)		    e = f;</a:t>
            </a:r>
          </a:p>
          <a:p>
            <a:pPr lvl="1">
              <a:buFontTx/>
              <a:buNone/>
            </a:pPr>
            <a:r>
              <a:rPr lang="en-US" sz="2000" dirty="0">
                <a:latin typeface="Courier New" pitchFamily="49" charset="0"/>
              </a:rPr>
              <a:t>		 e = f;	        else</a:t>
            </a:r>
          </a:p>
          <a:p>
            <a:pPr lvl="1">
              <a:buFontTx/>
              <a:buNone/>
            </a:pPr>
            <a:r>
              <a:rPr lang="en-US" sz="2000" dirty="0">
                <a:latin typeface="Courier New" pitchFamily="49" charset="0"/>
              </a:rPr>
              <a:t>}					    g =h;</a:t>
            </a:r>
          </a:p>
          <a:p>
            <a:pPr lvl="1">
              <a:buFontTx/>
              <a:buNone/>
            </a:pPr>
            <a:r>
              <a:rPr lang="en-US" sz="2000" dirty="0">
                <a:latin typeface="Courier New" pitchFamily="49" charset="0"/>
              </a:rPr>
              <a:t>else			</a:t>
            </a:r>
          </a:p>
          <a:p>
            <a:pPr lvl="1">
              <a:buFontTx/>
              <a:buNone/>
            </a:pPr>
            <a:r>
              <a:rPr lang="en-US" sz="2000" dirty="0">
                <a:latin typeface="Courier New" pitchFamily="49" charset="0"/>
              </a:rPr>
              <a:t>	  g = h</a:t>
            </a:r>
            <a:r>
              <a:rPr lang="en-US" sz="2000" i="1" dirty="0">
                <a:latin typeface="Courier New" pitchFamily="49" charset="0"/>
              </a:rPr>
              <a:t>;		 </a:t>
            </a:r>
            <a:endParaRPr lang="en-US" dirty="0">
              <a:latin typeface="Arial" charset="0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800100"/>
            <a:ext cx="7772400" cy="762000"/>
          </a:xfrm>
        </p:spPr>
        <p:txBody>
          <a:bodyPr>
            <a:spAutoFit/>
          </a:bodyPr>
          <a:lstStyle/>
          <a:p>
            <a:r>
              <a:rPr lang="en-US" dirty="0">
                <a:latin typeface="Arial" charset="0"/>
              </a:rPr>
              <a:t>Compound Statements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7772400" cy="3711575"/>
          </a:xfrm>
        </p:spPr>
        <p:txBody>
          <a:bodyPr>
            <a:spAutoFit/>
          </a:bodyPr>
          <a:lstStyle/>
          <a:p>
            <a:r>
              <a:rPr lang="en-US" sz="2800" dirty="0">
                <a:latin typeface="Arial" charset="0"/>
              </a:rPr>
              <a:t>When a list of statements is enclosed in braces (</a:t>
            </a:r>
            <a:r>
              <a:rPr lang="en-US" sz="2000" dirty="0">
                <a:latin typeface="Courier New" pitchFamily="49" charset="0"/>
              </a:rPr>
              <a:t>{}</a:t>
            </a:r>
            <a:r>
              <a:rPr lang="en-US" sz="2800" dirty="0">
                <a:latin typeface="Arial" charset="0"/>
              </a:rPr>
              <a:t>), they form a single </a:t>
            </a:r>
            <a:r>
              <a:rPr lang="en-US" sz="2800" i="1" dirty="0">
                <a:latin typeface="Arial" charset="0"/>
              </a:rPr>
              <a:t>compound statement.</a:t>
            </a:r>
          </a:p>
          <a:p>
            <a:r>
              <a:rPr lang="en-US" sz="2800" dirty="0">
                <a:latin typeface="Arial" charset="0"/>
              </a:rPr>
              <a:t>syntax</a:t>
            </a:r>
          </a:p>
          <a:p>
            <a:pPr lvl="1">
              <a:buFontTx/>
              <a:buNone/>
            </a:pPr>
            <a:r>
              <a:rPr lang="en-US" sz="2000" dirty="0">
                <a:latin typeface="Courier New" pitchFamily="49" charset="0"/>
              </a:rPr>
              <a:t>{</a:t>
            </a:r>
          </a:p>
          <a:p>
            <a:pPr lvl="1">
              <a:buFontTx/>
              <a:buNone/>
            </a:pPr>
            <a:r>
              <a:rPr lang="en-US" sz="2000" dirty="0">
                <a:latin typeface="Courier New" pitchFamily="49" charset="0"/>
              </a:rPr>
              <a:t>	  </a:t>
            </a:r>
            <a:r>
              <a:rPr lang="en-US" sz="2000" i="1" dirty="0">
                <a:latin typeface="Courier New" pitchFamily="49" charset="0"/>
              </a:rPr>
              <a:t>Statement_1;</a:t>
            </a:r>
          </a:p>
          <a:p>
            <a:pPr lvl="1">
              <a:buFontTx/>
              <a:buNone/>
            </a:pPr>
            <a:r>
              <a:rPr lang="en-US" sz="2000" i="1" dirty="0">
                <a:latin typeface="Courier New" pitchFamily="49" charset="0"/>
              </a:rPr>
              <a:t>		 Statement_2;</a:t>
            </a:r>
          </a:p>
          <a:p>
            <a:pPr lvl="1">
              <a:buFontTx/>
              <a:buNone/>
            </a:pPr>
            <a:r>
              <a:rPr lang="en-US" sz="2000" dirty="0">
                <a:latin typeface="Courier New" pitchFamily="49" charset="0"/>
              </a:rPr>
              <a:t>		…</a:t>
            </a:r>
          </a:p>
          <a:p>
            <a:pPr lvl="1">
              <a:buFontTx/>
              <a:buNone/>
            </a:pPr>
            <a:r>
              <a:rPr lang="en-US" sz="2000" dirty="0">
                <a:latin typeface="Courier New" pitchFamily="49" charset="0"/>
              </a:rPr>
              <a:t>}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800100"/>
            <a:ext cx="7772400" cy="762000"/>
          </a:xfrm>
        </p:spPr>
        <p:txBody>
          <a:bodyPr>
            <a:spAutoFit/>
          </a:bodyPr>
          <a:lstStyle/>
          <a:p>
            <a:r>
              <a:rPr lang="en-US" dirty="0">
                <a:latin typeface="Arial" charset="0"/>
              </a:rPr>
              <a:t>Compound Statements, cont.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7772400" cy="3284538"/>
          </a:xfrm>
        </p:spPr>
        <p:txBody>
          <a:bodyPr>
            <a:spAutoFit/>
          </a:bodyPr>
          <a:lstStyle/>
          <a:p>
            <a:r>
              <a:rPr lang="en-US" sz="2800" dirty="0">
                <a:latin typeface="Arial" charset="0"/>
              </a:rPr>
              <a:t>A compound statement can be used wherever a statement can be used.</a:t>
            </a:r>
          </a:p>
          <a:p>
            <a:r>
              <a:rPr lang="en-US" sz="2800" dirty="0">
                <a:latin typeface="Arial" charset="0"/>
              </a:rPr>
              <a:t>example</a:t>
            </a:r>
          </a:p>
          <a:p>
            <a:pPr lvl="1">
              <a:buFontTx/>
              <a:buNone/>
            </a:pPr>
            <a:r>
              <a:rPr lang="en-US" sz="2000" dirty="0">
                <a:latin typeface="Courier New" pitchFamily="49" charset="0"/>
              </a:rPr>
              <a:t>if (total &gt; 10)</a:t>
            </a:r>
          </a:p>
          <a:p>
            <a:pPr lvl="1">
              <a:buFontTx/>
              <a:buNone/>
            </a:pPr>
            <a:r>
              <a:rPr lang="en-US" sz="2000" dirty="0">
                <a:latin typeface="Courier New" pitchFamily="49" charset="0"/>
              </a:rPr>
              <a:t>{</a:t>
            </a:r>
          </a:p>
          <a:p>
            <a:pPr lvl="1">
              <a:buFontTx/>
              <a:buNone/>
            </a:pPr>
            <a:r>
              <a:rPr lang="en-US" sz="2000" dirty="0">
                <a:latin typeface="Courier New" pitchFamily="49" charset="0"/>
              </a:rPr>
              <a:t>		sum = sum + total;</a:t>
            </a:r>
          </a:p>
          <a:p>
            <a:pPr lvl="1">
              <a:buFontTx/>
              <a:buNone/>
            </a:pPr>
            <a:r>
              <a:rPr lang="en-US" sz="2000" dirty="0">
                <a:latin typeface="Courier New" pitchFamily="49" charset="0"/>
              </a:rPr>
              <a:t>		total = 0;</a:t>
            </a:r>
          </a:p>
          <a:p>
            <a:pPr lvl="1">
              <a:buFontTx/>
              <a:buNone/>
            </a:pPr>
            <a:r>
              <a:rPr lang="en-US" sz="2000" dirty="0">
                <a:latin typeface="Courier New" pitchFamily="49" charset="0"/>
              </a:rPr>
              <a:t>}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65138"/>
            <a:ext cx="7772400" cy="1431925"/>
          </a:xfrm>
        </p:spPr>
        <p:txBody>
          <a:bodyPr>
            <a:spAutoFit/>
          </a:bodyPr>
          <a:lstStyle/>
          <a:p>
            <a:r>
              <a:rPr lang="en-US" dirty="0" err="1">
                <a:latin typeface="Arial" charset="0"/>
              </a:rPr>
              <a:t>Multibranch</a:t>
            </a:r>
            <a:r>
              <a:rPr lang="en-US" dirty="0">
                <a:latin typeface="Arial" charset="0"/>
              </a:rPr>
              <a:t> </a:t>
            </a:r>
            <a:r>
              <a:rPr lang="en-US" dirty="0">
                <a:latin typeface="Courier New" pitchFamily="49" charset="0"/>
              </a:rPr>
              <a:t>if-else</a:t>
            </a:r>
            <a:r>
              <a:rPr lang="en-US" dirty="0">
                <a:latin typeface="Arial" charset="0"/>
              </a:rPr>
              <a:t> Statements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7772400" cy="4900613"/>
          </a:xfrm>
        </p:spPr>
        <p:txBody>
          <a:bodyPr>
            <a:spAutoFit/>
          </a:bodyPr>
          <a:lstStyle/>
          <a:p>
            <a:r>
              <a:rPr lang="en-US" sz="2800" dirty="0">
                <a:latin typeface="Arial" charset="0"/>
              </a:rPr>
              <a:t>syntax</a:t>
            </a:r>
          </a:p>
          <a:p>
            <a:pPr lvl="1">
              <a:buFontTx/>
              <a:buNone/>
            </a:pPr>
            <a:r>
              <a:rPr lang="en-US" sz="2000" dirty="0">
                <a:latin typeface="Courier New" pitchFamily="49" charset="0"/>
              </a:rPr>
              <a:t>if (</a:t>
            </a:r>
            <a:r>
              <a:rPr lang="en-US" sz="2000" i="1" dirty="0">
                <a:latin typeface="Courier New" pitchFamily="49" charset="0"/>
              </a:rPr>
              <a:t>Boolean_Expression_1</a:t>
            </a:r>
            <a:r>
              <a:rPr lang="en-US" sz="2000" dirty="0">
                <a:latin typeface="Courier New" pitchFamily="49" charset="0"/>
              </a:rPr>
              <a:t>)</a:t>
            </a:r>
          </a:p>
          <a:p>
            <a:pPr lvl="1">
              <a:buFontTx/>
              <a:buNone/>
            </a:pPr>
            <a:r>
              <a:rPr lang="en-US" sz="2000" dirty="0">
                <a:latin typeface="Courier New" pitchFamily="49" charset="0"/>
              </a:rPr>
              <a:t>	  </a:t>
            </a:r>
            <a:r>
              <a:rPr lang="en-US" sz="2000" i="1" dirty="0">
                <a:latin typeface="Courier New" pitchFamily="49" charset="0"/>
              </a:rPr>
              <a:t>Statement_1</a:t>
            </a:r>
            <a:endParaRPr lang="en-US" sz="2000" dirty="0">
              <a:latin typeface="Courier New" pitchFamily="49" charset="0"/>
            </a:endParaRPr>
          </a:p>
          <a:p>
            <a:pPr lvl="1">
              <a:buFontTx/>
              <a:buNone/>
            </a:pPr>
            <a:r>
              <a:rPr lang="en-US" sz="2000" dirty="0">
                <a:latin typeface="Courier New" pitchFamily="49" charset="0"/>
              </a:rPr>
              <a:t>else if (</a:t>
            </a:r>
            <a:r>
              <a:rPr lang="en-US" sz="2000" i="1" dirty="0">
                <a:latin typeface="Courier New" pitchFamily="49" charset="0"/>
              </a:rPr>
              <a:t>Boolean_Expression_2)</a:t>
            </a:r>
            <a:endParaRPr lang="en-US" sz="2000" dirty="0">
              <a:latin typeface="Courier New" pitchFamily="49" charset="0"/>
            </a:endParaRPr>
          </a:p>
          <a:p>
            <a:pPr lvl="1">
              <a:buFontTx/>
              <a:buNone/>
            </a:pPr>
            <a:r>
              <a:rPr lang="en-US" sz="2000" dirty="0">
                <a:latin typeface="Courier New" pitchFamily="49" charset="0"/>
              </a:rPr>
              <a:t>	  </a:t>
            </a:r>
            <a:r>
              <a:rPr lang="en-US" sz="2000" i="1" dirty="0">
                <a:latin typeface="Courier New" pitchFamily="49" charset="0"/>
              </a:rPr>
              <a:t>Statement_2</a:t>
            </a:r>
            <a:endParaRPr lang="en-US" sz="2000" dirty="0">
              <a:latin typeface="Courier New" pitchFamily="49" charset="0"/>
            </a:endParaRPr>
          </a:p>
          <a:p>
            <a:pPr lvl="1">
              <a:buFontTx/>
              <a:buNone/>
            </a:pPr>
            <a:r>
              <a:rPr lang="en-US" sz="2000" dirty="0">
                <a:latin typeface="Courier New" pitchFamily="49" charset="0"/>
              </a:rPr>
              <a:t>else if (</a:t>
            </a:r>
            <a:r>
              <a:rPr lang="en-US" sz="2000" i="1" dirty="0">
                <a:latin typeface="Courier New" pitchFamily="49" charset="0"/>
              </a:rPr>
              <a:t>Boolean_Expression_3)</a:t>
            </a:r>
            <a:endParaRPr lang="en-US" sz="2000" dirty="0">
              <a:latin typeface="Courier New" pitchFamily="49" charset="0"/>
            </a:endParaRPr>
          </a:p>
          <a:p>
            <a:pPr lvl="1">
              <a:buFontTx/>
              <a:buNone/>
            </a:pPr>
            <a:r>
              <a:rPr lang="en-US" sz="2000" dirty="0">
                <a:latin typeface="Courier New" pitchFamily="49" charset="0"/>
              </a:rPr>
              <a:t>	  </a:t>
            </a:r>
            <a:r>
              <a:rPr lang="en-US" sz="2000" i="1" dirty="0">
                <a:latin typeface="Courier New" pitchFamily="49" charset="0"/>
              </a:rPr>
              <a:t>Statement_3</a:t>
            </a:r>
          </a:p>
          <a:p>
            <a:pPr lvl="1">
              <a:buFontTx/>
              <a:buNone/>
            </a:pPr>
            <a:r>
              <a:rPr lang="en-US" sz="2000" dirty="0">
                <a:latin typeface="Courier New" pitchFamily="49" charset="0"/>
              </a:rPr>
              <a:t>else if</a:t>
            </a:r>
            <a:r>
              <a:rPr lang="en-US" sz="2000" i="1" dirty="0">
                <a:latin typeface="Courier New" pitchFamily="49" charset="0"/>
              </a:rPr>
              <a:t> </a:t>
            </a:r>
            <a:r>
              <a:rPr lang="en-US" sz="2000" dirty="0">
                <a:latin typeface="Courier New" pitchFamily="49" charset="0"/>
              </a:rPr>
              <a:t>…</a:t>
            </a:r>
          </a:p>
          <a:p>
            <a:pPr lvl="1">
              <a:buFontTx/>
              <a:buNone/>
            </a:pPr>
            <a:r>
              <a:rPr lang="en-US" sz="2000" i="1" dirty="0">
                <a:latin typeface="Courier New" pitchFamily="49" charset="0"/>
              </a:rPr>
              <a:t>else</a:t>
            </a:r>
          </a:p>
          <a:p>
            <a:pPr lvl="1">
              <a:buFontTx/>
              <a:buNone/>
            </a:pPr>
            <a:r>
              <a:rPr lang="en-US" sz="2000" i="1" dirty="0">
                <a:latin typeface="Courier New" pitchFamily="49" charset="0"/>
              </a:rPr>
              <a:t>	  </a:t>
            </a:r>
            <a:r>
              <a:rPr lang="en-US" sz="2000" i="1" dirty="0" err="1">
                <a:latin typeface="Courier New" pitchFamily="49" charset="0"/>
              </a:rPr>
              <a:t>Default_Statement</a:t>
            </a:r>
            <a:endParaRPr lang="en-US" sz="2000" i="1" dirty="0">
              <a:latin typeface="Courier New" pitchFamily="49" charset="0"/>
            </a:endParaRPr>
          </a:p>
          <a:p>
            <a:pPr lvl="1">
              <a:buFontTx/>
              <a:buNone/>
            </a:pPr>
            <a:endParaRPr lang="en-US" sz="2000" i="1" dirty="0">
              <a:latin typeface="Courier New" pitchFamily="49" charset="0"/>
            </a:endParaRPr>
          </a:p>
          <a:p>
            <a:pPr lvl="1">
              <a:buFontTx/>
              <a:buNone/>
            </a:pPr>
            <a:endParaRPr lang="en-US" sz="2000" dirty="0">
              <a:latin typeface="Courier New" pitchFamily="49" charset="0"/>
            </a:endParaRPr>
          </a:p>
          <a:p>
            <a:endParaRPr lang="en-US" sz="200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44500"/>
            <a:ext cx="7772400" cy="1231900"/>
          </a:xfrm>
        </p:spPr>
        <p:txBody>
          <a:bodyPr>
            <a:spAutoFit/>
          </a:bodyPr>
          <a:lstStyle/>
          <a:p>
            <a:pPr>
              <a:lnSpc>
                <a:spcPct val="85000"/>
              </a:lnSpc>
            </a:pPr>
            <a:r>
              <a:rPr lang="en-US" dirty="0" err="1">
                <a:latin typeface="Arial" charset="0"/>
              </a:rPr>
              <a:t>Multibranch</a:t>
            </a:r>
            <a:r>
              <a:rPr lang="en-US" dirty="0">
                <a:latin typeface="Arial" charset="0"/>
              </a:rPr>
              <a:t> </a:t>
            </a:r>
            <a:r>
              <a:rPr lang="en-US" dirty="0">
                <a:latin typeface="Courier New" pitchFamily="49" charset="0"/>
              </a:rPr>
              <a:t>if-else</a:t>
            </a:r>
            <a:r>
              <a:rPr lang="en-US" dirty="0">
                <a:latin typeface="Arial" charset="0"/>
              </a:rPr>
              <a:t> Statements, cont.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00200"/>
            <a:ext cx="7772400" cy="519113"/>
          </a:xfrm>
        </p:spPr>
        <p:txBody>
          <a:bodyPr>
            <a:spAutoFit/>
          </a:bodyPr>
          <a:lstStyle/>
          <a:p>
            <a:pPr>
              <a:spcBef>
                <a:spcPct val="0"/>
              </a:spcBef>
            </a:pPr>
            <a:r>
              <a:rPr lang="en-US" sz="2000" dirty="0">
                <a:latin typeface="Courier New" pitchFamily="49" charset="0"/>
              </a:rPr>
              <a:t>class Grader</a:t>
            </a:r>
            <a:r>
              <a:rPr lang="en-US" sz="2800" dirty="0">
                <a:latin typeface="Arial" charset="0"/>
              </a:rPr>
              <a:t> </a:t>
            </a:r>
          </a:p>
        </p:txBody>
      </p:sp>
      <p:pic>
        <p:nvPicPr>
          <p:cNvPr id="37893" name="Picture 5" descr="figp14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33488" y="2236788"/>
            <a:ext cx="6615112" cy="37830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25475"/>
            <a:ext cx="7772400" cy="1431925"/>
          </a:xfrm>
        </p:spPr>
        <p:txBody>
          <a:bodyPr>
            <a:spAutoFit/>
          </a:bodyPr>
          <a:lstStyle/>
          <a:p>
            <a:r>
              <a:rPr lang="en-US" dirty="0" err="1">
                <a:latin typeface="Arial" charset="0"/>
              </a:rPr>
              <a:t>Multibranch</a:t>
            </a:r>
            <a:r>
              <a:rPr lang="en-US" dirty="0">
                <a:latin typeface="Arial" charset="0"/>
              </a:rPr>
              <a:t> </a:t>
            </a:r>
            <a:r>
              <a:rPr lang="en-US" dirty="0">
                <a:latin typeface="Courier New" pitchFamily="49" charset="0"/>
              </a:rPr>
              <a:t>if-else</a:t>
            </a:r>
            <a:r>
              <a:rPr lang="en-US" dirty="0">
                <a:latin typeface="Arial" charset="0"/>
              </a:rPr>
              <a:t> Statements, cont.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2224088"/>
            <a:ext cx="7772400" cy="519112"/>
          </a:xfrm>
        </p:spPr>
        <p:txBody>
          <a:bodyPr>
            <a:spAutoFit/>
          </a:bodyPr>
          <a:lstStyle/>
          <a:p>
            <a:r>
              <a:rPr lang="en-US" sz="2800" dirty="0">
                <a:latin typeface="Arial" charset="0"/>
              </a:rPr>
              <a:t>equivalent logically</a:t>
            </a:r>
          </a:p>
        </p:txBody>
      </p:sp>
      <p:sp>
        <p:nvSpPr>
          <p:cNvPr id="38917" name="Text Box 5"/>
          <p:cNvSpPr txBox="1">
            <a:spLocks noChangeArrowheads="1"/>
          </p:cNvSpPr>
          <p:nvPr/>
        </p:nvSpPr>
        <p:spPr bwMode="auto">
          <a:xfrm>
            <a:off x="1355725" y="2778125"/>
            <a:ext cx="5365750" cy="314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if (score &gt;= 90)</a:t>
            </a:r>
          </a:p>
          <a:p>
            <a:r>
              <a:rPr lang="en-US"/>
              <a:t>  grade = ‘A’;</a:t>
            </a:r>
          </a:p>
          <a:p>
            <a:r>
              <a:rPr lang="en-US"/>
              <a:t>if ((score &gt;= 80) &amp;&amp; (score &lt; 90))</a:t>
            </a:r>
          </a:p>
          <a:p>
            <a:r>
              <a:rPr lang="en-US"/>
              <a:t>  grade = ‘B’;</a:t>
            </a:r>
          </a:p>
          <a:p>
            <a:r>
              <a:rPr lang="en-US"/>
              <a:t>if ((score &gt;= 70) &amp;&amp; (score &lt; 80))</a:t>
            </a:r>
          </a:p>
          <a:p>
            <a:r>
              <a:rPr lang="en-US"/>
              <a:t>  grade = ‘C’;</a:t>
            </a:r>
          </a:p>
          <a:p>
            <a:r>
              <a:rPr lang="en-US"/>
              <a:t>if ((score &gt;= 60) &amp;&amp; (score &lt; 70))</a:t>
            </a:r>
          </a:p>
          <a:p>
            <a:r>
              <a:rPr lang="en-US"/>
              <a:t>  grade = ‘D’;</a:t>
            </a:r>
          </a:p>
          <a:p>
            <a:r>
              <a:rPr lang="en-US"/>
              <a:t>if (score &lt; 60)</a:t>
            </a:r>
          </a:p>
          <a:p>
            <a:r>
              <a:rPr lang="en-US"/>
              <a:t>  grade = ‘F’;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800100"/>
            <a:ext cx="7772400" cy="762000"/>
          </a:xfrm>
        </p:spPr>
        <p:txBody>
          <a:bodyPr>
            <a:spAutoFit/>
          </a:bodyPr>
          <a:lstStyle/>
          <a:p>
            <a:r>
              <a:rPr lang="en-US" dirty="0">
                <a:latin typeface="Courier New" pitchFamily="49" charset="0"/>
              </a:rPr>
              <a:t>switch</a:t>
            </a:r>
            <a:r>
              <a:rPr lang="en-US" dirty="0">
                <a:latin typeface="Arial" charset="0"/>
              </a:rPr>
              <a:t> Statement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7772400" cy="3167063"/>
          </a:xfrm>
        </p:spPr>
        <p:txBody>
          <a:bodyPr>
            <a:spAutoFit/>
          </a:bodyPr>
          <a:lstStyle/>
          <a:p>
            <a:r>
              <a:rPr lang="en-US" sz="2800" dirty="0">
                <a:latin typeface="Arial" charset="0"/>
              </a:rPr>
              <a:t>The </a:t>
            </a:r>
            <a:r>
              <a:rPr lang="en-US" sz="2000" dirty="0">
                <a:latin typeface="Courier New" pitchFamily="49" charset="0"/>
              </a:rPr>
              <a:t>switch</a:t>
            </a:r>
            <a:r>
              <a:rPr lang="en-US" sz="2800" dirty="0">
                <a:latin typeface="Arial" charset="0"/>
              </a:rPr>
              <a:t> statement is a </a:t>
            </a:r>
            <a:r>
              <a:rPr lang="en-US" sz="2800" dirty="0" err="1">
                <a:latin typeface="Arial" charset="0"/>
              </a:rPr>
              <a:t>multiway</a:t>
            </a:r>
            <a:r>
              <a:rPr lang="en-US" sz="2800" dirty="0">
                <a:latin typeface="Arial" charset="0"/>
              </a:rPr>
              <a:t> branch that makes a decision based on an </a:t>
            </a:r>
            <a:r>
              <a:rPr lang="en-US" sz="2800" i="1" dirty="0">
                <a:latin typeface="Arial" charset="0"/>
              </a:rPr>
              <a:t>integral </a:t>
            </a:r>
            <a:r>
              <a:rPr lang="en-US" sz="2800" dirty="0">
                <a:latin typeface="Arial" charset="0"/>
              </a:rPr>
              <a:t>(integer or character) expression.</a:t>
            </a:r>
          </a:p>
          <a:p>
            <a:r>
              <a:rPr lang="en-US" sz="2800" dirty="0">
                <a:latin typeface="Arial" charset="0"/>
              </a:rPr>
              <a:t>The </a:t>
            </a:r>
            <a:r>
              <a:rPr lang="en-US" sz="2000" dirty="0">
                <a:latin typeface="Courier New" pitchFamily="49" charset="0"/>
              </a:rPr>
              <a:t>switch</a:t>
            </a:r>
            <a:r>
              <a:rPr lang="en-US" sz="2800" dirty="0">
                <a:latin typeface="Arial" charset="0"/>
              </a:rPr>
              <a:t> statement begins with the keyword </a:t>
            </a:r>
            <a:r>
              <a:rPr lang="en-US" sz="2000" dirty="0">
                <a:latin typeface="Courier New" pitchFamily="49" charset="0"/>
              </a:rPr>
              <a:t>switch </a:t>
            </a:r>
            <a:r>
              <a:rPr lang="en-US" sz="2800" dirty="0">
                <a:latin typeface="Arial" charset="0"/>
              </a:rPr>
              <a:t>followed by an integral expression in parentheses and called the </a:t>
            </a:r>
            <a:r>
              <a:rPr lang="en-US" sz="2800" i="1" dirty="0">
                <a:latin typeface="Arial" charset="0"/>
              </a:rPr>
              <a:t>controlling expression.</a:t>
            </a:r>
            <a:endParaRPr lang="en-US" sz="2800" dirty="0">
              <a:latin typeface="Arial" charset="0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800100"/>
            <a:ext cx="7772400" cy="762000"/>
          </a:xfrm>
        </p:spPr>
        <p:txBody>
          <a:bodyPr>
            <a:spAutoFit/>
          </a:bodyPr>
          <a:lstStyle/>
          <a:p>
            <a:r>
              <a:rPr lang="en-US" dirty="0">
                <a:latin typeface="Courier New" pitchFamily="49" charset="0"/>
              </a:rPr>
              <a:t>switch</a:t>
            </a:r>
            <a:r>
              <a:rPr lang="en-US" dirty="0">
                <a:latin typeface="Arial" charset="0"/>
              </a:rPr>
              <a:t> Statement, cont.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752600"/>
            <a:ext cx="7772400" cy="3894138"/>
          </a:xfrm>
        </p:spPr>
        <p:txBody>
          <a:bodyPr>
            <a:spAutoFit/>
          </a:bodyPr>
          <a:lstStyle/>
          <a:p>
            <a:r>
              <a:rPr lang="en-US" sz="2800" dirty="0">
                <a:latin typeface="Arial" charset="0"/>
              </a:rPr>
              <a:t>A list of cases follows, enclosed in braces.</a:t>
            </a:r>
          </a:p>
          <a:p>
            <a:r>
              <a:rPr lang="en-US" sz="2800" dirty="0">
                <a:latin typeface="Arial" charset="0"/>
              </a:rPr>
              <a:t>Each case consists of the keyword </a:t>
            </a:r>
            <a:r>
              <a:rPr lang="en-US" sz="2000" dirty="0">
                <a:latin typeface="Courier New" pitchFamily="49" charset="0"/>
              </a:rPr>
              <a:t>case</a:t>
            </a:r>
            <a:r>
              <a:rPr lang="en-US" sz="2800" dirty="0">
                <a:latin typeface="Arial" charset="0"/>
              </a:rPr>
              <a:t> followed by</a:t>
            </a:r>
          </a:p>
          <a:p>
            <a:pPr lvl="1">
              <a:lnSpc>
                <a:spcPct val="90000"/>
              </a:lnSpc>
            </a:pPr>
            <a:r>
              <a:rPr lang="en-US" dirty="0">
                <a:latin typeface="Arial" charset="0"/>
              </a:rPr>
              <a:t>a constant called the </a:t>
            </a:r>
            <a:r>
              <a:rPr lang="en-US" i="1" dirty="0">
                <a:latin typeface="Arial" charset="0"/>
              </a:rPr>
              <a:t>case label</a:t>
            </a:r>
            <a:endParaRPr lang="en-US" dirty="0">
              <a:latin typeface="Arial" charset="0"/>
            </a:endParaRPr>
          </a:p>
          <a:p>
            <a:pPr lvl="1"/>
            <a:r>
              <a:rPr lang="en-US" dirty="0">
                <a:latin typeface="Arial" charset="0"/>
              </a:rPr>
              <a:t>a colon</a:t>
            </a:r>
          </a:p>
          <a:p>
            <a:pPr lvl="1"/>
            <a:r>
              <a:rPr lang="en-US" dirty="0">
                <a:latin typeface="Arial" charset="0"/>
              </a:rPr>
              <a:t>a list of statements.</a:t>
            </a:r>
          </a:p>
          <a:p>
            <a:r>
              <a:rPr lang="en-US" sz="2800" dirty="0">
                <a:latin typeface="Arial" charset="0"/>
              </a:rPr>
              <a:t>The list is searched for a case label matching the controlling expression.</a:t>
            </a:r>
            <a:endParaRPr lang="en-US" dirty="0">
              <a:latin typeface="Arial" charset="0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800100"/>
            <a:ext cx="7772400" cy="762000"/>
          </a:xfrm>
        </p:spPr>
        <p:txBody>
          <a:bodyPr>
            <a:spAutoFit/>
          </a:bodyPr>
          <a:lstStyle/>
          <a:p>
            <a:r>
              <a:rPr lang="en-US" dirty="0">
                <a:latin typeface="Courier New" pitchFamily="49" charset="0"/>
              </a:rPr>
              <a:t>switch</a:t>
            </a:r>
            <a:r>
              <a:rPr lang="en-US" dirty="0">
                <a:latin typeface="Arial" charset="0"/>
              </a:rPr>
              <a:t> Statement, cont.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828800"/>
            <a:ext cx="7772400" cy="3667125"/>
          </a:xfrm>
        </p:spPr>
        <p:txBody>
          <a:bodyPr>
            <a:spAutoFit/>
          </a:bodyPr>
          <a:lstStyle/>
          <a:p>
            <a:pPr>
              <a:lnSpc>
                <a:spcPct val="90000"/>
              </a:lnSpc>
            </a:pPr>
            <a:r>
              <a:rPr lang="en-US" dirty="0">
                <a:latin typeface="Arial" charset="0"/>
              </a:rPr>
              <a:t>The action associated with a matching case label is executed.</a:t>
            </a:r>
          </a:p>
          <a:p>
            <a:pPr>
              <a:lnSpc>
                <a:spcPct val="90000"/>
              </a:lnSpc>
            </a:pPr>
            <a:r>
              <a:rPr lang="en-US" dirty="0">
                <a:latin typeface="Arial" charset="0"/>
              </a:rPr>
              <a:t>If no match is found, the case labeled </a:t>
            </a:r>
            <a:r>
              <a:rPr lang="en-US" sz="2400" dirty="0">
                <a:latin typeface="Courier New" pitchFamily="49" charset="0"/>
              </a:rPr>
              <a:t>default</a:t>
            </a:r>
            <a:r>
              <a:rPr lang="en-US" dirty="0">
                <a:latin typeface="Arial" charset="0"/>
              </a:rPr>
              <a:t> is executed.</a:t>
            </a:r>
          </a:p>
          <a:p>
            <a:pPr lvl="1">
              <a:lnSpc>
                <a:spcPct val="90000"/>
              </a:lnSpc>
            </a:pPr>
            <a:r>
              <a:rPr lang="en-US" dirty="0">
                <a:latin typeface="Arial" charset="0"/>
              </a:rPr>
              <a:t>The </a:t>
            </a:r>
            <a:r>
              <a:rPr lang="en-US" sz="2400" dirty="0">
                <a:latin typeface="Courier New" pitchFamily="49" charset="0"/>
              </a:rPr>
              <a:t>default</a:t>
            </a:r>
            <a:r>
              <a:rPr lang="en-US" dirty="0">
                <a:latin typeface="Arial" charset="0"/>
              </a:rPr>
              <a:t> case is optional, but recommended, even if it simply prints a message.</a:t>
            </a:r>
          </a:p>
          <a:p>
            <a:pPr>
              <a:lnSpc>
                <a:spcPct val="80000"/>
              </a:lnSpc>
            </a:pPr>
            <a:r>
              <a:rPr lang="en-US" dirty="0">
                <a:latin typeface="Arial" charset="0"/>
              </a:rPr>
              <a:t>Repeated case labels are not allowed.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762000"/>
          </a:xfrm>
        </p:spPr>
        <p:txBody>
          <a:bodyPr>
            <a:spAutoFit/>
          </a:bodyPr>
          <a:lstStyle/>
          <a:p>
            <a:r>
              <a:rPr lang="en-US" dirty="0">
                <a:latin typeface="Courier New" pitchFamily="49" charset="0"/>
              </a:rPr>
              <a:t>switch</a:t>
            </a:r>
            <a:r>
              <a:rPr lang="en-US" dirty="0">
                <a:latin typeface="Arial" charset="0"/>
              </a:rPr>
              <a:t> Statement, cont.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295400"/>
            <a:ext cx="7772400" cy="519113"/>
          </a:xfrm>
        </p:spPr>
        <p:txBody>
          <a:bodyPr>
            <a:spAutoFit/>
          </a:bodyPr>
          <a:lstStyle/>
          <a:p>
            <a:r>
              <a:rPr lang="en-US" sz="2000" dirty="0">
                <a:latin typeface="Courier New" pitchFamily="49" charset="0"/>
              </a:rPr>
              <a:t>class </a:t>
            </a:r>
            <a:r>
              <a:rPr lang="en-US" sz="2000" dirty="0" err="1">
                <a:latin typeface="Courier New" pitchFamily="49" charset="0"/>
              </a:rPr>
              <a:t>MultipleBirths</a:t>
            </a:r>
            <a:r>
              <a:rPr lang="en-US" sz="2800" dirty="0">
                <a:latin typeface="Arial" charset="0"/>
              </a:rPr>
              <a:t> </a:t>
            </a:r>
          </a:p>
        </p:txBody>
      </p:sp>
      <p:pic>
        <p:nvPicPr>
          <p:cNvPr id="40964" name="Picture 4" descr="figp15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95400" y="1981200"/>
            <a:ext cx="6445250" cy="40528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800100"/>
            <a:ext cx="7772400" cy="762000"/>
          </a:xfrm>
        </p:spPr>
        <p:txBody>
          <a:bodyPr>
            <a:spAutoFit/>
          </a:bodyPr>
          <a:lstStyle/>
          <a:p>
            <a:r>
              <a:rPr lang="en-US" dirty="0">
                <a:latin typeface="Courier New" pitchFamily="49" charset="0"/>
              </a:rPr>
              <a:t>switch</a:t>
            </a:r>
            <a:r>
              <a:rPr lang="en-US" dirty="0">
                <a:latin typeface="Arial" charset="0"/>
              </a:rPr>
              <a:t> Statement, cont.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7772400" cy="3252788"/>
          </a:xfrm>
        </p:spPr>
        <p:txBody>
          <a:bodyPr>
            <a:spAutoFit/>
          </a:bodyPr>
          <a:lstStyle/>
          <a:p>
            <a:r>
              <a:rPr lang="en-US" sz="2800" dirty="0">
                <a:latin typeface="Arial" charset="0"/>
              </a:rPr>
              <a:t>The action for each case typically ends with the word </a:t>
            </a:r>
            <a:r>
              <a:rPr lang="en-US" sz="2000" dirty="0">
                <a:latin typeface="Courier New" pitchFamily="49" charset="0"/>
              </a:rPr>
              <a:t>break.</a:t>
            </a:r>
          </a:p>
          <a:p>
            <a:r>
              <a:rPr lang="en-US" sz="2800" dirty="0">
                <a:latin typeface="Arial" charset="0"/>
              </a:rPr>
              <a:t>The optional</a:t>
            </a:r>
            <a:r>
              <a:rPr lang="en-US" sz="2000" dirty="0">
                <a:latin typeface="Courier New" pitchFamily="49" charset="0"/>
              </a:rPr>
              <a:t> break </a:t>
            </a:r>
            <a:r>
              <a:rPr lang="en-US" sz="2800" dirty="0">
                <a:latin typeface="Arial" charset="0"/>
              </a:rPr>
              <a:t>statement prevents the consideration of other cases.</a:t>
            </a:r>
          </a:p>
          <a:p>
            <a:r>
              <a:rPr lang="en-US" sz="2800" dirty="0">
                <a:latin typeface="Arial" charset="0"/>
              </a:rPr>
              <a:t>The controlling expression can be anything that evaluates to an </a:t>
            </a:r>
            <a:r>
              <a:rPr lang="en-US" sz="2800" dirty="0">
                <a:solidFill>
                  <a:srgbClr val="FF3300"/>
                </a:solidFill>
                <a:latin typeface="Arial" charset="0"/>
              </a:rPr>
              <a:t>integral type (integer or character).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804863"/>
            <a:ext cx="7772400" cy="762000"/>
          </a:xfrm>
        </p:spPr>
        <p:txBody>
          <a:bodyPr>
            <a:spAutoFit/>
          </a:bodyPr>
          <a:lstStyle/>
          <a:p>
            <a:r>
              <a:rPr lang="en-US" dirty="0">
                <a:latin typeface="Arial" charset="0"/>
              </a:rPr>
              <a:t>The </a:t>
            </a:r>
            <a:r>
              <a:rPr lang="en-US" dirty="0">
                <a:latin typeface="Courier New" pitchFamily="49" charset="0"/>
              </a:rPr>
              <a:t>switch</a:t>
            </a:r>
            <a:r>
              <a:rPr lang="en-US" dirty="0">
                <a:latin typeface="Arial" charset="0"/>
              </a:rPr>
              <a:t> Statement, cont.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831975"/>
            <a:ext cx="7772400" cy="3806825"/>
          </a:xfrm>
        </p:spPr>
        <p:txBody>
          <a:bodyPr>
            <a:spAutoFit/>
          </a:bodyPr>
          <a:lstStyle/>
          <a:p>
            <a:r>
              <a:rPr lang="en-US" sz="2400" dirty="0">
                <a:latin typeface="Arial" charset="0"/>
              </a:rPr>
              <a:t>syntax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sz="2000" dirty="0">
                <a:latin typeface="Courier New" pitchFamily="49" charset="0"/>
              </a:rPr>
              <a:t>switch (</a:t>
            </a:r>
            <a:r>
              <a:rPr lang="en-US" sz="2000" dirty="0" err="1">
                <a:latin typeface="Courier New" pitchFamily="49" charset="0"/>
              </a:rPr>
              <a:t>Controlling_Expression</a:t>
            </a:r>
            <a:r>
              <a:rPr lang="en-US" sz="2000" dirty="0">
                <a:latin typeface="Courier New" pitchFamily="49" charset="0"/>
              </a:rPr>
              <a:t>)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sz="2000" dirty="0">
                <a:latin typeface="Courier New" pitchFamily="49" charset="0"/>
              </a:rPr>
              <a:t>{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sz="2000" dirty="0">
                <a:latin typeface="Courier New" pitchFamily="49" charset="0"/>
              </a:rPr>
              <a:t>		case </a:t>
            </a:r>
            <a:r>
              <a:rPr lang="en-US" sz="2000" i="1" dirty="0" err="1">
                <a:latin typeface="Courier New" pitchFamily="49" charset="0"/>
              </a:rPr>
              <a:t>Case_Label</a:t>
            </a:r>
            <a:r>
              <a:rPr lang="en-US" sz="2000" dirty="0">
                <a:latin typeface="Courier New" pitchFamily="49" charset="0"/>
              </a:rPr>
              <a:t>: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sz="2000" dirty="0">
                <a:latin typeface="Courier New" pitchFamily="49" charset="0"/>
              </a:rPr>
              <a:t>			</a:t>
            </a:r>
            <a:r>
              <a:rPr lang="en-US" sz="2000" i="1" dirty="0">
                <a:latin typeface="Courier New" pitchFamily="49" charset="0"/>
              </a:rPr>
              <a:t>Statement(s)</a:t>
            </a:r>
            <a:r>
              <a:rPr lang="en-US" sz="2000" dirty="0">
                <a:latin typeface="Courier New" pitchFamily="49" charset="0"/>
              </a:rPr>
              <a:t>;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sz="2000" dirty="0">
                <a:latin typeface="Courier New" pitchFamily="49" charset="0"/>
              </a:rPr>
              <a:t>			break;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sz="2000" dirty="0">
                <a:latin typeface="Courier New" pitchFamily="49" charset="0"/>
              </a:rPr>
              <a:t>		case </a:t>
            </a:r>
            <a:r>
              <a:rPr lang="en-US" sz="2000" i="1" dirty="0" err="1">
                <a:latin typeface="Courier New" pitchFamily="49" charset="0"/>
              </a:rPr>
              <a:t>Case_Label</a:t>
            </a:r>
            <a:r>
              <a:rPr lang="en-US" sz="2000" dirty="0">
                <a:latin typeface="Courier New" pitchFamily="49" charset="0"/>
              </a:rPr>
              <a:t>: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sz="2000" dirty="0">
                <a:latin typeface="Courier New" pitchFamily="49" charset="0"/>
              </a:rPr>
              <a:t>		…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sz="2000" dirty="0">
                <a:latin typeface="Courier New" pitchFamily="49" charset="0"/>
              </a:rPr>
              <a:t>		default: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sz="2000" dirty="0">
                <a:latin typeface="Courier New" pitchFamily="49" charset="0"/>
              </a:rPr>
              <a:t>		…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sz="2000" dirty="0">
                <a:latin typeface="Courier New" pitchFamily="49" charset="0"/>
              </a:rPr>
              <a:t>}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Switch with </a:t>
            </a:r>
            <a:r>
              <a:rPr lang="en-US" dirty="0">
                <a:latin typeface="Courier New" pitchFamily="49" charset="0"/>
              </a:rPr>
              <a:t>char</a:t>
            </a:r>
            <a:r>
              <a:rPr lang="en-US" dirty="0"/>
              <a:t> Type</a:t>
            </a:r>
          </a:p>
        </p:txBody>
      </p:sp>
      <p:sp>
        <p:nvSpPr>
          <p:cNvPr id="134149" name="Text Box 5"/>
          <p:cNvSpPr txBox="1">
            <a:spLocks noChangeArrowheads="1"/>
          </p:cNvSpPr>
          <p:nvPr/>
        </p:nvSpPr>
        <p:spPr bwMode="auto">
          <a:xfrm>
            <a:off x="1584325" y="227647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en-US" sz="2400"/>
          </a:p>
        </p:txBody>
      </p:sp>
      <p:sp>
        <p:nvSpPr>
          <p:cNvPr id="134151" name="Text Box 7"/>
          <p:cNvSpPr txBox="1">
            <a:spLocks noChangeArrowheads="1"/>
          </p:cNvSpPr>
          <p:nvPr/>
        </p:nvSpPr>
        <p:spPr bwMode="auto">
          <a:xfrm>
            <a:off x="990600" y="1752600"/>
            <a:ext cx="6046788" cy="4737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600"/>
              <a:t>	char grade = 'A';</a:t>
            </a:r>
          </a:p>
          <a:p>
            <a:r>
              <a:rPr lang="en-US" sz="1600"/>
              <a:t>	switch(grade)</a:t>
            </a:r>
          </a:p>
          <a:p>
            <a:r>
              <a:rPr lang="en-US" sz="1600"/>
              <a:t>	{</a:t>
            </a:r>
          </a:p>
          <a:p>
            <a:r>
              <a:rPr lang="en-US" sz="1600"/>
              <a:t>	    case 'A':</a:t>
            </a:r>
          </a:p>
          <a:p>
            <a:r>
              <a:rPr lang="en-US" sz="1600"/>
              <a:t>	    case 'B':</a:t>
            </a:r>
          </a:p>
          <a:p>
            <a:r>
              <a:rPr lang="en-US" sz="1600"/>
              <a:t>	    case 'C':</a:t>
            </a:r>
          </a:p>
          <a:p>
            <a:r>
              <a:rPr lang="en-US" sz="1600"/>
              <a:t>	    case 'D':</a:t>
            </a:r>
          </a:p>
          <a:p>
            <a:r>
              <a:rPr lang="en-US" sz="1600"/>
              <a:t>		System.out.println("Pass");</a:t>
            </a:r>
          </a:p>
          <a:p>
            <a:r>
              <a:rPr lang="en-US" sz="1600"/>
              <a:t>		break;</a:t>
            </a:r>
          </a:p>
          <a:p>
            <a:r>
              <a:rPr lang="en-US" sz="1600"/>
              <a:t>	    case 'W':</a:t>
            </a:r>
          </a:p>
          <a:p>
            <a:r>
              <a:rPr lang="en-US" sz="1600"/>
              <a:t>		System.out.println("Withdraw");</a:t>
            </a:r>
          </a:p>
          <a:p>
            <a:r>
              <a:rPr lang="en-US" sz="1600"/>
              <a:t>		break;</a:t>
            </a:r>
          </a:p>
          <a:p>
            <a:r>
              <a:rPr lang="en-US" sz="1600"/>
              <a:t>	    case 'I':</a:t>
            </a:r>
          </a:p>
          <a:p>
            <a:r>
              <a:rPr lang="en-US" sz="1600"/>
              <a:t>		System.out.println("Incomplete");</a:t>
            </a:r>
          </a:p>
          <a:p>
            <a:r>
              <a:rPr lang="en-US" sz="1600"/>
              <a:t>		break;</a:t>
            </a:r>
          </a:p>
          <a:p>
            <a:r>
              <a:rPr lang="en-US" sz="1600"/>
              <a:t>	    default:</a:t>
            </a:r>
          </a:p>
          <a:p>
            <a:r>
              <a:rPr lang="en-US" sz="1600"/>
              <a:t>		System.out.println("Fail");</a:t>
            </a:r>
          </a:p>
          <a:p>
            <a:r>
              <a:rPr lang="en-US" sz="1600"/>
              <a:t>	}</a:t>
            </a:r>
          </a:p>
          <a:p>
            <a:endParaRPr lang="en-US" sz="160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800100"/>
            <a:ext cx="7772400" cy="762000"/>
          </a:xfrm>
        </p:spPr>
        <p:txBody>
          <a:bodyPr>
            <a:spAutoFit/>
          </a:bodyPr>
          <a:lstStyle/>
          <a:p>
            <a:r>
              <a:rPr lang="en-US" dirty="0">
                <a:latin typeface="Arial" charset="0"/>
              </a:rPr>
              <a:t>Conditional Operator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1524000"/>
            <a:ext cx="7772400" cy="4438650"/>
          </a:xfrm>
        </p:spPr>
        <p:txBody>
          <a:bodyPr>
            <a:spAutoFit/>
          </a:bodyPr>
          <a:lstStyle/>
          <a:p>
            <a:pPr>
              <a:buFontTx/>
              <a:buNone/>
            </a:pPr>
            <a:r>
              <a:rPr lang="en-US" sz="3600" dirty="0">
                <a:latin typeface="Courier New" pitchFamily="49" charset="0"/>
              </a:rPr>
              <a:t>	</a:t>
            </a:r>
            <a:r>
              <a:rPr lang="en-US" sz="2400" dirty="0">
                <a:latin typeface="Courier New" pitchFamily="49" charset="0"/>
              </a:rPr>
              <a:t>if (n1 &gt; n2)</a:t>
            </a:r>
          </a:p>
          <a:p>
            <a:pPr lvl="1">
              <a:buFontTx/>
              <a:buNone/>
            </a:pPr>
            <a:r>
              <a:rPr lang="en-US" sz="2400" dirty="0">
                <a:latin typeface="Courier New" pitchFamily="49" charset="0"/>
              </a:rPr>
              <a:t>		max = n1;</a:t>
            </a:r>
          </a:p>
          <a:p>
            <a:pPr lvl="1">
              <a:buFontTx/>
              <a:buNone/>
            </a:pPr>
            <a:r>
              <a:rPr lang="en-US" sz="2400" dirty="0">
                <a:latin typeface="Courier New" pitchFamily="49" charset="0"/>
              </a:rPr>
              <a:t>else</a:t>
            </a:r>
          </a:p>
          <a:p>
            <a:pPr lvl="1">
              <a:buFontTx/>
              <a:buNone/>
            </a:pPr>
            <a:r>
              <a:rPr lang="en-US" sz="2400" dirty="0">
                <a:latin typeface="Courier New" pitchFamily="49" charset="0"/>
              </a:rPr>
              <a:t>		max = n2;</a:t>
            </a:r>
          </a:p>
          <a:p>
            <a:pPr lvl="1">
              <a:buFontTx/>
              <a:buNone/>
            </a:pPr>
            <a:r>
              <a:rPr lang="en-US" sz="2400" dirty="0">
                <a:latin typeface="Arial" charset="0"/>
              </a:rPr>
              <a:t>can be written as</a:t>
            </a:r>
          </a:p>
          <a:p>
            <a:pPr lvl="1">
              <a:buFontTx/>
              <a:buNone/>
            </a:pPr>
            <a:r>
              <a:rPr lang="en-US" sz="2400" dirty="0">
                <a:latin typeface="Courier New" pitchFamily="49" charset="0"/>
              </a:rPr>
              <a:t>max = (n1 &gt; n2) ? n1 : n2;</a:t>
            </a:r>
          </a:p>
          <a:p>
            <a:r>
              <a:rPr lang="en-US" sz="2400" dirty="0">
                <a:latin typeface="Arial" charset="0"/>
              </a:rPr>
              <a:t>The </a:t>
            </a:r>
            <a:r>
              <a:rPr lang="en-US" sz="2400" dirty="0">
                <a:latin typeface="Courier New" pitchFamily="49" charset="0"/>
              </a:rPr>
              <a:t>?</a:t>
            </a:r>
            <a:r>
              <a:rPr lang="en-US" sz="2400" dirty="0">
                <a:latin typeface="Arial" charset="0"/>
              </a:rPr>
              <a:t> and </a:t>
            </a:r>
            <a:r>
              <a:rPr lang="en-US" sz="2400" dirty="0">
                <a:latin typeface="Courier New" pitchFamily="49" charset="0"/>
              </a:rPr>
              <a:t>:</a:t>
            </a:r>
            <a:r>
              <a:rPr lang="en-US" sz="2400" dirty="0">
                <a:latin typeface="Arial" charset="0"/>
              </a:rPr>
              <a:t> together is called the </a:t>
            </a:r>
            <a:r>
              <a:rPr lang="en-US" sz="2400" i="1" dirty="0">
                <a:solidFill>
                  <a:srgbClr val="FF3300"/>
                </a:solidFill>
                <a:latin typeface="Arial" charset="0"/>
              </a:rPr>
              <a:t>conditional operator</a:t>
            </a:r>
            <a:r>
              <a:rPr lang="en-US" sz="2400" i="1" dirty="0">
                <a:latin typeface="Arial" charset="0"/>
              </a:rPr>
              <a:t> </a:t>
            </a:r>
            <a:r>
              <a:rPr lang="en-US" sz="2400" dirty="0">
                <a:latin typeface="Arial" charset="0"/>
              </a:rPr>
              <a:t>(a </a:t>
            </a:r>
            <a:r>
              <a:rPr lang="en-US" sz="2400" i="1" dirty="0">
                <a:latin typeface="Arial" charset="0"/>
              </a:rPr>
              <a:t>ternary </a:t>
            </a:r>
            <a:r>
              <a:rPr lang="en-US" sz="2400" dirty="0">
                <a:latin typeface="Arial" charset="0"/>
              </a:rPr>
              <a:t>operator</a:t>
            </a:r>
            <a:r>
              <a:rPr lang="en-US" sz="2400" i="1" dirty="0">
                <a:latin typeface="Arial" charset="0"/>
              </a:rPr>
              <a:t>).</a:t>
            </a:r>
          </a:p>
          <a:p>
            <a:r>
              <a:rPr lang="en-US" sz="2400" dirty="0">
                <a:latin typeface="Arial" charset="0"/>
              </a:rPr>
              <a:t>Note</a:t>
            </a:r>
            <a:r>
              <a:rPr lang="en-US" sz="2400" i="1" dirty="0">
                <a:latin typeface="Arial" charset="0"/>
              </a:rPr>
              <a:t> </a:t>
            </a:r>
            <a:r>
              <a:rPr lang="en-US" sz="2400" dirty="0">
                <a:latin typeface="Courier New" pitchFamily="49" charset="0"/>
              </a:rPr>
              <a:t>(n1 &gt; n2) ? n1 : n2 </a:t>
            </a:r>
            <a:r>
              <a:rPr lang="en-US" sz="2400" dirty="0">
                <a:latin typeface="Arial" charset="0"/>
              </a:rPr>
              <a:t>is an </a:t>
            </a:r>
            <a:r>
              <a:rPr lang="en-US" sz="2400" i="1" dirty="0">
                <a:latin typeface="Arial" charset="0"/>
              </a:rPr>
              <a:t>expression</a:t>
            </a:r>
            <a:r>
              <a:rPr lang="en-US" sz="2400" dirty="0">
                <a:latin typeface="Arial" charset="0"/>
              </a:rPr>
              <a:t> that has a value unlike the “normal” if statement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800100"/>
            <a:ext cx="7772400" cy="762000"/>
          </a:xfrm>
        </p:spPr>
        <p:txBody>
          <a:bodyPr>
            <a:spAutoFit/>
          </a:bodyPr>
          <a:lstStyle/>
          <a:p>
            <a:r>
              <a:rPr lang="en-US" dirty="0">
                <a:latin typeface="Arial" charset="0"/>
              </a:rPr>
              <a:t>Conditional Operator, cont.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7772400" cy="1676400"/>
          </a:xfrm>
        </p:spPr>
        <p:txBody>
          <a:bodyPr>
            <a:spAutoFit/>
          </a:bodyPr>
          <a:lstStyle/>
          <a:p>
            <a:r>
              <a:rPr lang="en-US" sz="2800" dirty="0">
                <a:latin typeface="Arial" charset="0"/>
              </a:rPr>
              <a:t>The conditional operator can be useful with print statements.</a:t>
            </a:r>
          </a:p>
          <a:p>
            <a:pPr lvl="1">
              <a:buFontTx/>
              <a:buNone/>
            </a:pPr>
            <a:r>
              <a:rPr lang="en-US" sz="2000" dirty="0" err="1">
                <a:latin typeface="Courier New" pitchFamily="49" charset="0"/>
              </a:rPr>
              <a:t>System.out.print</a:t>
            </a:r>
            <a:r>
              <a:rPr lang="en-US" sz="2000" dirty="0">
                <a:latin typeface="Courier New" pitchFamily="49" charset="0"/>
              </a:rPr>
              <a:t>(“You worked “ + hours + “ “ +</a:t>
            </a:r>
          </a:p>
          <a:p>
            <a:pPr lvl="1">
              <a:buFontTx/>
              <a:buNone/>
            </a:pPr>
            <a:r>
              <a:rPr lang="en-US" sz="2000" dirty="0">
                <a:latin typeface="Courier New" pitchFamily="49" charset="0"/>
              </a:rPr>
              <a:t>		((hours &gt; 1) ? “hours” : “hour”));</a:t>
            </a:r>
            <a:endParaRPr lang="en-US" sz="2000" dirty="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 of branching</a:t>
            </a:r>
          </a:p>
        </p:txBody>
      </p:sp>
      <p:sp>
        <p:nvSpPr>
          <p:cNvPr id="166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latin typeface="Courier New" pitchFamily="49" charset="0"/>
              </a:rPr>
              <a:t>if</a:t>
            </a:r>
            <a:r>
              <a:rPr lang="en-US" dirty="0"/>
              <a:t> </a:t>
            </a:r>
            <a:r>
              <a:rPr lang="en-US" dirty="0">
                <a:latin typeface="Arial" charset="0"/>
              </a:rPr>
              <a:t>statement (1 or 2 branches)</a:t>
            </a:r>
          </a:p>
          <a:p>
            <a:r>
              <a:rPr lang="en-US" dirty="0">
                <a:latin typeface="Arial" charset="0"/>
              </a:rPr>
              <a:t>Multi-branch</a:t>
            </a:r>
            <a:r>
              <a:rPr lang="en-US" dirty="0"/>
              <a:t> </a:t>
            </a:r>
            <a:r>
              <a:rPr lang="en-US" dirty="0">
                <a:latin typeface="Courier New" pitchFamily="49" charset="0"/>
              </a:rPr>
              <a:t>if-else-if</a:t>
            </a:r>
            <a:r>
              <a:rPr lang="en-US" dirty="0"/>
              <a:t> </a:t>
            </a:r>
            <a:r>
              <a:rPr lang="en-US" dirty="0">
                <a:latin typeface="Arial" charset="0"/>
              </a:rPr>
              <a:t>statement </a:t>
            </a:r>
            <a:r>
              <a:rPr lang="en-US" dirty="0"/>
              <a:t>(</a:t>
            </a:r>
            <a:r>
              <a:rPr lang="en-US" dirty="0">
                <a:latin typeface="Arial" charset="0"/>
              </a:rPr>
              <a:t>3 or more branches)</a:t>
            </a:r>
            <a:r>
              <a:rPr lang="en-US" dirty="0"/>
              <a:t> </a:t>
            </a:r>
            <a:endParaRPr lang="en-US" dirty="0">
              <a:latin typeface="Arial" charset="0"/>
            </a:endParaRPr>
          </a:p>
          <a:p>
            <a:r>
              <a:rPr lang="en-US" dirty="0">
                <a:latin typeface="Arial" charset="0"/>
              </a:rPr>
              <a:t>Multi-branch</a:t>
            </a:r>
            <a:r>
              <a:rPr lang="en-US" dirty="0"/>
              <a:t> </a:t>
            </a:r>
            <a:r>
              <a:rPr lang="en-US" dirty="0">
                <a:latin typeface="Courier New" pitchFamily="49" charset="0"/>
              </a:rPr>
              <a:t>switch </a:t>
            </a:r>
            <a:r>
              <a:rPr lang="en-US" dirty="0">
                <a:latin typeface="Arial" charset="0"/>
              </a:rPr>
              <a:t>statement</a:t>
            </a:r>
          </a:p>
          <a:p>
            <a:r>
              <a:rPr lang="en-US" dirty="0">
                <a:latin typeface="Arial" charset="0"/>
              </a:rPr>
              <a:t>Conditional </a:t>
            </a:r>
            <a:r>
              <a:rPr lang="en-US" dirty="0">
                <a:solidFill>
                  <a:srgbClr val="FF3300"/>
                </a:solidFill>
                <a:latin typeface="Arial" charset="0"/>
              </a:rPr>
              <a:t>operator</a:t>
            </a:r>
            <a:r>
              <a:rPr lang="en-US" dirty="0"/>
              <a:t>  </a:t>
            </a:r>
            <a:r>
              <a:rPr lang="en-US" dirty="0">
                <a:latin typeface="Courier New" pitchFamily="49" charset="0"/>
              </a:rPr>
              <a:t>? :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800100"/>
            <a:ext cx="7772400" cy="762000"/>
          </a:xfrm>
        </p:spPr>
        <p:txBody>
          <a:bodyPr>
            <a:spAutoFit/>
          </a:bodyPr>
          <a:lstStyle/>
          <a:p>
            <a:r>
              <a:rPr lang="en-US" dirty="0">
                <a:latin typeface="Arial" charset="0"/>
              </a:rPr>
              <a:t>Loop Statements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7772400" cy="3765550"/>
          </a:xfrm>
        </p:spPr>
        <p:txBody>
          <a:bodyPr>
            <a:spAutoFit/>
          </a:bodyPr>
          <a:lstStyle/>
          <a:p>
            <a:r>
              <a:rPr lang="en-US" sz="2800" dirty="0">
                <a:latin typeface="Arial" charset="0"/>
              </a:rPr>
              <a:t>A portion of a program that repeats a statement or a group of statements is called a </a:t>
            </a:r>
            <a:r>
              <a:rPr lang="en-US" sz="2800" i="1" dirty="0">
                <a:latin typeface="Arial" charset="0"/>
              </a:rPr>
              <a:t>loop.</a:t>
            </a:r>
          </a:p>
          <a:p>
            <a:r>
              <a:rPr lang="en-US" sz="2800" dirty="0">
                <a:latin typeface="Arial" charset="0"/>
              </a:rPr>
              <a:t>The statement or group of statements to be repeated is called the </a:t>
            </a:r>
            <a:r>
              <a:rPr lang="en-US" sz="2800" i="1" dirty="0">
                <a:latin typeface="Arial" charset="0"/>
              </a:rPr>
              <a:t>body</a:t>
            </a:r>
            <a:r>
              <a:rPr lang="en-US" sz="2800" dirty="0">
                <a:latin typeface="Arial" charset="0"/>
              </a:rPr>
              <a:t> of the loop.</a:t>
            </a:r>
            <a:endParaRPr lang="en-US" sz="2800" i="1" dirty="0">
              <a:latin typeface="Arial" charset="0"/>
            </a:endParaRPr>
          </a:p>
          <a:p>
            <a:r>
              <a:rPr lang="en-US" sz="2800" dirty="0">
                <a:latin typeface="Arial" charset="0"/>
              </a:rPr>
              <a:t>A loop could be used to compute grades for each student in a class.</a:t>
            </a:r>
          </a:p>
          <a:p>
            <a:r>
              <a:rPr lang="en-US" sz="2800" dirty="0">
                <a:latin typeface="Arial" charset="0"/>
              </a:rPr>
              <a:t>There must be a means of exiting the loop.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 charset="0"/>
              </a:rPr>
              <a:t>Loop Structure</a:t>
            </a:r>
          </a:p>
        </p:txBody>
      </p:sp>
      <p:sp>
        <p:nvSpPr>
          <p:cNvPr id="1249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752600"/>
            <a:ext cx="7772400" cy="4648200"/>
          </a:xfrm>
        </p:spPr>
        <p:txBody>
          <a:bodyPr/>
          <a:lstStyle/>
          <a:p>
            <a:pPr marL="609600" indent="-609600">
              <a:buFontTx/>
              <a:buAutoNum type="arabicPeriod"/>
            </a:pPr>
            <a:r>
              <a:rPr lang="en-US" sz="2800" dirty="0">
                <a:latin typeface="Arial" charset="0"/>
              </a:rPr>
              <a:t>Control of loop:</a:t>
            </a:r>
            <a:r>
              <a:rPr lang="en-US" sz="2800" b="1" i="1" dirty="0">
                <a:latin typeface="Arial" charset="0"/>
              </a:rPr>
              <a:t> </a:t>
            </a:r>
            <a:r>
              <a:rPr lang="en-US" sz="2800" b="1" i="1" dirty="0">
                <a:solidFill>
                  <a:srgbClr val="FF3300"/>
                </a:solidFill>
                <a:latin typeface="Arial" charset="0"/>
              </a:rPr>
              <a:t>ICU</a:t>
            </a:r>
          </a:p>
          <a:p>
            <a:pPr marL="990600" lvl="1" indent="-533400">
              <a:buFontTx/>
              <a:buAutoNum type="arabicPeriod"/>
            </a:pPr>
            <a:r>
              <a:rPr lang="en-US" b="1" i="1" dirty="0">
                <a:solidFill>
                  <a:srgbClr val="FF3300"/>
                </a:solidFill>
                <a:latin typeface="Arial" charset="0"/>
              </a:rPr>
              <a:t>I</a:t>
            </a:r>
            <a:r>
              <a:rPr lang="en-US" b="1" i="1" dirty="0">
                <a:latin typeface="Arial" charset="0"/>
              </a:rPr>
              <a:t>nitialization</a:t>
            </a:r>
          </a:p>
          <a:p>
            <a:pPr marL="990600" lvl="1" indent="-533400">
              <a:buFontTx/>
              <a:buAutoNum type="arabicPeriod"/>
            </a:pPr>
            <a:r>
              <a:rPr lang="en-US" b="1" i="1" dirty="0">
                <a:solidFill>
                  <a:srgbClr val="FF3300"/>
                </a:solidFill>
                <a:latin typeface="Arial" charset="0"/>
              </a:rPr>
              <a:t>C</a:t>
            </a:r>
            <a:r>
              <a:rPr lang="en-US" b="1" i="1" dirty="0">
                <a:latin typeface="Arial" charset="0"/>
              </a:rPr>
              <a:t>ondition for termination (continuing)</a:t>
            </a:r>
          </a:p>
          <a:p>
            <a:pPr marL="990600" lvl="1" indent="-533400">
              <a:buFontTx/>
              <a:buAutoNum type="arabicPeriod"/>
            </a:pPr>
            <a:r>
              <a:rPr lang="en-US" b="1" i="1" dirty="0">
                <a:solidFill>
                  <a:srgbClr val="FF3300"/>
                </a:solidFill>
                <a:latin typeface="Arial" charset="0"/>
              </a:rPr>
              <a:t>U</a:t>
            </a:r>
            <a:r>
              <a:rPr lang="en-US" b="1" i="1" dirty="0">
                <a:latin typeface="Arial" charset="0"/>
              </a:rPr>
              <a:t>pdating the condition</a:t>
            </a:r>
          </a:p>
          <a:p>
            <a:pPr marL="609600" indent="-609600">
              <a:buFontTx/>
              <a:buAutoNum type="arabicPeriod"/>
            </a:pPr>
            <a:r>
              <a:rPr lang="en-US" sz="2800" dirty="0">
                <a:latin typeface="Arial" charset="0"/>
              </a:rPr>
              <a:t>Body of loop</a:t>
            </a:r>
            <a:r>
              <a:rPr lang="en-US" b="1" i="1" dirty="0">
                <a:latin typeface="Arial" charset="0"/>
              </a:rPr>
              <a:t> </a:t>
            </a:r>
          </a:p>
          <a:p>
            <a:pPr marL="609600" indent="-609600">
              <a:buFontTx/>
              <a:buNone/>
            </a:pPr>
            <a:endParaRPr lang="en-US" dirty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800100"/>
            <a:ext cx="7772400" cy="762000"/>
          </a:xfrm>
        </p:spPr>
        <p:txBody>
          <a:bodyPr>
            <a:spAutoFit/>
          </a:bodyPr>
          <a:lstStyle/>
          <a:p>
            <a:r>
              <a:rPr lang="en-US" dirty="0">
                <a:latin typeface="Arial" charset="0"/>
              </a:rPr>
              <a:t>Loop Statements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7772400" cy="1544638"/>
          </a:xfrm>
        </p:spPr>
        <p:txBody>
          <a:bodyPr>
            <a:spAutoFit/>
          </a:bodyPr>
          <a:lstStyle/>
          <a:p>
            <a:r>
              <a:rPr lang="en-US" sz="2800" dirty="0">
                <a:latin typeface="Arial" charset="0"/>
              </a:rPr>
              <a:t>the </a:t>
            </a:r>
            <a:r>
              <a:rPr lang="en-US" sz="2000" dirty="0">
                <a:latin typeface="Courier New" pitchFamily="49" charset="0"/>
              </a:rPr>
              <a:t>while</a:t>
            </a:r>
            <a:r>
              <a:rPr lang="en-US" sz="2800" dirty="0">
                <a:latin typeface="Arial" charset="0"/>
              </a:rPr>
              <a:t> Statement</a:t>
            </a:r>
          </a:p>
          <a:p>
            <a:r>
              <a:rPr lang="en-US" sz="2800" dirty="0">
                <a:latin typeface="Arial" charset="0"/>
              </a:rPr>
              <a:t>the </a:t>
            </a:r>
            <a:r>
              <a:rPr lang="en-US" sz="2000" dirty="0">
                <a:latin typeface="Courier New" pitchFamily="49" charset="0"/>
              </a:rPr>
              <a:t>do-while</a:t>
            </a:r>
            <a:r>
              <a:rPr lang="en-US" sz="2800" dirty="0">
                <a:latin typeface="Arial" charset="0"/>
              </a:rPr>
              <a:t> Statement</a:t>
            </a:r>
          </a:p>
          <a:p>
            <a:r>
              <a:rPr lang="en-US" sz="2800" dirty="0">
                <a:latin typeface="Arial" charset="0"/>
              </a:rPr>
              <a:t>the </a:t>
            </a:r>
            <a:r>
              <a:rPr lang="en-US" sz="2000" dirty="0">
                <a:latin typeface="Courier New" pitchFamily="49" charset="0"/>
              </a:rPr>
              <a:t>for</a:t>
            </a:r>
            <a:r>
              <a:rPr lang="en-US" sz="2800" dirty="0">
                <a:latin typeface="Arial" charset="0"/>
              </a:rPr>
              <a:t> Statement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800100"/>
            <a:ext cx="7772400" cy="762000"/>
          </a:xfrm>
        </p:spPr>
        <p:txBody>
          <a:bodyPr>
            <a:spAutoFit/>
          </a:bodyPr>
          <a:lstStyle/>
          <a:p>
            <a:r>
              <a:rPr lang="en-US" dirty="0">
                <a:latin typeface="Courier New" pitchFamily="49" charset="0"/>
              </a:rPr>
              <a:t>while</a:t>
            </a:r>
            <a:r>
              <a:rPr lang="en-US" dirty="0">
                <a:latin typeface="Arial" charset="0"/>
              </a:rPr>
              <a:t> Statement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7772400" cy="3624263"/>
          </a:xfrm>
        </p:spPr>
        <p:txBody>
          <a:bodyPr>
            <a:spAutoFit/>
          </a:bodyPr>
          <a:lstStyle/>
          <a:p>
            <a:pPr>
              <a:lnSpc>
                <a:spcPct val="90000"/>
              </a:lnSpc>
            </a:pPr>
            <a:r>
              <a:rPr lang="en-US" sz="2800" dirty="0">
                <a:latin typeface="Arial" charset="0"/>
              </a:rPr>
              <a:t>also called a </a:t>
            </a:r>
            <a:r>
              <a:rPr lang="en-US" sz="2800" dirty="0">
                <a:latin typeface="Courier New" pitchFamily="49" charset="0"/>
              </a:rPr>
              <a:t>while</a:t>
            </a:r>
            <a:r>
              <a:rPr lang="en-US" sz="2800" dirty="0">
                <a:latin typeface="Arial" charset="0"/>
              </a:rPr>
              <a:t> loop</a:t>
            </a:r>
          </a:p>
          <a:p>
            <a:pPr>
              <a:lnSpc>
                <a:spcPct val="90000"/>
              </a:lnSpc>
            </a:pPr>
            <a:r>
              <a:rPr lang="en-US" sz="2800" dirty="0">
                <a:latin typeface="Arial" charset="0"/>
              </a:rPr>
              <a:t>a controlling </a:t>
            </a:r>
            <a:r>
              <a:rPr lang="en-US" sz="2800" dirty="0" err="1">
                <a:latin typeface="Arial" charset="0"/>
              </a:rPr>
              <a:t>boolean</a:t>
            </a:r>
            <a:r>
              <a:rPr lang="en-US" sz="2800" dirty="0">
                <a:latin typeface="Arial" charset="0"/>
              </a:rPr>
              <a:t> expression</a:t>
            </a:r>
          </a:p>
          <a:p>
            <a:pPr lvl="1">
              <a:lnSpc>
                <a:spcPct val="90000"/>
              </a:lnSpc>
            </a:pPr>
            <a:r>
              <a:rPr lang="en-US" sz="2400" dirty="0">
                <a:latin typeface="Arial" charset="0"/>
              </a:rPr>
              <a:t>True -&gt; repeats the statements in the loop body</a:t>
            </a:r>
          </a:p>
          <a:p>
            <a:pPr lvl="1">
              <a:lnSpc>
                <a:spcPct val="90000"/>
              </a:lnSpc>
            </a:pPr>
            <a:r>
              <a:rPr lang="en-US" sz="2400" dirty="0">
                <a:latin typeface="Arial" charset="0"/>
              </a:rPr>
              <a:t>False -&gt; stops the loop</a:t>
            </a:r>
          </a:p>
          <a:p>
            <a:pPr lvl="1">
              <a:lnSpc>
                <a:spcPct val="90000"/>
              </a:lnSpc>
            </a:pPr>
            <a:r>
              <a:rPr lang="en-US" sz="2400" dirty="0">
                <a:latin typeface="Arial" charset="0"/>
              </a:rPr>
              <a:t>Initially false (the very first time) </a:t>
            </a:r>
          </a:p>
          <a:p>
            <a:pPr lvl="2">
              <a:lnSpc>
                <a:spcPct val="90000"/>
              </a:lnSpc>
            </a:pPr>
            <a:r>
              <a:rPr lang="en-US" sz="2000" dirty="0">
                <a:latin typeface="Arial" charset="0"/>
              </a:rPr>
              <a:t> loop body will not even execute once</a:t>
            </a:r>
          </a:p>
          <a:p>
            <a:pPr lvl="2">
              <a:lnSpc>
                <a:spcPct val="90000"/>
              </a:lnSpc>
            </a:pPr>
            <a:endParaRPr lang="en-US" sz="2000" dirty="0">
              <a:latin typeface="Arial" charset="0"/>
            </a:endParaRPr>
          </a:p>
          <a:p>
            <a:pPr lvl="1">
              <a:lnSpc>
                <a:spcPct val="90000"/>
              </a:lnSpc>
            </a:pPr>
            <a:endParaRPr lang="en-US" sz="2400" dirty="0">
              <a:latin typeface="Arial" charset="0"/>
            </a:endParaRPr>
          </a:p>
          <a:p>
            <a:pPr lvl="1">
              <a:lnSpc>
                <a:spcPct val="90000"/>
              </a:lnSpc>
            </a:pPr>
            <a:endParaRPr lang="en-US" sz="2400" dirty="0">
              <a:latin typeface="Arial" charset="0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800100"/>
            <a:ext cx="7772400" cy="762000"/>
          </a:xfrm>
        </p:spPr>
        <p:txBody>
          <a:bodyPr>
            <a:spAutoFit/>
          </a:bodyPr>
          <a:lstStyle/>
          <a:p>
            <a:r>
              <a:rPr lang="en-US" dirty="0">
                <a:latin typeface="Courier New" pitchFamily="49" charset="0"/>
              </a:rPr>
              <a:t>while</a:t>
            </a:r>
            <a:r>
              <a:rPr lang="en-US" dirty="0">
                <a:latin typeface="Arial" charset="0"/>
              </a:rPr>
              <a:t> Statement, cont.</a:t>
            </a:r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7772400" cy="3805238"/>
          </a:xfrm>
        </p:spPr>
        <p:txBody>
          <a:bodyPr>
            <a:spAutoFit/>
          </a:bodyPr>
          <a:lstStyle/>
          <a:p>
            <a:r>
              <a:rPr lang="en-US" sz="2800" dirty="0">
                <a:latin typeface="Arial" charset="0"/>
              </a:rPr>
              <a:t>syntax</a:t>
            </a:r>
          </a:p>
          <a:p>
            <a:pPr lvl="1">
              <a:buFontTx/>
              <a:buNone/>
            </a:pPr>
            <a:r>
              <a:rPr lang="en-US" sz="2000" dirty="0">
                <a:latin typeface="Courier New" pitchFamily="49" charset="0"/>
              </a:rPr>
              <a:t>while (</a:t>
            </a:r>
            <a:r>
              <a:rPr lang="en-US" sz="2000" i="1" dirty="0" err="1">
                <a:latin typeface="Courier New" pitchFamily="49" charset="0"/>
              </a:rPr>
              <a:t>Boolean_Expression</a:t>
            </a:r>
            <a:r>
              <a:rPr lang="en-US" sz="2000" dirty="0">
                <a:latin typeface="Courier New" pitchFamily="49" charset="0"/>
              </a:rPr>
              <a:t>)</a:t>
            </a:r>
          </a:p>
          <a:p>
            <a:pPr lvl="1">
              <a:buFontTx/>
              <a:buNone/>
            </a:pPr>
            <a:r>
              <a:rPr lang="en-US" sz="2000" dirty="0">
                <a:latin typeface="Courier New" pitchFamily="49" charset="0"/>
              </a:rPr>
              <a:t>		</a:t>
            </a:r>
            <a:r>
              <a:rPr lang="en-US" sz="2000" i="1" dirty="0" err="1">
                <a:latin typeface="Courier New" pitchFamily="49" charset="0"/>
              </a:rPr>
              <a:t>Body_Statement</a:t>
            </a:r>
            <a:endParaRPr lang="en-US" sz="2000" i="1" dirty="0">
              <a:latin typeface="Courier New" pitchFamily="49" charset="0"/>
            </a:endParaRPr>
          </a:p>
          <a:p>
            <a:pPr lvl="1">
              <a:buFontTx/>
              <a:buNone/>
            </a:pPr>
            <a:r>
              <a:rPr lang="en-US" sz="2000" i="1" dirty="0">
                <a:latin typeface="Courier New" pitchFamily="49" charset="0"/>
              </a:rPr>
              <a:t>or</a:t>
            </a:r>
          </a:p>
          <a:p>
            <a:pPr lvl="1">
              <a:buFontTx/>
              <a:buNone/>
            </a:pPr>
            <a:r>
              <a:rPr lang="en-US" sz="2000" dirty="0">
                <a:latin typeface="Courier New" pitchFamily="49" charset="0"/>
              </a:rPr>
              <a:t>while (</a:t>
            </a:r>
            <a:r>
              <a:rPr lang="en-US" sz="2000" i="1" dirty="0" err="1">
                <a:latin typeface="Courier New" pitchFamily="49" charset="0"/>
              </a:rPr>
              <a:t>Boolean_Expression</a:t>
            </a:r>
            <a:r>
              <a:rPr lang="en-US" sz="2000" dirty="0">
                <a:latin typeface="Courier New" pitchFamily="49" charset="0"/>
              </a:rPr>
              <a:t>)</a:t>
            </a:r>
          </a:p>
          <a:p>
            <a:pPr lvl="1">
              <a:buFontTx/>
              <a:buNone/>
            </a:pPr>
            <a:r>
              <a:rPr lang="en-US" sz="2000" dirty="0">
                <a:latin typeface="Courier New" pitchFamily="49" charset="0"/>
              </a:rPr>
              <a:t>{</a:t>
            </a:r>
          </a:p>
          <a:p>
            <a:pPr lvl="1">
              <a:buFontTx/>
              <a:buNone/>
            </a:pPr>
            <a:r>
              <a:rPr lang="en-US" sz="2000" dirty="0">
                <a:latin typeface="Courier New" pitchFamily="49" charset="0"/>
              </a:rPr>
              <a:t>		</a:t>
            </a:r>
            <a:r>
              <a:rPr lang="en-US" sz="2000" i="1" dirty="0" err="1">
                <a:latin typeface="Courier New" pitchFamily="49" charset="0"/>
              </a:rPr>
              <a:t>First_Statement</a:t>
            </a:r>
            <a:endParaRPr lang="en-US" sz="2000" i="1" dirty="0">
              <a:latin typeface="Courier New" pitchFamily="49" charset="0"/>
            </a:endParaRPr>
          </a:p>
          <a:p>
            <a:pPr lvl="1">
              <a:buFontTx/>
              <a:buNone/>
            </a:pPr>
            <a:r>
              <a:rPr lang="en-US" sz="2000" i="1" dirty="0">
                <a:latin typeface="Courier New" pitchFamily="49" charset="0"/>
              </a:rPr>
              <a:t>		</a:t>
            </a:r>
            <a:r>
              <a:rPr lang="en-US" sz="2000" i="1" dirty="0" err="1">
                <a:latin typeface="Courier New" pitchFamily="49" charset="0"/>
              </a:rPr>
              <a:t>Second_Statement</a:t>
            </a:r>
            <a:endParaRPr lang="en-US" sz="2000" i="1" dirty="0">
              <a:latin typeface="Courier New" pitchFamily="49" charset="0"/>
            </a:endParaRPr>
          </a:p>
          <a:p>
            <a:pPr lvl="1">
              <a:buFontTx/>
              <a:buNone/>
            </a:pPr>
            <a:r>
              <a:rPr lang="en-US" sz="2000" i="1" dirty="0">
                <a:latin typeface="Courier New" pitchFamily="49" charset="0"/>
              </a:rPr>
              <a:t>		…</a:t>
            </a:r>
          </a:p>
          <a:p>
            <a:pPr lvl="1">
              <a:buFontTx/>
              <a:buNone/>
            </a:pPr>
            <a:r>
              <a:rPr lang="en-US" sz="2000" dirty="0">
                <a:latin typeface="Courier New" pitchFamily="49" charset="0"/>
              </a:rPr>
              <a:t>}</a:t>
            </a:r>
            <a:endParaRPr lang="en-US" sz="2000" i="1" dirty="0">
              <a:latin typeface="Courier New" pitchFamily="49" charset="0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762000"/>
          </a:xfrm>
        </p:spPr>
        <p:txBody>
          <a:bodyPr>
            <a:spAutoFit/>
          </a:bodyPr>
          <a:lstStyle/>
          <a:p>
            <a:r>
              <a:rPr lang="en-US" dirty="0">
                <a:latin typeface="Courier New" pitchFamily="49" charset="0"/>
              </a:rPr>
              <a:t>while</a:t>
            </a:r>
            <a:r>
              <a:rPr lang="en-US" dirty="0">
                <a:latin typeface="Arial" charset="0"/>
              </a:rPr>
              <a:t> Statement, cont.</a:t>
            </a:r>
          </a:p>
        </p:txBody>
      </p:sp>
      <p:pic>
        <p:nvPicPr>
          <p:cNvPr id="53252" name="Picture 4" descr="figp15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24200" y="1447800"/>
            <a:ext cx="2824163" cy="4584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762000"/>
          </a:xfrm>
        </p:spPr>
        <p:txBody>
          <a:bodyPr>
            <a:spAutoFit/>
          </a:bodyPr>
          <a:lstStyle/>
          <a:p>
            <a:r>
              <a:rPr lang="en-US" dirty="0">
                <a:latin typeface="Courier New" pitchFamily="49" charset="0"/>
              </a:rPr>
              <a:t>while</a:t>
            </a:r>
            <a:r>
              <a:rPr lang="en-US" dirty="0">
                <a:latin typeface="Arial" charset="0"/>
              </a:rPr>
              <a:t> Statement, cont.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462088"/>
            <a:ext cx="7772400" cy="519112"/>
          </a:xfrm>
        </p:spPr>
        <p:txBody>
          <a:bodyPr>
            <a:spAutoFit/>
          </a:bodyPr>
          <a:lstStyle/>
          <a:p>
            <a:pPr>
              <a:spcBef>
                <a:spcPct val="0"/>
              </a:spcBef>
            </a:pPr>
            <a:r>
              <a:rPr lang="en-US" sz="2000" dirty="0">
                <a:latin typeface="Courier New" pitchFamily="49" charset="0"/>
              </a:rPr>
              <a:t>class </a:t>
            </a:r>
            <a:r>
              <a:rPr lang="en-US" sz="2000" dirty="0" err="1">
                <a:latin typeface="Courier New" pitchFamily="49" charset="0"/>
              </a:rPr>
              <a:t>WhileDemo</a:t>
            </a:r>
            <a:r>
              <a:rPr lang="en-US" sz="2800" dirty="0">
                <a:latin typeface="Arial" charset="0"/>
              </a:rPr>
              <a:t> </a:t>
            </a:r>
          </a:p>
        </p:txBody>
      </p:sp>
      <p:pic>
        <p:nvPicPr>
          <p:cNvPr id="51204" name="Picture 4" descr="figp15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33488" y="2195513"/>
            <a:ext cx="6691312" cy="390048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800100"/>
            <a:ext cx="7772400" cy="762000"/>
          </a:xfrm>
        </p:spPr>
        <p:txBody>
          <a:bodyPr>
            <a:spAutoFit/>
          </a:bodyPr>
          <a:lstStyle/>
          <a:p>
            <a:r>
              <a:rPr lang="en-US" dirty="0">
                <a:latin typeface="Courier New" pitchFamily="49" charset="0"/>
              </a:rPr>
              <a:t>do-while</a:t>
            </a:r>
            <a:r>
              <a:rPr lang="en-US" dirty="0">
                <a:latin typeface="Arial" charset="0"/>
              </a:rPr>
              <a:t> Statement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7772400" cy="3956050"/>
          </a:xfrm>
        </p:spPr>
        <p:txBody>
          <a:bodyPr>
            <a:spAutoFit/>
          </a:bodyPr>
          <a:lstStyle/>
          <a:p>
            <a:r>
              <a:rPr lang="en-US" sz="2800" dirty="0">
                <a:latin typeface="Arial" charset="0"/>
              </a:rPr>
              <a:t>also called a </a:t>
            </a:r>
            <a:r>
              <a:rPr lang="en-US" sz="2000" dirty="0">
                <a:latin typeface="Courier New" pitchFamily="49" charset="0"/>
              </a:rPr>
              <a:t>do-while</a:t>
            </a:r>
            <a:r>
              <a:rPr lang="en-US" sz="2800" dirty="0">
                <a:latin typeface="Arial" charset="0"/>
              </a:rPr>
              <a:t> loop (repeat-until loop)</a:t>
            </a:r>
          </a:p>
          <a:p>
            <a:r>
              <a:rPr lang="en-US" sz="2800" dirty="0">
                <a:latin typeface="Arial" charset="0"/>
              </a:rPr>
              <a:t>similar to a </a:t>
            </a:r>
            <a:r>
              <a:rPr lang="en-US" sz="2000" dirty="0">
                <a:latin typeface="Courier New" pitchFamily="49" charset="0"/>
              </a:rPr>
              <a:t>while</a:t>
            </a:r>
            <a:r>
              <a:rPr lang="en-US" sz="2800" dirty="0">
                <a:latin typeface="Arial" charset="0"/>
              </a:rPr>
              <a:t> statement</a:t>
            </a:r>
          </a:p>
          <a:p>
            <a:pPr lvl="1"/>
            <a:r>
              <a:rPr lang="en-US" sz="2400" dirty="0">
                <a:latin typeface="Arial" charset="0"/>
              </a:rPr>
              <a:t>except that the loop body is executed </a:t>
            </a:r>
            <a:r>
              <a:rPr lang="en-US" sz="2400" dirty="0">
                <a:solidFill>
                  <a:srgbClr val="FF3300"/>
                </a:solidFill>
                <a:latin typeface="Arial" charset="0"/>
              </a:rPr>
              <a:t>at least once</a:t>
            </a:r>
          </a:p>
          <a:p>
            <a:r>
              <a:rPr lang="en-US" sz="2800" dirty="0">
                <a:latin typeface="Arial" charset="0"/>
              </a:rPr>
              <a:t>syntax</a:t>
            </a:r>
          </a:p>
          <a:p>
            <a:pPr lvl="1">
              <a:buFontTx/>
              <a:buNone/>
            </a:pPr>
            <a:r>
              <a:rPr lang="en-US" sz="2000" dirty="0">
                <a:latin typeface="Courier New" pitchFamily="49" charset="0"/>
              </a:rPr>
              <a:t>do</a:t>
            </a:r>
          </a:p>
          <a:p>
            <a:pPr lvl="1">
              <a:buFontTx/>
              <a:buNone/>
            </a:pPr>
            <a:r>
              <a:rPr lang="en-US" sz="2000" dirty="0">
                <a:latin typeface="Courier New" pitchFamily="49" charset="0"/>
              </a:rPr>
              <a:t>		</a:t>
            </a:r>
            <a:r>
              <a:rPr lang="en-US" sz="2000" i="1" dirty="0" err="1">
                <a:latin typeface="Courier New" pitchFamily="49" charset="0"/>
              </a:rPr>
              <a:t>Body_Statement</a:t>
            </a:r>
            <a:endParaRPr lang="en-US" sz="2000" dirty="0">
              <a:latin typeface="Courier New" pitchFamily="49" charset="0"/>
            </a:endParaRPr>
          </a:p>
          <a:p>
            <a:pPr lvl="1">
              <a:buFontTx/>
              <a:buNone/>
            </a:pPr>
            <a:r>
              <a:rPr lang="en-US" sz="2000" dirty="0">
                <a:latin typeface="Courier New" pitchFamily="49" charset="0"/>
              </a:rPr>
              <a:t>while (</a:t>
            </a:r>
            <a:r>
              <a:rPr lang="en-US" sz="2000" i="1" dirty="0" err="1">
                <a:latin typeface="Courier New" pitchFamily="49" charset="0"/>
              </a:rPr>
              <a:t>Boolean_Expression</a:t>
            </a:r>
            <a:r>
              <a:rPr lang="en-US" sz="2000" dirty="0">
                <a:latin typeface="Courier New" pitchFamily="49" charset="0"/>
              </a:rPr>
              <a:t>)</a:t>
            </a:r>
            <a:r>
              <a:rPr lang="en-US" sz="2000" dirty="0">
                <a:solidFill>
                  <a:srgbClr val="FF3300"/>
                </a:solidFill>
                <a:latin typeface="Courier New" pitchFamily="49" charset="0"/>
              </a:rPr>
              <a:t>;</a:t>
            </a:r>
          </a:p>
          <a:p>
            <a:pPr lvl="1"/>
            <a:r>
              <a:rPr lang="en-US" b="1" dirty="0">
                <a:solidFill>
                  <a:srgbClr val="FF3300"/>
                </a:solidFill>
                <a:latin typeface="Arial" charset="0"/>
              </a:rPr>
              <a:t>don’t forget the semicolon at the end</a:t>
            </a:r>
            <a:r>
              <a:rPr lang="en-US" dirty="0">
                <a:solidFill>
                  <a:srgbClr val="FF3300"/>
                </a:solidFill>
                <a:latin typeface="Arial" charset="0"/>
              </a:rPr>
              <a:t>!</a:t>
            </a:r>
            <a:endParaRPr lang="en-US" sz="2400" dirty="0">
              <a:solidFill>
                <a:srgbClr val="FF3300"/>
              </a:solidFill>
              <a:latin typeface="Arial" charset="0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800100"/>
            <a:ext cx="7772400" cy="762000"/>
          </a:xfrm>
        </p:spPr>
        <p:txBody>
          <a:bodyPr>
            <a:spAutoFit/>
          </a:bodyPr>
          <a:lstStyle/>
          <a:p>
            <a:r>
              <a:rPr lang="en-US" dirty="0">
                <a:latin typeface="Courier New" pitchFamily="49" charset="0"/>
              </a:rPr>
              <a:t>do-while</a:t>
            </a:r>
            <a:r>
              <a:rPr lang="en-US" dirty="0">
                <a:latin typeface="Arial" charset="0"/>
              </a:rPr>
              <a:t> Statement, cont.</a:t>
            </a:r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spAutoFit/>
          </a:bodyPr>
          <a:lstStyle/>
          <a:p>
            <a:r>
              <a:rPr lang="en-US" sz="2800" dirty="0">
                <a:latin typeface="Arial" charset="0"/>
              </a:rPr>
              <a:t>First, the loop body is executed.</a:t>
            </a:r>
          </a:p>
          <a:p>
            <a:pPr>
              <a:lnSpc>
                <a:spcPct val="80000"/>
              </a:lnSpc>
            </a:pPr>
            <a:r>
              <a:rPr lang="en-US" sz="2800" dirty="0">
                <a:latin typeface="Arial" charset="0"/>
              </a:rPr>
              <a:t>Then the </a:t>
            </a:r>
            <a:r>
              <a:rPr lang="en-US" sz="2800" dirty="0" err="1">
                <a:latin typeface="Arial" charset="0"/>
              </a:rPr>
              <a:t>boolean</a:t>
            </a:r>
            <a:r>
              <a:rPr lang="en-US" sz="2800" dirty="0">
                <a:latin typeface="Arial" charset="0"/>
              </a:rPr>
              <a:t> expression is checked.</a:t>
            </a:r>
          </a:p>
          <a:p>
            <a:pPr lvl="1">
              <a:lnSpc>
                <a:spcPct val="80000"/>
              </a:lnSpc>
            </a:pPr>
            <a:r>
              <a:rPr lang="en-US" dirty="0">
                <a:latin typeface="Arial" charset="0"/>
              </a:rPr>
              <a:t>As long as it is true, the loop is executed again.</a:t>
            </a:r>
          </a:p>
          <a:p>
            <a:pPr lvl="1">
              <a:lnSpc>
                <a:spcPct val="90000"/>
              </a:lnSpc>
            </a:pPr>
            <a:r>
              <a:rPr lang="en-US" dirty="0">
                <a:latin typeface="Arial" charset="0"/>
              </a:rPr>
              <a:t>If it is false, the loop exits.</a:t>
            </a:r>
          </a:p>
          <a:p>
            <a:pPr>
              <a:lnSpc>
                <a:spcPct val="90000"/>
              </a:lnSpc>
            </a:pPr>
            <a:r>
              <a:rPr lang="en-US" sz="2800" dirty="0">
                <a:latin typeface="Arial" charset="0"/>
              </a:rPr>
              <a:t>equivalent </a:t>
            </a:r>
            <a:r>
              <a:rPr lang="en-US" sz="2000" dirty="0">
                <a:latin typeface="Courier New" pitchFamily="49" charset="0"/>
              </a:rPr>
              <a:t>while</a:t>
            </a:r>
            <a:r>
              <a:rPr lang="en-US" sz="2800" dirty="0">
                <a:latin typeface="Arial" charset="0"/>
              </a:rPr>
              <a:t> statement</a:t>
            </a:r>
          </a:p>
          <a:p>
            <a:pPr lvl="1">
              <a:buFontTx/>
              <a:buNone/>
            </a:pPr>
            <a:r>
              <a:rPr lang="en-US" sz="2000" i="1" dirty="0">
                <a:latin typeface="Courier New" pitchFamily="49" charset="0"/>
              </a:rPr>
              <a:t>Statement(s)_S1</a:t>
            </a:r>
            <a:endParaRPr lang="en-US" sz="2000" dirty="0">
              <a:latin typeface="Courier New" pitchFamily="49" charset="0"/>
            </a:endParaRPr>
          </a:p>
          <a:p>
            <a:pPr lvl="1">
              <a:buFontTx/>
              <a:buNone/>
            </a:pPr>
            <a:r>
              <a:rPr lang="en-US" sz="2000" dirty="0">
                <a:latin typeface="Courier New" pitchFamily="49" charset="0"/>
              </a:rPr>
              <a:t>while (</a:t>
            </a:r>
            <a:r>
              <a:rPr lang="en-US" sz="2000" i="1" dirty="0" err="1">
                <a:latin typeface="Courier New" pitchFamily="49" charset="0"/>
              </a:rPr>
              <a:t>Boolean_Condition</a:t>
            </a:r>
            <a:r>
              <a:rPr lang="en-US" sz="2000" dirty="0">
                <a:latin typeface="Courier New" pitchFamily="49" charset="0"/>
              </a:rPr>
              <a:t>)</a:t>
            </a:r>
          </a:p>
          <a:p>
            <a:pPr lvl="1">
              <a:buFontTx/>
              <a:buNone/>
            </a:pPr>
            <a:r>
              <a:rPr lang="en-US" sz="2000" dirty="0">
                <a:latin typeface="Courier New" pitchFamily="49" charset="0"/>
              </a:rPr>
              <a:t>	  </a:t>
            </a:r>
            <a:r>
              <a:rPr lang="en-US" sz="2000" i="1" dirty="0">
                <a:latin typeface="Courier New" pitchFamily="49" charset="0"/>
              </a:rPr>
              <a:t>Statement(s)_S1</a:t>
            </a:r>
            <a:endParaRPr lang="en-US" sz="2000" dirty="0">
              <a:latin typeface="Courier New" pitchFamily="49" charset="0"/>
            </a:endParaRPr>
          </a:p>
          <a:p>
            <a:pPr lvl="1"/>
            <a:endParaRPr lang="en-US" sz="2000" dirty="0"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800100"/>
            <a:ext cx="7772400" cy="762000"/>
          </a:xfrm>
        </p:spPr>
        <p:txBody>
          <a:bodyPr>
            <a:spAutoFit/>
          </a:bodyPr>
          <a:lstStyle/>
          <a:p>
            <a:r>
              <a:rPr lang="en-US" dirty="0">
                <a:latin typeface="Courier New" pitchFamily="49" charset="0"/>
              </a:rPr>
              <a:t>do-while</a:t>
            </a:r>
            <a:r>
              <a:rPr lang="en-US" dirty="0">
                <a:latin typeface="Arial" charset="0"/>
              </a:rPr>
              <a:t> Statement, cont.</a:t>
            </a:r>
          </a:p>
        </p:txBody>
      </p:sp>
      <p:pic>
        <p:nvPicPr>
          <p:cNvPr id="57350" name="Picture 6" descr="figp16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19438" y="1981200"/>
            <a:ext cx="2824162" cy="40957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742950"/>
            <a:ext cx="8229600" cy="661988"/>
          </a:xfrm>
        </p:spPr>
        <p:txBody>
          <a:bodyPr>
            <a:spAutoFit/>
          </a:bodyPr>
          <a:lstStyle/>
          <a:p>
            <a:pPr>
              <a:lnSpc>
                <a:spcPct val="85000"/>
              </a:lnSpc>
            </a:pPr>
            <a:r>
              <a:rPr lang="en-US" dirty="0">
                <a:latin typeface="Courier New" pitchFamily="49" charset="0"/>
              </a:rPr>
              <a:t>do-while</a:t>
            </a:r>
            <a:r>
              <a:rPr lang="en-US" dirty="0">
                <a:latin typeface="Arial" charset="0"/>
              </a:rPr>
              <a:t> Statement, cont.</a:t>
            </a:r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00200"/>
            <a:ext cx="7772400" cy="519113"/>
          </a:xfrm>
        </p:spPr>
        <p:txBody>
          <a:bodyPr>
            <a:spAutoFit/>
          </a:bodyPr>
          <a:lstStyle/>
          <a:p>
            <a:r>
              <a:rPr lang="en-US" sz="2000" dirty="0">
                <a:latin typeface="Courier New" pitchFamily="49" charset="0"/>
              </a:rPr>
              <a:t>class </a:t>
            </a:r>
            <a:r>
              <a:rPr lang="en-US" sz="2000" dirty="0" err="1">
                <a:latin typeface="Courier New" pitchFamily="49" charset="0"/>
              </a:rPr>
              <a:t>DoWhileDemo</a:t>
            </a:r>
            <a:r>
              <a:rPr lang="en-US" sz="2800" dirty="0">
                <a:latin typeface="Arial" charset="0"/>
              </a:rPr>
              <a:t> </a:t>
            </a:r>
          </a:p>
        </p:txBody>
      </p:sp>
      <p:pic>
        <p:nvPicPr>
          <p:cNvPr id="55302" name="Picture 6" descr="figp16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9650" y="2362200"/>
            <a:ext cx="7143750" cy="36893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65138"/>
            <a:ext cx="7772400" cy="1431925"/>
          </a:xfrm>
        </p:spPr>
        <p:txBody>
          <a:bodyPr>
            <a:spAutoFit/>
          </a:bodyPr>
          <a:lstStyle/>
          <a:p>
            <a:r>
              <a:rPr lang="en-US" dirty="0">
                <a:latin typeface="Arial" charset="0"/>
              </a:rPr>
              <a:t>Programming Example: </a:t>
            </a:r>
            <a:br>
              <a:rPr lang="en-US" dirty="0">
                <a:latin typeface="Arial" charset="0"/>
              </a:rPr>
            </a:br>
            <a:r>
              <a:rPr lang="en-US" dirty="0">
                <a:latin typeface="Arial" charset="0"/>
              </a:rPr>
              <a:t>Bug Infestation</a:t>
            </a:r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05000"/>
            <a:ext cx="7772400" cy="4064000"/>
          </a:xfrm>
        </p:spPr>
        <p:txBody>
          <a:bodyPr>
            <a:spAutoFit/>
          </a:bodyPr>
          <a:lstStyle/>
          <a:p>
            <a:r>
              <a:rPr lang="en-US" sz="2800" dirty="0">
                <a:latin typeface="Arial" charset="0"/>
              </a:rPr>
              <a:t>given</a:t>
            </a:r>
          </a:p>
          <a:p>
            <a:pPr lvl="1">
              <a:lnSpc>
                <a:spcPct val="80000"/>
              </a:lnSpc>
            </a:pPr>
            <a:r>
              <a:rPr lang="en-US" dirty="0">
                <a:latin typeface="Arial" charset="0"/>
              </a:rPr>
              <a:t>volume of a roach: 0.0002 cubic feet</a:t>
            </a:r>
          </a:p>
          <a:p>
            <a:pPr lvl="1">
              <a:lnSpc>
                <a:spcPct val="80000"/>
              </a:lnSpc>
            </a:pPr>
            <a:r>
              <a:rPr lang="en-US" dirty="0">
                <a:latin typeface="Arial" charset="0"/>
              </a:rPr>
              <a:t>starting roach population</a:t>
            </a:r>
          </a:p>
          <a:p>
            <a:pPr lvl="1">
              <a:lnSpc>
                <a:spcPct val="80000"/>
              </a:lnSpc>
            </a:pPr>
            <a:r>
              <a:rPr lang="en-US" dirty="0">
                <a:latin typeface="Arial" charset="0"/>
              </a:rPr>
              <a:t>rate of increase: 95%/week</a:t>
            </a:r>
          </a:p>
          <a:p>
            <a:pPr lvl="1">
              <a:lnSpc>
                <a:spcPct val="80000"/>
              </a:lnSpc>
            </a:pPr>
            <a:r>
              <a:rPr lang="en-US" dirty="0">
                <a:latin typeface="Arial" charset="0"/>
              </a:rPr>
              <a:t>volume of a house</a:t>
            </a:r>
          </a:p>
          <a:p>
            <a:r>
              <a:rPr lang="en-US" sz="2800" dirty="0">
                <a:latin typeface="Arial" charset="0"/>
              </a:rPr>
              <a:t>find</a:t>
            </a:r>
          </a:p>
          <a:p>
            <a:pPr lvl="1">
              <a:lnSpc>
                <a:spcPct val="90000"/>
              </a:lnSpc>
            </a:pPr>
            <a:r>
              <a:rPr lang="en-US" dirty="0">
                <a:latin typeface="Arial" charset="0"/>
              </a:rPr>
              <a:t>number of weeks to exceed the capacity of the house</a:t>
            </a:r>
          </a:p>
          <a:p>
            <a:pPr lvl="1">
              <a:lnSpc>
                <a:spcPct val="90000"/>
              </a:lnSpc>
            </a:pPr>
            <a:r>
              <a:rPr lang="en-US" dirty="0">
                <a:latin typeface="Arial" charset="0"/>
              </a:rPr>
              <a:t>number and volume of roaches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65138"/>
            <a:ext cx="7772400" cy="1431925"/>
          </a:xfrm>
        </p:spPr>
        <p:txBody>
          <a:bodyPr>
            <a:spAutoFit/>
          </a:bodyPr>
          <a:lstStyle/>
          <a:p>
            <a:r>
              <a:rPr lang="en-US" dirty="0">
                <a:latin typeface="Arial" charset="0"/>
              </a:rPr>
              <a:t>Programming Example: Bug Infestation, cont.</a:t>
            </a:r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7772400" cy="519113"/>
          </a:xfrm>
        </p:spPr>
        <p:txBody>
          <a:bodyPr>
            <a:spAutoFit/>
          </a:bodyPr>
          <a:lstStyle/>
          <a:p>
            <a:r>
              <a:rPr lang="en-US" sz="2000" dirty="0">
                <a:latin typeface="Courier New" pitchFamily="49" charset="0"/>
              </a:rPr>
              <a:t>class </a:t>
            </a:r>
            <a:r>
              <a:rPr lang="en-US" sz="2000" dirty="0" err="1">
                <a:latin typeface="Courier New" pitchFamily="49" charset="0"/>
              </a:rPr>
              <a:t>BugTrouble</a:t>
            </a:r>
            <a:r>
              <a:rPr lang="en-US" sz="2800" dirty="0">
                <a:latin typeface="Arial" charset="0"/>
              </a:rPr>
              <a:t> </a:t>
            </a:r>
          </a:p>
        </p:txBody>
      </p:sp>
      <p:pic>
        <p:nvPicPr>
          <p:cNvPr id="59397" name="Picture 5" descr="figp16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9200" y="2676525"/>
            <a:ext cx="6669088" cy="34194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800100"/>
            <a:ext cx="7772400" cy="762000"/>
          </a:xfrm>
        </p:spPr>
        <p:txBody>
          <a:bodyPr>
            <a:spAutoFit/>
          </a:bodyPr>
          <a:lstStyle/>
          <a:p>
            <a:r>
              <a:rPr lang="en-US" dirty="0">
                <a:latin typeface="Arial" charset="0"/>
              </a:rPr>
              <a:t>Infinite Loops</a:t>
            </a:r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05000"/>
            <a:ext cx="7772400" cy="3702050"/>
          </a:xfrm>
        </p:spPr>
        <p:txBody>
          <a:bodyPr>
            <a:spAutoFit/>
          </a:bodyPr>
          <a:lstStyle/>
          <a:p>
            <a:r>
              <a:rPr lang="en-US" sz="2800" dirty="0">
                <a:latin typeface="Arial" charset="0"/>
              </a:rPr>
              <a:t>A loop which repeats without ever ending</a:t>
            </a:r>
          </a:p>
          <a:p>
            <a:r>
              <a:rPr lang="en-US" sz="2800" dirty="0">
                <a:latin typeface="Arial" charset="0"/>
              </a:rPr>
              <a:t>the controlling </a:t>
            </a:r>
            <a:r>
              <a:rPr lang="en-US" sz="2800" dirty="0" err="1">
                <a:latin typeface="Arial" charset="0"/>
              </a:rPr>
              <a:t>boolean</a:t>
            </a:r>
            <a:r>
              <a:rPr lang="en-US" sz="2800" dirty="0">
                <a:latin typeface="Arial" charset="0"/>
              </a:rPr>
              <a:t> expression (condition to continue) </a:t>
            </a:r>
          </a:p>
          <a:p>
            <a:pPr lvl="1"/>
            <a:r>
              <a:rPr lang="en-US" sz="2400" dirty="0">
                <a:solidFill>
                  <a:srgbClr val="FF3300"/>
                </a:solidFill>
                <a:latin typeface="Arial" charset="0"/>
              </a:rPr>
              <a:t>never</a:t>
            </a:r>
            <a:r>
              <a:rPr lang="en-US" sz="2400" dirty="0">
                <a:latin typeface="Arial" charset="0"/>
              </a:rPr>
              <a:t> becomes false</a:t>
            </a:r>
          </a:p>
          <a:p>
            <a:r>
              <a:rPr lang="en-US" sz="2800" dirty="0">
                <a:latin typeface="Arial" charset="0"/>
              </a:rPr>
              <a:t>A </a:t>
            </a:r>
            <a:r>
              <a:rPr lang="en-US" sz="2800" dirty="0">
                <a:solidFill>
                  <a:srgbClr val="FF3300"/>
                </a:solidFill>
                <a:latin typeface="Arial" charset="0"/>
              </a:rPr>
              <a:t>negative</a:t>
            </a:r>
            <a:r>
              <a:rPr lang="en-US" sz="2800" dirty="0">
                <a:latin typeface="Arial" charset="0"/>
              </a:rPr>
              <a:t> growth rate in the preceding problem causes </a:t>
            </a:r>
            <a:r>
              <a:rPr lang="en-US" sz="2000" dirty="0" err="1">
                <a:latin typeface="Courier New" pitchFamily="49" charset="0"/>
              </a:rPr>
              <a:t>totalBugVolume</a:t>
            </a:r>
            <a:r>
              <a:rPr lang="en-US" sz="2800" dirty="0">
                <a:latin typeface="Arial" charset="0"/>
              </a:rPr>
              <a:t> always to be less than </a:t>
            </a:r>
            <a:r>
              <a:rPr lang="en-US" sz="2000" dirty="0" err="1">
                <a:latin typeface="Courier New" pitchFamily="49" charset="0"/>
              </a:rPr>
              <a:t>houseVolume</a:t>
            </a:r>
            <a:endParaRPr lang="en-US" sz="2800" dirty="0">
              <a:latin typeface="Arial" charset="0"/>
            </a:endParaRPr>
          </a:p>
          <a:p>
            <a:pPr lvl="1"/>
            <a:r>
              <a:rPr lang="en-US" sz="2400" dirty="0">
                <a:latin typeface="Arial" charset="0"/>
              </a:rPr>
              <a:t> the loop never ends.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800100"/>
            <a:ext cx="7772400" cy="762000"/>
          </a:xfrm>
        </p:spPr>
        <p:txBody>
          <a:bodyPr>
            <a:spAutoFit/>
          </a:bodyPr>
          <a:lstStyle/>
          <a:p>
            <a:r>
              <a:rPr lang="en-US" dirty="0">
                <a:latin typeface="Courier New" pitchFamily="49" charset="0"/>
              </a:rPr>
              <a:t>for</a:t>
            </a:r>
            <a:r>
              <a:rPr lang="en-US" dirty="0">
                <a:latin typeface="Arial" charset="0"/>
              </a:rPr>
              <a:t> Statement</a:t>
            </a:r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7772400" cy="2554288"/>
          </a:xfrm>
        </p:spPr>
        <p:txBody>
          <a:bodyPr>
            <a:spAutoFit/>
          </a:bodyPr>
          <a:lstStyle/>
          <a:p>
            <a:r>
              <a:rPr lang="en-US" sz="2800" dirty="0">
                <a:latin typeface="Arial" charset="0"/>
              </a:rPr>
              <a:t>A </a:t>
            </a:r>
            <a:r>
              <a:rPr lang="en-US" sz="2000" dirty="0">
                <a:latin typeface="Courier New" pitchFamily="49" charset="0"/>
              </a:rPr>
              <a:t>for</a:t>
            </a:r>
            <a:r>
              <a:rPr lang="en-US" sz="2800" dirty="0">
                <a:latin typeface="Arial" charset="0"/>
              </a:rPr>
              <a:t> statement executes the body of a loop a fixed number of times.</a:t>
            </a:r>
          </a:p>
          <a:p>
            <a:r>
              <a:rPr lang="en-US" sz="2800" dirty="0">
                <a:latin typeface="Arial" charset="0"/>
              </a:rPr>
              <a:t>example</a:t>
            </a:r>
          </a:p>
          <a:p>
            <a:pPr lvl="1">
              <a:buFontTx/>
              <a:buNone/>
            </a:pPr>
            <a:r>
              <a:rPr lang="en-US" sz="2000" dirty="0">
                <a:latin typeface="Courier New" pitchFamily="49" charset="0"/>
              </a:rPr>
              <a:t>for (count = 1; count &lt; 3; count++)</a:t>
            </a:r>
          </a:p>
          <a:p>
            <a:pPr lvl="1">
              <a:buFontTx/>
              <a:buNone/>
            </a:pPr>
            <a:r>
              <a:rPr lang="en-US" sz="2000" dirty="0">
                <a:latin typeface="Courier New" pitchFamily="49" charset="0"/>
              </a:rPr>
              <a:t>	   </a:t>
            </a:r>
            <a:r>
              <a:rPr lang="en-US" sz="2000" dirty="0" err="1">
                <a:latin typeface="Courier New" pitchFamily="49" charset="0"/>
              </a:rPr>
              <a:t>System.out.println</a:t>
            </a:r>
            <a:r>
              <a:rPr lang="en-US" sz="2000" dirty="0">
                <a:latin typeface="Courier New" pitchFamily="49" charset="0"/>
              </a:rPr>
              <a:t>(count);</a:t>
            </a:r>
          </a:p>
          <a:p>
            <a:pPr lvl="1">
              <a:buFontTx/>
              <a:buNone/>
            </a:pPr>
            <a:r>
              <a:rPr lang="en-US" sz="2000" dirty="0" err="1">
                <a:latin typeface="Courier New" pitchFamily="49" charset="0"/>
              </a:rPr>
              <a:t>System.out.println</a:t>
            </a:r>
            <a:r>
              <a:rPr lang="en-US" sz="2000" dirty="0">
                <a:latin typeface="Courier New" pitchFamily="49" charset="0"/>
              </a:rPr>
              <a:t>(“Done”);</a:t>
            </a:r>
            <a:endParaRPr lang="en-US" sz="2000" dirty="0"/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800100"/>
            <a:ext cx="7772400" cy="762000"/>
          </a:xfrm>
        </p:spPr>
        <p:txBody>
          <a:bodyPr>
            <a:spAutoFit/>
          </a:bodyPr>
          <a:lstStyle/>
          <a:p>
            <a:r>
              <a:rPr lang="en-US" dirty="0">
                <a:latin typeface="Courier New" pitchFamily="49" charset="0"/>
              </a:rPr>
              <a:t>for</a:t>
            </a:r>
            <a:r>
              <a:rPr lang="en-US" dirty="0">
                <a:latin typeface="Arial" charset="0"/>
              </a:rPr>
              <a:t> Statement, cont.</a:t>
            </a:r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7772400" cy="3759200"/>
          </a:xfrm>
        </p:spPr>
        <p:txBody>
          <a:bodyPr>
            <a:spAutoFit/>
          </a:bodyPr>
          <a:lstStyle/>
          <a:p>
            <a:pPr>
              <a:lnSpc>
                <a:spcPct val="90000"/>
              </a:lnSpc>
            </a:pPr>
            <a:r>
              <a:rPr lang="en-US" sz="2800" dirty="0">
                <a:latin typeface="Arial" charset="0"/>
              </a:rPr>
              <a:t>syntax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sz="2000" dirty="0">
                <a:latin typeface="Courier New" pitchFamily="49" charset="0"/>
              </a:rPr>
              <a:t>for (</a:t>
            </a:r>
            <a:r>
              <a:rPr lang="en-US" sz="2000" i="1" dirty="0">
                <a:latin typeface="Courier New" pitchFamily="49" charset="0"/>
              </a:rPr>
              <a:t>Initialization</a:t>
            </a:r>
            <a:r>
              <a:rPr lang="en-US" sz="2000" dirty="0">
                <a:latin typeface="Courier New" pitchFamily="49" charset="0"/>
              </a:rPr>
              <a:t>; </a:t>
            </a:r>
            <a:r>
              <a:rPr lang="en-US" sz="2000" i="1" dirty="0">
                <a:latin typeface="Courier New" pitchFamily="49" charset="0"/>
              </a:rPr>
              <a:t>Condition</a:t>
            </a:r>
            <a:r>
              <a:rPr lang="en-US" sz="2000" dirty="0">
                <a:latin typeface="Courier New" pitchFamily="49" charset="0"/>
              </a:rPr>
              <a:t>; </a:t>
            </a:r>
            <a:r>
              <a:rPr lang="en-US" sz="2000" i="1" dirty="0">
                <a:latin typeface="Courier New" pitchFamily="49" charset="0"/>
              </a:rPr>
              <a:t>Update</a:t>
            </a:r>
            <a:r>
              <a:rPr lang="en-US" sz="2000" dirty="0">
                <a:latin typeface="Courier New" pitchFamily="49" charset="0"/>
              </a:rPr>
              <a:t>)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sz="2000" dirty="0">
                <a:latin typeface="Courier New" pitchFamily="49" charset="0"/>
              </a:rPr>
              <a:t>		</a:t>
            </a:r>
            <a:r>
              <a:rPr lang="en-US" sz="2000" i="1" dirty="0" err="1">
                <a:latin typeface="Courier New" pitchFamily="49" charset="0"/>
              </a:rPr>
              <a:t>Body_Statement</a:t>
            </a:r>
            <a:endParaRPr lang="en-US" sz="2000" i="1" dirty="0">
              <a:latin typeface="Courier New" pitchFamily="49" charset="0"/>
            </a:endParaRPr>
          </a:p>
          <a:p>
            <a:pPr lvl="1">
              <a:lnSpc>
                <a:spcPct val="90000"/>
              </a:lnSpc>
            </a:pPr>
            <a:r>
              <a:rPr lang="en-US" sz="2000" i="1" dirty="0" err="1">
                <a:latin typeface="Courier New" pitchFamily="49" charset="0"/>
              </a:rPr>
              <a:t>Body_Statement</a:t>
            </a:r>
            <a:r>
              <a:rPr lang="en-US" sz="2000" i="1" dirty="0">
                <a:latin typeface="Courier New" pitchFamily="49" charset="0"/>
              </a:rPr>
              <a:t> </a:t>
            </a:r>
            <a:endParaRPr lang="en-US" dirty="0">
              <a:latin typeface="Arial" charset="0"/>
            </a:endParaRPr>
          </a:p>
          <a:p>
            <a:pPr lvl="2">
              <a:lnSpc>
                <a:spcPct val="90000"/>
              </a:lnSpc>
            </a:pPr>
            <a:r>
              <a:rPr lang="en-US" dirty="0">
                <a:latin typeface="Arial" charset="0"/>
              </a:rPr>
              <a:t>a simple statement or </a:t>
            </a:r>
          </a:p>
          <a:p>
            <a:pPr lvl="2">
              <a:lnSpc>
                <a:spcPct val="90000"/>
              </a:lnSpc>
            </a:pPr>
            <a:r>
              <a:rPr lang="en-US" dirty="0">
                <a:latin typeface="Arial" charset="0"/>
              </a:rPr>
              <a:t>a compound statement in </a:t>
            </a:r>
            <a:r>
              <a:rPr lang="en-US" sz="1800" dirty="0">
                <a:latin typeface="Courier New" pitchFamily="49" charset="0"/>
              </a:rPr>
              <a:t>{}.</a:t>
            </a:r>
          </a:p>
          <a:p>
            <a:pPr>
              <a:lnSpc>
                <a:spcPct val="90000"/>
              </a:lnSpc>
            </a:pPr>
            <a:r>
              <a:rPr lang="en-US" sz="2800" dirty="0">
                <a:latin typeface="Arial" charset="0"/>
              </a:rPr>
              <a:t>corresponding </a:t>
            </a:r>
            <a:r>
              <a:rPr lang="en-US" sz="2000" dirty="0">
                <a:latin typeface="Courier New" pitchFamily="49" charset="0"/>
              </a:rPr>
              <a:t>while</a:t>
            </a:r>
            <a:r>
              <a:rPr lang="en-US" sz="2800" dirty="0">
                <a:latin typeface="Arial" charset="0"/>
              </a:rPr>
              <a:t> statement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sz="2000" i="1" dirty="0">
                <a:latin typeface="Courier New" pitchFamily="49" charset="0"/>
              </a:rPr>
              <a:t>Initialization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sz="2000" dirty="0">
                <a:latin typeface="Courier New" pitchFamily="49" charset="0"/>
              </a:rPr>
              <a:t>while</a:t>
            </a:r>
            <a:r>
              <a:rPr lang="en-US" sz="2000" i="1" dirty="0">
                <a:latin typeface="Courier New" pitchFamily="49" charset="0"/>
              </a:rPr>
              <a:t> (Condition)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sz="2000" i="1" dirty="0">
                <a:latin typeface="Courier New" pitchFamily="49" charset="0"/>
              </a:rPr>
              <a:t>		</a:t>
            </a:r>
            <a:r>
              <a:rPr lang="en-US" sz="2000" i="1" dirty="0" err="1">
                <a:latin typeface="Courier New" pitchFamily="49" charset="0"/>
              </a:rPr>
              <a:t>Body_Statement_Including_Update</a:t>
            </a:r>
            <a:endParaRPr lang="en-US" sz="2000" i="1" dirty="0">
              <a:latin typeface="Courier New" pitchFamily="49" charset="0"/>
            </a:endParaRP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762000"/>
          </a:xfrm>
        </p:spPr>
        <p:txBody>
          <a:bodyPr>
            <a:spAutoFit/>
          </a:bodyPr>
          <a:lstStyle/>
          <a:p>
            <a:r>
              <a:rPr lang="en-US" dirty="0">
                <a:latin typeface="Courier New" pitchFamily="49" charset="0"/>
              </a:rPr>
              <a:t>for</a:t>
            </a:r>
            <a:r>
              <a:rPr lang="en-US" dirty="0">
                <a:latin typeface="Arial" charset="0"/>
              </a:rPr>
              <a:t> Statement, cont.</a:t>
            </a:r>
          </a:p>
        </p:txBody>
      </p:sp>
      <p:pic>
        <p:nvPicPr>
          <p:cNvPr id="64518" name="Picture 6" descr="figp17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87750" y="1441450"/>
            <a:ext cx="1974850" cy="45783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533400"/>
            <a:ext cx="7772400" cy="762000"/>
          </a:xfrm>
        </p:spPr>
        <p:txBody>
          <a:bodyPr>
            <a:spAutoFit/>
          </a:bodyPr>
          <a:lstStyle/>
          <a:p>
            <a:r>
              <a:rPr lang="en-US" dirty="0">
                <a:latin typeface="Courier New" pitchFamily="49" charset="0"/>
              </a:rPr>
              <a:t>for</a:t>
            </a:r>
            <a:r>
              <a:rPr lang="en-US" dirty="0">
                <a:latin typeface="Arial" charset="0"/>
              </a:rPr>
              <a:t> Statement, cont.</a:t>
            </a:r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447800"/>
            <a:ext cx="7772400" cy="396875"/>
          </a:xfrm>
        </p:spPr>
        <p:txBody>
          <a:bodyPr>
            <a:spAutoFit/>
          </a:bodyPr>
          <a:lstStyle/>
          <a:p>
            <a:r>
              <a:rPr lang="en-US" sz="2000" dirty="0">
                <a:latin typeface="Courier New" pitchFamily="49" charset="0"/>
              </a:rPr>
              <a:t>class </a:t>
            </a:r>
            <a:r>
              <a:rPr lang="en-US" sz="2000" dirty="0" err="1">
                <a:latin typeface="Courier New" pitchFamily="49" charset="0"/>
              </a:rPr>
              <a:t>ForDemo</a:t>
            </a:r>
            <a:endParaRPr lang="en-US" sz="2800" dirty="0">
              <a:latin typeface="Arial" charset="0"/>
            </a:endParaRPr>
          </a:p>
        </p:txBody>
      </p:sp>
      <p:pic>
        <p:nvPicPr>
          <p:cNvPr id="63492" name="Picture 4" descr="figp16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95600" y="2133600"/>
            <a:ext cx="3314700" cy="39084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800100"/>
            <a:ext cx="7772400" cy="762000"/>
          </a:xfrm>
        </p:spPr>
        <p:txBody>
          <a:bodyPr>
            <a:spAutoFit/>
          </a:bodyPr>
          <a:lstStyle/>
          <a:p>
            <a:r>
              <a:rPr lang="en-US" dirty="0">
                <a:latin typeface="Arial" charset="0"/>
              </a:rPr>
              <a:t>Multiple Initialization, etc.</a:t>
            </a:r>
          </a:p>
        </p:txBody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7772400" cy="3579813"/>
          </a:xfrm>
        </p:spPr>
        <p:txBody>
          <a:bodyPr>
            <a:spAutoFit/>
          </a:bodyPr>
          <a:lstStyle/>
          <a:p>
            <a:r>
              <a:rPr lang="en-US" sz="2800" dirty="0">
                <a:latin typeface="Arial" charset="0"/>
              </a:rPr>
              <a:t>example</a:t>
            </a:r>
          </a:p>
          <a:p>
            <a:pPr lvl="1">
              <a:buFontTx/>
              <a:buNone/>
            </a:pPr>
            <a:r>
              <a:rPr lang="en-US" sz="2000" dirty="0">
                <a:latin typeface="Courier New" pitchFamily="49" charset="0"/>
              </a:rPr>
              <a:t>for (n = 1, p = 1; n &lt; 10; n++)</a:t>
            </a:r>
          </a:p>
          <a:p>
            <a:pPr lvl="1">
              <a:buFontTx/>
              <a:buNone/>
            </a:pPr>
            <a:r>
              <a:rPr lang="en-US" sz="2000" dirty="0">
                <a:latin typeface="Courier New" pitchFamily="49" charset="0"/>
              </a:rPr>
              <a:t>	  p = p * n</a:t>
            </a:r>
          </a:p>
          <a:p>
            <a:r>
              <a:rPr lang="en-US" sz="2800" dirty="0">
                <a:latin typeface="Arial" charset="0"/>
              </a:rPr>
              <a:t>Only one </a:t>
            </a:r>
            <a:r>
              <a:rPr lang="en-US" sz="2800" dirty="0" err="1">
                <a:latin typeface="Arial" charset="0"/>
              </a:rPr>
              <a:t>boolean</a:t>
            </a:r>
            <a:r>
              <a:rPr lang="en-US" sz="2800" dirty="0">
                <a:latin typeface="Arial" charset="0"/>
              </a:rPr>
              <a:t> expression is allowed, but it can consist of </a:t>
            </a:r>
            <a:r>
              <a:rPr lang="en-US" sz="2000" dirty="0">
                <a:latin typeface="Courier New" pitchFamily="49" charset="0"/>
              </a:rPr>
              <a:t>&amp;&amp;</a:t>
            </a:r>
            <a:r>
              <a:rPr lang="en-US" sz="2800" dirty="0">
                <a:latin typeface="Arial" charset="0"/>
              </a:rPr>
              <a:t>s, </a:t>
            </a:r>
            <a:r>
              <a:rPr lang="en-US" sz="2000" dirty="0">
                <a:latin typeface="Courier New" pitchFamily="49" charset="0"/>
              </a:rPr>
              <a:t>||</a:t>
            </a:r>
            <a:r>
              <a:rPr lang="en-US" sz="2800" dirty="0">
                <a:latin typeface="Arial" charset="0"/>
              </a:rPr>
              <a:t>s, and </a:t>
            </a:r>
            <a:r>
              <a:rPr lang="en-US" sz="2000" dirty="0">
                <a:latin typeface="Courier New" pitchFamily="49" charset="0"/>
              </a:rPr>
              <a:t>!</a:t>
            </a:r>
            <a:r>
              <a:rPr lang="en-US" sz="2800" dirty="0">
                <a:latin typeface="Arial" charset="0"/>
              </a:rPr>
              <a:t>s.</a:t>
            </a:r>
          </a:p>
          <a:p>
            <a:r>
              <a:rPr lang="en-US" sz="2800" dirty="0">
                <a:latin typeface="Arial" charset="0"/>
              </a:rPr>
              <a:t>Multiple update actions are allowed, too.</a:t>
            </a:r>
          </a:p>
          <a:p>
            <a:pPr lvl="1">
              <a:buFontTx/>
              <a:buNone/>
            </a:pPr>
            <a:r>
              <a:rPr lang="en-US" sz="2000" dirty="0">
                <a:latin typeface="Courier New" pitchFamily="49" charset="0"/>
              </a:rPr>
              <a:t>for (n = 1, p = 100; n &lt; p; n++, p -= n)</a:t>
            </a:r>
          </a:p>
          <a:p>
            <a:r>
              <a:rPr lang="en-US" sz="2800" dirty="0">
                <a:latin typeface="Arial" charset="0"/>
              </a:rPr>
              <a:t>rarely used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800100"/>
            <a:ext cx="7772400" cy="762000"/>
          </a:xfrm>
        </p:spPr>
        <p:txBody>
          <a:bodyPr>
            <a:spAutoFit/>
          </a:bodyPr>
          <a:lstStyle/>
          <a:p>
            <a:r>
              <a:rPr lang="en-US" dirty="0">
                <a:latin typeface="Arial" charset="0"/>
              </a:rPr>
              <a:t>Choosing a Loop Statement</a:t>
            </a:r>
          </a:p>
        </p:txBody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7772400" cy="3424238"/>
          </a:xfrm>
        </p:spPr>
        <p:txBody>
          <a:bodyPr>
            <a:spAutoFit/>
          </a:bodyPr>
          <a:lstStyle/>
          <a:p>
            <a:r>
              <a:rPr lang="en-US" sz="2800" dirty="0">
                <a:latin typeface="Arial" charset="0"/>
              </a:rPr>
              <a:t>If you know how many times the loop will be iterated, use a </a:t>
            </a:r>
            <a:r>
              <a:rPr lang="en-US" sz="2000" dirty="0">
                <a:latin typeface="Courier New" pitchFamily="49" charset="0"/>
              </a:rPr>
              <a:t>for</a:t>
            </a:r>
            <a:r>
              <a:rPr lang="en-US" sz="2800" dirty="0">
                <a:latin typeface="Arial" charset="0"/>
              </a:rPr>
              <a:t> loop.</a:t>
            </a:r>
          </a:p>
          <a:p>
            <a:r>
              <a:rPr lang="en-US" sz="2800" dirty="0">
                <a:latin typeface="Arial" charset="0"/>
              </a:rPr>
              <a:t>If you don’t know how many times the loop will be iterated, but</a:t>
            </a:r>
          </a:p>
          <a:p>
            <a:pPr lvl="1"/>
            <a:r>
              <a:rPr lang="en-US" dirty="0">
                <a:latin typeface="Arial" charset="0"/>
              </a:rPr>
              <a:t>it could be zero, use a </a:t>
            </a:r>
            <a:r>
              <a:rPr lang="en-US" sz="2000" dirty="0">
                <a:latin typeface="Courier New" pitchFamily="49" charset="0"/>
              </a:rPr>
              <a:t>while</a:t>
            </a:r>
            <a:r>
              <a:rPr lang="en-US" dirty="0">
                <a:latin typeface="Arial" charset="0"/>
              </a:rPr>
              <a:t> loop</a:t>
            </a:r>
          </a:p>
          <a:p>
            <a:pPr lvl="1"/>
            <a:r>
              <a:rPr lang="en-US" dirty="0">
                <a:latin typeface="Arial" charset="0"/>
              </a:rPr>
              <a:t>it will be at least once, use a </a:t>
            </a:r>
            <a:r>
              <a:rPr lang="en-US" sz="2000" dirty="0">
                <a:latin typeface="Courier New" pitchFamily="49" charset="0"/>
              </a:rPr>
              <a:t>do-while</a:t>
            </a:r>
            <a:r>
              <a:rPr lang="en-US" dirty="0">
                <a:latin typeface="Arial" charset="0"/>
              </a:rPr>
              <a:t> loop.</a:t>
            </a:r>
          </a:p>
          <a:p>
            <a:r>
              <a:rPr lang="en-US" sz="2800" dirty="0">
                <a:latin typeface="Arial" charset="0"/>
              </a:rPr>
              <a:t>Generally, a </a:t>
            </a:r>
            <a:r>
              <a:rPr lang="en-US" sz="2000" dirty="0">
                <a:latin typeface="Courier New" pitchFamily="49" charset="0"/>
              </a:rPr>
              <a:t>while</a:t>
            </a:r>
            <a:r>
              <a:rPr lang="en-US" sz="2800" dirty="0">
                <a:latin typeface="Arial" charset="0"/>
              </a:rPr>
              <a:t> loop is a safe choice.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 charset="0"/>
              </a:rPr>
              <a:t>Summary of loop statements</a:t>
            </a:r>
          </a:p>
        </p:txBody>
      </p:sp>
      <p:sp>
        <p:nvSpPr>
          <p:cNvPr id="167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latin typeface="Courier New" pitchFamily="49" charset="0"/>
              </a:rPr>
              <a:t>while</a:t>
            </a:r>
            <a:r>
              <a:rPr lang="en-US" dirty="0">
                <a:latin typeface="Arial" charset="0"/>
              </a:rPr>
              <a:t> loop</a:t>
            </a:r>
          </a:p>
          <a:p>
            <a:r>
              <a:rPr lang="en-US" dirty="0">
                <a:latin typeface="Courier New" pitchFamily="49" charset="0"/>
              </a:rPr>
              <a:t>do-while</a:t>
            </a:r>
            <a:r>
              <a:rPr lang="en-US" dirty="0">
                <a:latin typeface="Arial" charset="0"/>
              </a:rPr>
              <a:t> loop</a:t>
            </a:r>
          </a:p>
          <a:p>
            <a:r>
              <a:rPr lang="en-US" dirty="0">
                <a:latin typeface="Courier New" pitchFamily="49" charset="0"/>
              </a:rPr>
              <a:t>for</a:t>
            </a:r>
            <a:r>
              <a:rPr lang="en-US" dirty="0">
                <a:latin typeface="Arial" charset="0"/>
              </a:rPr>
              <a:t> loop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65138"/>
            <a:ext cx="7772400" cy="1431925"/>
          </a:xfrm>
        </p:spPr>
        <p:txBody>
          <a:bodyPr>
            <a:spAutoFit/>
          </a:bodyPr>
          <a:lstStyle/>
          <a:p>
            <a:r>
              <a:rPr lang="en-US" dirty="0">
                <a:latin typeface="Courier New" pitchFamily="49" charset="0"/>
              </a:rPr>
              <a:t>break</a:t>
            </a:r>
            <a:r>
              <a:rPr lang="en-US" dirty="0">
                <a:latin typeface="Arial" charset="0"/>
              </a:rPr>
              <a:t> Statement in Loops: </a:t>
            </a:r>
            <a:r>
              <a:rPr lang="en-US" dirty="0">
                <a:solidFill>
                  <a:srgbClr val="FF3300"/>
                </a:solidFill>
                <a:latin typeface="Arial" charset="0"/>
              </a:rPr>
              <a:t>NOT recommended</a:t>
            </a:r>
          </a:p>
        </p:txBody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05000"/>
            <a:ext cx="7772400" cy="4035425"/>
          </a:xfrm>
        </p:spPr>
        <p:txBody>
          <a:bodyPr>
            <a:spAutoFit/>
          </a:bodyPr>
          <a:lstStyle/>
          <a:p>
            <a:r>
              <a:rPr lang="en-US" sz="2400" dirty="0">
                <a:latin typeface="Arial" charset="0"/>
              </a:rPr>
              <a:t>A </a:t>
            </a:r>
            <a:r>
              <a:rPr lang="en-US" sz="2400" dirty="0">
                <a:latin typeface="Courier New" pitchFamily="49" charset="0"/>
              </a:rPr>
              <a:t>break</a:t>
            </a:r>
            <a:r>
              <a:rPr lang="en-US" sz="2400" dirty="0">
                <a:latin typeface="Arial" charset="0"/>
              </a:rPr>
              <a:t> statement can be used to end a loop immediately.</a:t>
            </a:r>
          </a:p>
          <a:p>
            <a:r>
              <a:rPr lang="en-US" sz="2400" dirty="0">
                <a:latin typeface="Arial" charset="0"/>
              </a:rPr>
              <a:t>The </a:t>
            </a:r>
            <a:r>
              <a:rPr lang="en-US" sz="2400" dirty="0">
                <a:latin typeface="Courier New" pitchFamily="49" charset="0"/>
              </a:rPr>
              <a:t>break</a:t>
            </a:r>
            <a:r>
              <a:rPr lang="en-US" sz="2400" dirty="0">
                <a:latin typeface="Arial" charset="0"/>
              </a:rPr>
              <a:t> statement ends only the </a:t>
            </a:r>
            <a:r>
              <a:rPr lang="en-US" sz="2400" b="1" dirty="0">
                <a:latin typeface="Arial" charset="0"/>
              </a:rPr>
              <a:t>innermost</a:t>
            </a:r>
            <a:r>
              <a:rPr lang="en-US" sz="2400" dirty="0">
                <a:latin typeface="Arial" charset="0"/>
              </a:rPr>
              <a:t> loop that contains the </a:t>
            </a:r>
            <a:r>
              <a:rPr lang="en-US" sz="2400" dirty="0">
                <a:latin typeface="Courier New" pitchFamily="49" charset="0"/>
              </a:rPr>
              <a:t>break</a:t>
            </a:r>
            <a:r>
              <a:rPr lang="en-US" sz="2400" dirty="0">
                <a:latin typeface="Arial" charset="0"/>
              </a:rPr>
              <a:t> statement.</a:t>
            </a:r>
          </a:p>
          <a:p>
            <a:r>
              <a:rPr lang="en-US" sz="2400" dirty="0">
                <a:latin typeface="Courier New" pitchFamily="49" charset="0"/>
              </a:rPr>
              <a:t>break</a:t>
            </a:r>
            <a:r>
              <a:rPr lang="en-US" sz="2400" dirty="0">
                <a:latin typeface="Arial" charset="0"/>
              </a:rPr>
              <a:t> statements make loops </a:t>
            </a:r>
            <a:r>
              <a:rPr lang="en-US" sz="2400" b="1" dirty="0">
                <a:latin typeface="Arial" charset="0"/>
              </a:rPr>
              <a:t>more difficult</a:t>
            </a:r>
            <a:r>
              <a:rPr lang="en-US" sz="2400" dirty="0">
                <a:latin typeface="Arial" charset="0"/>
              </a:rPr>
              <a:t> to understand:</a:t>
            </a:r>
          </a:p>
          <a:p>
            <a:pPr lvl="1"/>
            <a:r>
              <a:rPr lang="en-US" sz="2400" dirty="0">
                <a:latin typeface="Arial" charset="0"/>
              </a:rPr>
              <a:t>Loop could end at different places (</a:t>
            </a:r>
            <a:r>
              <a:rPr lang="en-US" sz="2400" dirty="0">
                <a:solidFill>
                  <a:srgbClr val="FF3300"/>
                </a:solidFill>
                <a:latin typeface="Arial" charset="0"/>
              </a:rPr>
              <a:t>multiple possible exit points</a:t>
            </a:r>
            <a:r>
              <a:rPr lang="en-US" sz="2400" dirty="0">
                <a:latin typeface="Arial" charset="0"/>
              </a:rPr>
              <a:t>), harder to know where.</a:t>
            </a:r>
          </a:p>
          <a:p>
            <a:r>
              <a:rPr lang="en-US" sz="2400" dirty="0">
                <a:latin typeface="Arial" charset="0"/>
              </a:rPr>
              <a:t>Always try to end a loop at only one place--makes debugging easier (</a:t>
            </a:r>
            <a:r>
              <a:rPr lang="en-US" sz="2400" dirty="0">
                <a:solidFill>
                  <a:schemeClr val="accent1"/>
                </a:solidFill>
                <a:latin typeface="Arial" charset="0"/>
              </a:rPr>
              <a:t>only one possible exit point</a:t>
            </a:r>
            <a:r>
              <a:rPr lang="en-US" sz="2400" dirty="0">
                <a:latin typeface="Arial" charset="0"/>
              </a:rPr>
              <a:t>)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>
                <a:solidFill>
                  <a:srgbClr val="FF3300"/>
                </a:solidFill>
              </a:rPr>
              <a:t>Misuse</a:t>
            </a:r>
            <a:r>
              <a:rPr lang="en-US" sz="4000" dirty="0"/>
              <a:t> of </a:t>
            </a:r>
            <a:r>
              <a:rPr lang="en-US" sz="4000" dirty="0">
                <a:latin typeface="Courier New" pitchFamily="49" charset="0"/>
              </a:rPr>
              <a:t>break</a:t>
            </a:r>
            <a:r>
              <a:rPr lang="en-US" sz="4000" dirty="0"/>
              <a:t> Statements in loops (p. 177)</a:t>
            </a:r>
          </a:p>
        </p:txBody>
      </p:sp>
      <p:sp>
        <p:nvSpPr>
          <p:cNvPr id="164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800" dirty="0"/>
              <a:t>“Because of the complications they introduce, </a:t>
            </a:r>
            <a:r>
              <a:rPr lang="en-US" sz="2800" dirty="0">
                <a:latin typeface="Courier New" pitchFamily="49" charset="0"/>
              </a:rPr>
              <a:t>break</a:t>
            </a:r>
            <a:r>
              <a:rPr lang="en-US" sz="2800" dirty="0"/>
              <a:t> statements in loops </a:t>
            </a:r>
            <a:r>
              <a:rPr lang="en-US" sz="2800" dirty="0">
                <a:solidFill>
                  <a:srgbClr val="FF3300"/>
                </a:solidFill>
              </a:rPr>
              <a:t>should be avoided</a:t>
            </a:r>
            <a:r>
              <a:rPr lang="en-US" sz="2800" dirty="0"/>
              <a:t>.</a:t>
            </a:r>
          </a:p>
          <a:p>
            <a:r>
              <a:rPr lang="en-US" sz="2800" dirty="0"/>
              <a:t>Some authorities contend that a </a:t>
            </a:r>
            <a:r>
              <a:rPr lang="en-US" sz="2800" dirty="0">
                <a:latin typeface="Courier New" pitchFamily="49" charset="0"/>
              </a:rPr>
              <a:t>break</a:t>
            </a:r>
            <a:r>
              <a:rPr lang="en-US" sz="2800" dirty="0"/>
              <a:t> statement should never be used to end a loop,</a:t>
            </a:r>
          </a:p>
          <a:p>
            <a:r>
              <a:rPr lang="en-US" sz="2800" dirty="0"/>
              <a:t>but virtually all programming authorities agree that they should be used </a:t>
            </a:r>
            <a:r>
              <a:rPr lang="en-US" sz="2800" dirty="0">
                <a:solidFill>
                  <a:srgbClr val="FF3300"/>
                </a:solidFill>
              </a:rPr>
              <a:t>at most sparingly.</a:t>
            </a:r>
            <a:r>
              <a:rPr lang="en-US" sz="2800" dirty="0"/>
              <a:t>”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800100"/>
            <a:ext cx="7772400" cy="762000"/>
          </a:xfrm>
        </p:spPr>
        <p:txBody>
          <a:bodyPr>
            <a:spAutoFit/>
          </a:bodyPr>
          <a:lstStyle/>
          <a:p>
            <a:r>
              <a:rPr lang="en-US" dirty="0">
                <a:latin typeface="Courier New" pitchFamily="49" charset="0"/>
              </a:rPr>
              <a:t>exit</a:t>
            </a:r>
            <a:r>
              <a:rPr lang="en-US" dirty="0">
                <a:latin typeface="Arial" charset="0"/>
              </a:rPr>
              <a:t> Method</a:t>
            </a:r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828800"/>
            <a:ext cx="7772400" cy="4162425"/>
          </a:xfrm>
        </p:spPr>
        <p:txBody>
          <a:bodyPr>
            <a:spAutoFit/>
          </a:bodyPr>
          <a:lstStyle/>
          <a:p>
            <a:r>
              <a:rPr lang="en-US" sz="2800" dirty="0">
                <a:latin typeface="Arial" charset="0"/>
              </a:rPr>
              <a:t>Sometimes a situation arises that makes continuing the program pointless.</a:t>
            </a:r>
          </a:p>
          <a:p>
            <a:r>
              <a:rPr lang="en-US" sz="2800" dirty="0">
                <a:latin typeface="Arial" charset="0"/>
              </a:rPr>
              <a:t>A program can be terminated normally by</a:t>
            </a:r>
          </a:p>
          <a:p>
            <a:pPr lvl="1">
              <a:buFontTx/>
              <a:buNone/>
            </a:pPr>
            <a:r>
              <a:rPr lang="en-US" sz="2000" dirty="0" err="1">
                <a:latin typeface="Courier New" pitchFamily="49" charset="0"/>
              </a:rPr>
              <a:t>System.exit</a:t>
            </a:r>
            <a:r>
              <a:rPr lang="en-US" sz="2000" dirty="0">
                <a:latin typeface="Courier New" pitchFamily="49" charset="0"/>
              </a:rPr>
              <a:t>(0).</a:t>
            </a:r>
          </a:p>
          <a:p>
            <a:r>
              <a:rPr lang="en-US" sz="2800" dirty="0">
                <a:latin typeface="Arial" charset="0"/>
              </a:rPr>
              <a:t>example</a:t>
            </a:r>
          </a:p>
          <a:p>
            <a:pPr lvl="1">
              <a:buFontTx/>
              <a:buNone/>
            </a:pPr>
            <a:r>
              <a:rPr lang="en-US" sz="2000" dirty="0">
                <a:latin typeface="Courier New" pitchFamily="49" charset="0"/>
              </a:rPr>
              <a:t>if (</a:t>
            </a:r>
            <a:r>
              <a:rPr lang="en-US" sz="2000" dirty="0" err="1">
                <a:latin typeface="Courier New" pitchFamily="49" charset="0"/>
              </a:rPr>
              <a:t>numberOfWinners</a:t>
            </a:r>
            <a:r>
              <a:rPr lang="en-US" sz="2000" dirty="0">
                <a:latin typeface="Courier New" pitchFamily="49" charset="0"/>
              </a:rPr>
              <a:t> == 0)</a:t>
            </a:r>
          </a:p>
          <a:p>
            <a:pPr lvl="1">
              <a:buFontTx/>
              <a:buNone/>
            </a:pPr>
            <a:r>
              <a:rPr lang="en-US" sz="2000" dirty="0">
                <a:latin typeface="Courier New" pitchFamily="49" charset="0"/>
              </a:rPr>
              <a:t>{</a:t>
            </a:r>
          </a:p>
          <a:p>
            <a:pPr lvl="1">
              <a:buFontTx/>
              <a:buNone/>
            </a:pPr>
            <a:r>
              <a:rPr lang="en-US" sz="2000" dirty="0">
                <a:latin typeface="Courier New" pitchFamily="49" charset="0"/>
              </a:rPr>
              <a:t>		</a:t>
            </a:r>
            <a:r>
              <a:rPr lang="en-US" sz="2000" dirty="0" err="1">
                <a:latin typeface="Courier New" pitchFamily="49" charset="0"/>
              </a:rPr>
              <a:t>System.out.println</a:t>
            </a:r>
            <a:r>
              <a:rPr lang="en-US" sz="2000" dirty="0">
                <a:latin typeface="Courier New" pitchFamily="49" charset="0"/>
              </a:rPr>
              <a:t>(“/ by 0”);</a:t>
            </a:r>
          </a:p>
          <a:p>
            <a:pPr lvl="1">
              <a:buFontTx/>
              <a:buNone/>
            </a:pPr>
            <a:r>
              <a:rPr lang="en-US" sz="2000" dirty="0">
                <a:latin typeface="Courier New" pitchFamily="49" charset="0"/>
              </a:rPr>
              <a:t>		</a:t>
            </a:r>
            <a:r>
              <a:rPr lang="en-US" sz="2000" dirty="0" err="1">
                <a:latin typeface="Courier New" pitchFamily="49" charset="0"/>
              </a:rPr>
              <a:t>System.exit</a:t>
            </a:r>
            <a:r>
              <a:rPr lang="en-US" sz="2000" dirty="0">
                <a:latin typeface="Courier New" pitchFamily="49" charset="0"/>
              </a:rPr>
              <a:t>(0);</a:t>
            </a:r>
          </a:p>
          <a:p>
            <a:pPr lvl="1">
              <a:buFontTx/>
              <a:buNone/>
            </a:pPr>
            <a:r>
              <a:rPr lang="en-US" sz="2000" dirty="0">
                <a:latin typeface="Courier New" pitchFamily="49" charset="0"/>
              </a:rPr>
              <a:t>}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65138"/>
            <a:ext cx="7772400" cy="1431925"/>
          </a:xfrm>
        </p:spPr>
        <p:txBody>
          <a:bodyPr>
            <a:spAutoFit/>
          </a:bodyPr>
          <a:lstStyle/>
          <a:p>
            <a:r>
              <a:rPr lang="en-US" dirty="0">
                <a:latin typeface="Arial" charset="0"/>
              </a:rPr>
              <a:t>Programming with Loops: Outline</a:t>
            </a:r>
          </a:p>
        </p:txBody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7772400" cy="2570163"/>
          </a:xfrm>
        </p:spPr>
        <p:txBody>
          <a:bodyPr>
            <a:spAutoFit/>
          </a:bodyPr>
          <a:lstStyle/>
          <a:p>
            <a:r>
              <a:rPr lang="en-US" sz="2800" dirty="0">
                <a:latin typeface="Arial" charset="0"/>
              </a:rPr>
              <a:t>The Loop Body</a:t>
            </a:r>
          </a:p>
          <a:p>
            <a:r>
              <a:rPr lang="en-US" sz="2800" dirty="0">
                <a:latin typeface="Arial" charset="0"/>
              </a:rPr>
              <a:t>Initializing Statements</a:t>
            </a:r>
          </a:p>
          <a:p>
            <a:r>
              <a:rPr lang="en-US" sz="2800" dirty="0">
                <a:latin typeface="Arial" charset="0"/>
              </a:rPr>
              <a:t>Ending a Loop</a:t>
            </a:r>
          </a:p>
          <a:p>
            <a:r>
              <a:rPr lang="en-US" sz="2800" dirty="0">
                <a:latin typeface="Arial" charset="0"/>
              </a:rPr>
              <a:t>Loop Bugs</a:t>
            </a:r>
          </a:p>
          <a:p>
            <a:r>
              <a:rPr lang="en-US" sz="2800" dirty="0">
                <a:latin typeface="Arial" charset="0"/>
              </a:rPr>
              <a:t>Tracing Variables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800100"/>
            <a:ext cx="7772400" cy="762000"/>
          </a:xfrm>
        </p:spPr>
        <p:txBody>
          <a:bodyPr>
            <a:spAutoFit/>
          </a:bodyPr>
          <a:lstStyle/>
          <a:p>
            <a:r>
              <a:rPr lang="en-US" dirty="0">
                <a:latin typeface="Arial" charset="0"/>
              </a:rPr>
              <a:t>Loop Body</a:t>
            </a:r>
          </a:p>
        </p:txBody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828800"/>
            <a:ext cx="7772400" cy="4278313"/>
          </a:xfrm>
        </p:spPr>
        <p:txBody>
          <a:bodyPr>
            <a:spAutoFit/>
          </a:bodyPr>
          <a:lstStyle/>
          <a:p>
            <a:r>
              <a:rPr lang="en-US" sz="2800" dirty="0">
                <a:latin typeface="Arial" charset="0"/>
              </a:rPr>
              <a:t>To design the loop body, write out the actions the code must accomplish.</a:t>
            </a:r>
          </a:p>
          <a:p>
            <a:r>
              <a:rPr lang="en-US" sz="2800" dirty="0">
                <a:latin typeface="Arial" charset="0"/>
              </a:rPr>
              <a:t>Then look for a repeated pattern.</a:t>
            </a:r>
          </a:p>
          <a:p>
            <a:pPr lvl="1"/>
            <a:r>
              <a:rPr lang="en-US" dirty="0">
                <a:latin typeface="Arial" charset="0"/>
              </a:rPr>
              <a:t>The pattern need not start with the first action.</a:t>
            </a:r>
          </a:p>
          <a:p>
            <a:pPr lvl="1"/>
            <a:r>
              <a:rPr lang="en-US" dirty="0">
                <a:latin typeface="Arial" charset="0"/>
              </a:rPr>
              <a:t>The repeated pattern will form the body of the loop.</a:t>
            </a:r>
          </a:p>
          <a:p>
            <a:pPr lvl="1"/>
            <a:r>
              <a:rPr lang="en-US" dirty="0">
                <a:latin typeface="Arial" charset="0"/>
              </a:rPr>
              <a:t>Some actions may need to be done after the pattern stops repeating.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800100"/>
            <a:ext cx="7772400" cy="762000"/>
          </a:xfrm>
        </p:spPr>
        <p:txBody>
          <a:bodyPr>
            <a:spAutoFit/>
          </a:bodyPr>
          <a:lstStyle/>
          <a:p>
            <a:r>
              <a:rPr lang="en-US" dirty="0">
                <a:latin typeface="Arial" charset="0"/>
              </a:rPr>
              <a:t>Initializing Statements</a:t>
            </a:r>
          </a:p>
        </p:txBody>
      </p:sp>
      <p:sp>
        <p:nvSpPr>
          <p:cNvPr id="747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05000"/>
            <a:ext cx="7772400" cy="4192588"/>
          </a:xfrm>
        </p:spPr>
        <p:txBody>
          <a:bodyPr>
            <a:spAutoFit/>
          </a:bodyPr>
          <a:lstStyle/>
          <a:p>
            <a:r>
              <a:rPr lang="en-US" sz="2800" dirty="0">
                <a:latin typeface="Arial" charset="0"/>
              </a:rPr>
              <a:t>Some variables need to have a value before the loop begins.</a:t>
            </a:r>
          </a:p>
          <a:p>
            <a:pPr lvl="1"/>
            <a:r>
              <a:rPr lang="en-US" dirty="0">
                <a:latin typeface="Arial" charset="0"/>
              </a:rPr>
              <a:t>Sometimes this is determined by what is supposed to happen after one loop iteration.</a:t>
            </a:r>
          </a:p>
          <a:p>
            <a:pPr lvl="1"/>
            <a:r>
              <a:rPr lang="en-US" dirty="0">
                <a:latin typeface="Arial" charset="0"/>
              </a:rPr>
              <a:t>Often variables have an initial value of zero or one, but not always.</a:t>
            </a:r>
          </a:p>
          <a:p>
            <a:r>
              <a:rPr lang="en-US" sz="2800" dirty="0">
                <a:latin typeface="Arial" charset="0"/>
              </a:rPr>
              <a:t>Other variables get values only while the loop is iterating.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800100"/>
            <a:ext cx="7772400" cy="762000"/>
          </a:xfrm>
        </p:spPr>
        <p:txBody>
          <a:bodyPr>
            <a:spAutoFit/>
          </a:bodyPr>
          <a:lstStyle/>
          <a:p>
            <a:r>
              <a:rPr lang="en-US" dirty="0">
                <a:latin typeface="Arial" charset="0"/>
              </a:rPr>
              <a:t>Ending a Loop</a:t>
            </a:r>
          </a:p>
        </p:txBody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828800"/>
            <a:ext cx="7772400" cy="4278313"/>
          </a:xfrm>
        </p:spPr>
        <p:txBody>
          <a:bodyPr>
            <a:spAutoFit/>
          </a:bodyPr>
          <a:lstStyle/>
          <a:p>
            <a:r>
              <a:rPr lang="en-US" sz="2800" dirty="0">
                <a:latin typeface="Arial" charset="0"/>
              </a:rPr>
              <a:t>If the number of iterations is known before the loop starts, the loop is called a </a:t>
            </a:r>
            <a:r>
              <a:rPr lang="en-US" sz="2800" i="1" dirty="0">
                <a:latin typeface="Arial" charset="0"/>
              </a:rPr>
              <a:t>count-controlled loop.</a:t>
            </a:r>
          </a:p>
          <a:p>
            <a:pPr lvl="1"/>
            <a:r>
              <a:rPr lang="en-US" dirty="0">
                <a:latin typeface="Arial" charset="0"/>
              </a:rPr>
              <a:t>use a </a:t>
            </a:r>
            <a:r>
              <a:rPr lang="en-US" sz="2000" dirty="0">
                <a:latin typeface="Courier New" pitchFamily="49" charset="0"/>
              </a:rPr>
              <a:t>for</a:t>
            </a:r>
            <a:r>
              <a:rPr lang="en-US" dirty="0">
                <a:latin typeface="Arial" charset="0"/>
              </a:rPr>
              <a:t> loop.</a:t>
            </a:r>
          </a:p>
          <a:p>
            <a:r>
              <a:rPr lang="en-US" sz="2800" dirty="0">
                <a:latin typeface="Arial" charset="0"/>
              </a:rPr>
              <a:t>Asking the user before each iteration if it is time to end the loop is called the </a:t>
            </a:r>
            <a:r>
              <a:rPr lang="en-US" sz="2800" i="1" dirty="0">
                <a:latin typeface="Arial" charset="0"/>
              </a:rPr>
              <a:t>ask-before-iterating technique.</a:t>
            </a:r>
            <a:endParaRPr lang="en-US" sz="2800" dirty="0">
              <a:latin typeface="Arial" charset="0"/>
            </a:endParaRPr>
          </a:p>
          <a:p>
            <a:pPr lvl="1"/>
            <a:r>
              <a:rPr lang="en-US" dirty="0">
                <a:latin typeface="Arial" charset="0"/>
              </a:rPr>
              <a:t>appropriate for a small number of iterations</a:t>
            </a:r>
          </a:p>
          <a:p>
            <a:pPr lvl="1"/>
            <a:r>
              <a:rPr lang="en-US" dirty="0">
                <a:latin typeface="Arial" charset="0"/>
              </a:rPr>
              <a:t>Use a </a:t>
            </a:r>
            <a:r>
              <a:rPr lang="en-US" sz="2000" dirty="0">
                <a:latin typeface="Courier New" pitchFamily="49" charset="0"/>
              </a:rPr>
              <a:t>while</a:t>
            </a:r>
            <a:r>
              <a:rPr lang="en-US" dirty="0">
                <a:latin typeface="Arial" charset="0"/>
              </a:rPr>
              <a:t> loop or a </a:t>
            </a:r>
            <a:r>
              <a:rPr lang="en-US" sz="2000" dirty="0">
                <a:latin typeface="Courier New" pitchFamily="49" charset="0"/>
              </a:rPr>
              <a:t>do-while</a:t>
            </a:r>
            <a:r>
              <a:rPr lang="en-US" dirty="0">
                <a:latin typeface="Arial" charset="0"/>
              </a:rPr>
              <a:t> loop.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800100"/>
            <a:ext cx="7772400" cy="762000"/>
          </a:xfrm>
        </p:spPr>
        <p:txBody>
          <a:bodyPr>
            <a:spAutoFit/>
          </a:bodyPr>
          <a:lstStyle/>
          <a:p>
            <a:r>
              <a:rPr lang="en-US" dirty="0">
                <a:latin typeface="Arial" charset="0"/>
              </a:rPr>
              <a:t>Ending a Loop, cont.</a:t>
            </a:r>
          </a:p>
        </p:txBody>
      </p:sp>
      <p:sp>
        <p:nvSpPr>
          <p:cNvPr id="768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752600"/>
            <a:ext cx="7772400" cy="4298950"/>
          </a:xfrm>
        </p:spPr>
        <p:txBody>
          <a:bodyPr>
            <a:spAutoFit/>
          </a:bodyPr>
          <a:lstStyle/>
          <a:p>
            <a:r>
              <a:rPr lang="en-US" sz="2800" dirty="0">
                <a:latin typeface="Arial" charset="0"/>
              </a:rPr>
              <a:t>For large input lists, a </a:t>
            </a:r>
            <a:r>
              <a:rPr lang="en-US" sz="2800" i="1" dirty="0">
                <a:latin typeface="Arial" charset="0"/>
              </a:rPr>
              <a:t>sentinel value</a:t>
            </a:r>
            <a:r>
              <a:rPr lang="en-US" sz="2800" dirty="0">
                <a:latin typeface="Arial" charset="0"/>
              </a:rPr>
              <a:t> can be used to signal the end of the list.</a:t>
            </a:r>
          </a:p>
          <a:p>
            <a:pPr lvl="1">
              <a:lnSpc>
                <a:spcPct val="80000"/>
              </a:lnSpc>
            </a:pPr>
            <a:r>
              <a:rPr lang="en-US" dirty="0">
                <a:latin typeface="Arial" charset="0"/>
              </a:rPr>
              <a:t>The sentinel value must be different from all the other possible inputs.</a:t>
            </a:r>
          </a:p>
          <a:p>
            <a:pPr lvl="1">
              <a:lnSpc>
                <a:spcPct val="80000"/>
              </a:lnSpc>
            </a:pPr>
            <a:r>
              <a:rPr lang="en-US" dirty="0">
                <a:latin typeface="Arial" charset="0"/>
              </a:rPr>
              <a:t>A negative number following a long list of nonnegative exam scores could be suitable</a:t>
            </a:r>
            <a:r>
              <a:rPr lang="en-US" sz="2000" dirty="0">
                <a:latin typeface="Arial" charset="0"/>
              </a:rPr>
              <a:t>.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dirty="0">
                <a:latin typeface="Arial" charset="0"/>
              </a:rPr>
              <a:t>	</a:t>
            </a:r>
            <a:r>
              <a:rPr lang="en-US" sz="2000" dirty="0">
                <a:latin typeface="Courier New" pitchFamily="49" charset="0"/>
              </a:rPr>
              <a:t>90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sz="2000" dirty="0">
                <a:latin typeface="Courier New" pitchFamily="49" charset="0"/>
              </a:rPr>
              <a:t>	0	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sz="2000" dirty="0">
                <a:latin typeface="Courier New" pitchFamily="49" charset="0"/>
              </a:rPr>
              <a:t>	10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sz="2000" dirty="0">
                <a:latin typeface="Courier New" pitchFamily="49" charset="0"/>
              </a:rPr>
              <a:t>	-1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800100"/>
            <a:ext cx="7772400" cy="762000"/>
          </a:xfrm>
        </p:spPr>
        <p:txBody>
          <a:bodyPr>
            <a:spAutoFit/>
          </a:bodyPr>
          <a:lstStyle/>
          <a:p>
            <a:r>
              <a:rPr lang="en-US" dirty="0">
                <a:latin typeface="Arial" charset="0"/>
              </a:rPr>
              <a:t>Ending a Loop, cont.</a:t>
            </a:r>
          </a:p>
        </p:txBody>
      </p:sp>
      <p:sp>
        <p:nvSpPr>
          <p:cNvPr id="778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7772400" cy="3136900"/>
          </a:xfrm>
        </p:spPr>
        <p:txBody>
          <a:bodyPr>
            <a:spAutoFit/>
          </a:bodyPr>
          <a:lstStyle/>
          <a:p>
            <a:r>
              <a:rPr lang="en-US" sz="2800" dirty="0">
                <a:latin typeface="Arial" charset="0"/>
              </a:rPr>
              <a:t>example - reading a list of scores followed by a sentinel value</a:t>
            </a:r>
          </a:p>
          <a:p>
            <a:pPr lvl="1">
              <a:buFontTx/>
              <a:buNone/>
            </a:pPr>
            <a:r>
              <a:rPr lang="en-US" sz="2000" dirty="0" err="1">
                <a:latin typeface="Courier New" pitchFamily="49" charset="0"/>
              </a:rPr>
              <a:t>int</a:t>
            </a:r>
            <a:r>
              <a:rPr lang="en-US" sz="2000" dirty="0">
                <a:latin typeface="Courier New" pitchFamily="49" charset="0"/>
              </a:rPr>
              <a:t> next = </a:t>
            </a:r>
            <a:r>
              <a:rPr lang="en-US" sz="2000" dirty="0" err="1">
                <a:latin typeface="Courier New" pitchFamily="49" charset="0"/>
              </a:rPr>
              <a:t>keyboard.nextInt</a:t>
            </a:r>
            <a:r>
              <a:rPr lang="en-US" sz="2000" dirty="0">
                <a:latin typeface="Courier New" pitchFamily="49" charset="0"/>
              </a:rPr>
              <a:t>();</a:t>
            </a:r>
          </a:p>
          <a:p>
            <a:pPr lvl="1">
              <a:buFontTx/>
              <a:buNone/>
            </a:pPr>
            <a:r>
              <a:rPr lang="en-US" sz="2000" dirty="0">
                <a:latin typeface="Courier New" pitchFamily="49" charset="0"/>
              </a:rPr>
              <a:t>while (next  &gt;= 0)</a:t>
            </a:r>
          </a:p>
          <a:p>
            <a:pPr lvl="1">
              <a:buFontTx/>
              <a:buNone/>
            </a:pPr>
            <a:r>
              <a:rPr lang="en-US" sz="2000" dirty="0">
                <a:latin typeface="Courier New" pitchFamily="49" charset="0"/>
              </a:rPr>
              <a:t>{</a:t>
            </a:r>
          </a:p>
          <a:p>
            <a:pPr lvl="1">
              <a:buFontTx/>
              <a:buNone/>
            </a:pPr>
            <a:r>
              <a:rPr lang="en-US" sz="2000" dirty="0">
                <a:latin typeface="Courier New" pitchFamily="49" charset="0"/>
              </a:rPr>
              <a:t>		</a:t>
            </a:r>
            <a:r>
              <a:rPr lang="en-US" sz="2000" i="1" dirty="0" err="1">
                <a:latin typeface="Courier New" pitchFamily="49" charset="0"/>
              </a:rPr>
              <a:t>Process_The_Score</a:t>
            </a:r>
            <a:endParaRPr lang="en-US" sz="2000" dirty="0">
              <a:latin typeface="Courier New" pitchFamily="49" charset="0"/>
            </a:endParaRPr>
          </a:p>
          <a:p>
            <a:pPr lvl="1">
              <a:buFontTx/>
              <a:buNone/>
            </a:pPr>
            <a:r>
              <a:rPr lang="en-US" sz="2000" dirty="0">
                <a:latin typeface="Courier New" pitchFamily="49" charset="0"/>
              </a:rPr>
              <a:t>		next = </a:t>
            </a:r>
            <a:r>
              <a:rPr lang="en-US" sz="2000" dirty="0" err="1">
                <a:latin typeface="Courier New" pitchFamily="49" charset="0"/>
              </a:rPr>
              <a:t>keyboard.nextInt</a:t>
            </a:r>
            <a:r>
              <a:rPr lang="en-US" sz="2000" dirty="0">
                <a:latin typeface="Courier New" pitchFamily="49" charset="0"/>
              </a:rPr>
              <a:t>();</a:t>
            </a:r>
          </a:p>
          <a:p>
            <a:pPr lvl="1">
              <a:buFontTx/>
              <a:buNone/>
            </a:pPr>
            <a:r>
              <a:rPr lang="en-US" sz="2000" dirty="0">
                <a:latin typeface="Courier New" pitchFamily="49" charset="0"/>
              </a:rPr>
              <a:t>}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509588"/>
            <a:ext cx="7772400" cy="762000"/>
          </a:xfrm>
        </p:spPr>
        <p:txBody>
          <a:bodyPr>
            <a:spAutoFit/>
          </a:bodyPr>
          <a:lstStyle/>
          <a:p>
            <a:r>
              <a:rPr lang="en-US" dirty="0">
                <a:latin typeface="Arial" charset="0"/>
              </a:rPr>
              <a:t>Ending a Loop, cont.</a:t>
            </a:r>
          </a:p>
        </p:txBody>
      </p:sp>
      <p:sp>
        <p:nvSpPr>
          <p:cNvPr id="788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371600"/>
            <a:ext cx="7772400" cy="519113"/>
          </a:xfrm>
        </p:spPr>
        <p:txBody>
          <a:bodyPr>
            <a:spAutoFit/>
          </a:bodyPr>
          <a:lstStyle/>
          <a:p>
            <a:r>
              <a:rPr lang="en-US" sz="2000" dirty="0">
                <a:latin typeface="Courier New" pitchFamily="49" charset="0"/>
              </a:rPr>
              <a:t>class </a:t>
            </a:r>
            <a:r>
              <a:rPr lang="en-US" sz="2000" dirty="0" err="1">
                <a:latin typeface="Courier New" pitchFamily="49" charset="0"/>
              </a:rPr>
              <a:t>ExamAverager</a:t>
            </a:r>
            <a:r>
              <a:rPr lang="en-US" sz="2800" dirty="0">
                <a:latin typeface="Arial" charset="0"/>
              </a:rPr>
              <a:t> </a:t>
            </a:r>
          </a:p>
        </p:txBody>
      </p:sp>
      <p:pic>
        <p:nvPicPr>
          <p:cNvPr id="78852" name="Picture 4" descr="figp18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30388" y="2057400"/>
            <a:ext cx="5561012" cy="396081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800100"/>
            <a:ext cx="7772400" cy="762000"/>
          </a:xfrm>
        </p:spPr>
        <p:txBody>
          <a:bodyPr>
            <a:spAutoFit/>
          </a:bodyPr>
          <a:lstStyle/>
          <a:p>
            <a:r>
              <a:rPr lang="en-US" dirty="0">
                <a:latin typeface="Arial" charset="0"/>
              </a:rPr>
              <a:t>Nested Loops</a:t>
            </a:r>
          </a:p>
        </p:txBody>
      </p:sp>
      <p:sp>
        <p:nvSpPr>
          <p:cNvPr id="798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7772400" cy="3765550"/>
          </a:xfrm>
        </p:spPr>
        <p:txBody>
          <a:bodyPr>
            <a:spAutoFit/>
          </a:bodyPr>
          <a:lstStyle/>
          <a:p>
            <a:r>
              <a:rPr lang="en-US" sz="2800" dirty="0">
                <a:latin typeface="Arial" charset="0"/>
              </a:rPr>
              <a:t>The body of a loop can contain any kind of statements, including another loop.</a:t>
            </a:r>
          </a:p>
          <a:p>
            <a:r>
              <a:rPr lang="en-US" sz="2800" dirty="0">
                <a:latin typeface="Arial" charset="0"/>
              </a:rPr>
              <a:t>In the previous example</a:t>
            </a:r>
          </a:p>
          <a:p>
            <a:pPr lvl="1"/>
            <a:r>
              <a:rPr lang="en-US" dirty="0">
                <a:latin typeface="Arial" charset="0"/>
              </a:rPr>
              <a:t>the average score was computed using a </a:t>
            </a:r>
            <a:r>
              <a:rPr lang="en-US" sz="2000" dirty="0">
                <a:latin typeface="Courier New" pitchFamily="49" charset="0"/>
              </a:rPr>
              <a:t>while</a:t>
            </a:r>
            <a:r>
              <a:rPr lang="en-US" dirty="0">
                <a:latin typeface="Arial" charset="0"/>
              </a:rPr>
              <a:t> loop.</a:t>
            </a:r>
          </a:p>
          <a:p>
            <a:pPr lvl="1"/>
            <a:r>
              <a:rPr lang="en-US" dirty="0">
                <a:latin typeface="Arial" charset="0"/>
              </a:rPr>
              <a:t>This </a:t>
            </a:r>
            <a:r>
              <a:rPr lang="en-US" sz="2000" dirty="0">
                <a:latin typeface="Courier New" pitchFamily="49" charset="0"/>
              </a:rPr>
              <a:t>while</a:t>
            </a:r>
            <a:r>
              <a:rPr lang="en-US" dirty="0">
                <a:latin typeface="Arial" charset="0"/>
              </a:rPr>
              <a:t> loop was placed inside a </a:t>
            </a:r>
            <a:r>
              <a:rPr lang="en-US" sz="2000" dirty="0">
                <a:latin typeface="Courier New" pitchFamily="49" charset="0"/>
              </a:rPr>
              <a:t>do-while</a:t>
            </a:r>
            <a:r>
              <a:rPr lang="en-US" dirty="0">
                <a:latin typeface="Arial" charset="0"/>
              </a:rPr>
              <a:t> loop so the process could be repeated for other sets of exam scores.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 charset="0"/>
              </a:rPr>
              <a:t>Nested Loops</a:t>
            </a:r>
          </a:p>
        </p:txBody>
      </p:sp>
      <p:sp>
        <p:nvSpPr>
          <p:cNvPr id="1280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17513" y="1662113"/>
            <a:ext cx="8326437" cy="4895850"/>
          </a:xfrm>
        </p:spPr>
        <p:txBody>
          <a:bodyPr/>
          <a:lstStyle/>
          <a:p>
            <a:r>
              <a:rPr lang="en-US" sz="2400" dirty="0">
                <a:latin typeface="Arial" charset="0"/>
              </a:rPr>
              <a:t>The body of a loop can have any kind of statements, including another loop.</a:t>
            </a:r>
          </a:p>
          <a:p>
            <a:endParaRPr lang="en-US" sz="2400" dirty="0">
              <a:latin typeface="Arial" charset="0"/>
            </a:endParaRPr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r>
              <a:rPr lang="en-US" sz="2400" dirty="0">
                <a:latin typeface="Arial" charset="0"/>
              </a:rPr>
              <a:t>Each time the outer loop body is executed, the inner loop body will execute 5 times.</a:t>
            </a:r>
          </a:p>
          <a:p>
            <a:r>
              <a:rPr lang="en-US" sz="2400" dirty="0">
                <a:latin typeface="Arial" charset="0"/>
              </a:rPr>
              <a:t>20 times total</a:t>
            </a:r>
          </a:p>
        </p:txBody>
      </p:sp>
      <p:sp>
        <p:nvSpPr>
          <p:cNvPr id="128004" name="Text Box 4"/>
          <p:cNvSpPr txBox="1">
            <a:spLocks noChangeArrowheads="1"/>
          </p:cNvSpPr>
          <p:nvPr/>
        </p:nvSpPr>
        <p:spPr bwMode="auto">
          <a:xfrm>
            <a:off x="611188" y="2341563"/>
            <a:ext cx="5014912" cy="1739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tabLst>
                <a:tab pos="461963" algn="l"/>
                <a:tab pos="914400" algn="l"/>
              </a:tabLst>
            </a:pPr>
            <a:r>
              <a:rPr lang="en-US" sz="1800"/>
              <a:t>for (line = 0; line &lt; 4; line++)</a:t>
            </a:r>
          </a:p>
          <a:p>
            <a:pPr>
              <a:tabLst>
                <a:tab pos="461963" algn="l"/>
                <a:tab pos="914400" algn="l"/>
              </a:tabLst>
            </a:pPr>
            <a:r>
              <a:rPr lang="en-US" sz="1800"/>
              <a:t>{</a:t>
            </a:r>
          </a:p>
          <a:p>
            <a:pPr>
              <a:tabLst>
                <a:tab pos="461963" algn="l"/>
                <a:tab pos="914400" algn="l"/>
              </a:tabLst>
            </a:pPr>
            <a:r>
              <a:rPr lang="en-US" sz="1800"/>
              <a:t>	for (star = 0; star &lt; 5; star++)</a:t>
            </a:r>
          </a:p>
          <a:p>
            <a:pPr>
              <a:tabLst>
                <a:tab pos="461963" algn="l"/>
                <a:tab pos="914400" algn="l"/>
              </a:tabLst>
            </a:pPr>
            <a:r>
              <a:rPr lang="en-US" sz="1800"/>
              <a:t>		System.out.print('*');</a:t>
            </a:r>
          </a:p>
          <a:p>
            <a:pPr>
              <a:tabLst>
                <a:tab pos="461963" algn="l"/>
                <a:tab pos="914400" algn="l"/>
              </a:tabLst>
            </a:pPr>
            <a:r>
              <a:rPr lang="en-US" sz="1800"/>
              <a:t>	System.out.println();</a:t>
            </a:r>
          </a:p>
          <a:p>
            <a:pPr>
              <a:tabLst>
                <a:tab pos="461963" algn="l"/>
                <a:tab pos="914400" algn="l"/>
              </a:tabLst>
            </a:pPr>
            <a:r>
              <a:rPr lang="en-US" sz="1800"/>
              <a:t>}</a:t>
            </a:r>
          </a:p>
        </p:txBody>
      </p:sp>
      <p:sp>
        <p:nvSpPr>
          <p:cNvPr id="128005" name="Rectangle 5"/>
          <p:cNvSpPr>
            <a:spLocks noChangeArrowheads="1"/>
          </p:cNvSpPr>
          <p:nvPr/>
        </p:nvSpPr>
        <p:spPr bwMode="auto">
          <a:xfrm>
            <a:off x="706438" y="2695575"/>
            <a:ext cx="5702300" cy="1344613"/>
          </a:xfrm>
          <a:prstGeom prst="rect">
            <a:avLst/>
          </a:prstGeom>
          <a:noFill/>
          <a:ln w="12700">
            <a:solidFill>
              <a:srgbClr val="0033CC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8006" name="Rectangle 6"/>
          <p:cNvSpPr>
            <a:spLocks noChangeArrowheads="1"/>
          </p:cNvSpPr>
          <p:nvPr/>
        </p:nvSpPr>
        <p:spPr bwMode="auto">
          <a:xfrm>
            <a:off x="1503363" y="3154363"/>
            <a:ext cx="4656137" cy="328612"/>
          </a:xfrm>
          <a:prstGeom prst="rect">
            <a:avLst/>
          </a:prstGeom>
          <a:noFill/>
          <a:ln w="12700">
            <a:solidFill>
              <a:srgbClr val="00CC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8007" name="AutoShape 7"/>
          <p:cNvSpPr>
            <a:spLocks noChangeArrowheads="1"/>
          </p:cNvSpPr>
          <p:nvPr/>
        </p:nvSpPr>
        <p:spPr bwMode="auto">
          <a:xfrm>
            <a:off x="6648450" y="3251200"/>
            <a:ext cx="1425575" cy="647700"/>
          </a:xfrm>
          <a:prstGeom prst="wedgeRectCallout">
            <a:avLst>
              <a:gd name="adj1" fmla="val -84185"/>
              <a:gd name="adj2" fmla="val -30148"/>
            </a:avLst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spcBef>
                <a:spcPct val="50000"/>
              </a:spcBef>
            </a:pPr>
            <a:r>
              <a:rPr lang="en-US">
                <a:solidFill>
                  <a:srgbClr val="00CC00"/>
                </a:solidFill>
                <a:latin typeface="Arial" charset="0"/>
              </a:rPr>
              <a:t>body of inner loop</a:t>
            </a:r>
            <a:endParaRPr lang="en-US" sz="2400">
              <a:latin typeface="Arial" charset="0"/>
            </a:endParaRPr>
          </a:p>
        </p:txBody>
      </p:sp>
      <p:sp>
        <p:nvSpPr>
          <p:cNvPr id="128008" name="AutoShape 8"/>
          <p:cNvSpPr>
            <a:spLocks noChangeArrowheads="1"/>
          </p:cNvSpPr>
          <p:nvPr/>
        </p:nvSpPr>
        <p:spPr bwMode="auto">
          <a:xfrm>
            <a:off x="6840538" y="2439988"/>
            <a:ext cx="1425575" cy="661987"/>
          </a:xfrm>
          <a:prstGeom prst="wedgeRectCallout">
            <a:avLst>
              <a:gd name="adj1" fmla="val -81181"/>
              <a:gd name="adj2" fmla="val 36810"/>
            </a:avLst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spcBef>
                <a:spcPct val="50000"/>
              </a:spcBef>
            </a:pPr>
            <a:r>
              <a:rPr lang="en-US">
                <a:solidFill>
                  <a:srgbClr val="0033CC"/>
                </a:solidFill>
                <a:latin typeface="Arial" charset="0"/>
              </a:rPr>
              <a:t>body of outer loop</a:t>
            </a:r>
            <a:endParaRPr lang="en-US">
              <a:latin typeface="Arial" charset="0"/>
            </a:endParaRPr>
          </a:p>
        </p:txBody>
      </p:sp>
      <p:sp>
        <p:nvSpPr>
          <p:cNvPr id="128009" name="Rectangle 9"/>
          <p:cNvSpPr>
            <a:spLocks noChangeArrowheads="1"/>
          </p:cNvSpPr>
          <p:nvPr/>
        </p:nvSpPr>
        <p:spPr bwMode="auto">
          <a:xfrm>
            <a:off x="4876800" y="4800600"/>
            <a:ext cx="3522663" cy="1651000"/>
          </a:xfrm>
          <a:prstGeom prst="rect">
            <a:avLst/>
          </a:prstGeom>
          <a:solidFill>
            <a:srgbClr val="99CCFF"/>
          </a:solidFill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8010" name="AutoShape 10"/>
          <p:cNvSpPr>
            <a:spLocks noChangeArrowheads="1"/>
          </p:cNvSpPr>
          <p:nvPr/>
        </p:nvSpPr>
        <p:spPr bwMode="auto">
          <a:xfrm>
            <a:off x="5021263" y="4927600"/>
            <a:ext cx="3265487" cy="140335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8011" name="Text Box 11"/>
          <p:cNvSpPr txBox="1">
            <a:spLocks noChangeArrowheads="1"/>
          </p:cNvSpPr>
          <p:nvPr/>
        </p:nvSpPr>
        <p:spPr bwMode="auto">
          <a:xfrm>
            <a:off x="3771900" y="5286375"/>
            <a:ext cx="933450" cy="3667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800">
                <a:latin typeface="Arial" charset="0"/>
              </a:rPr>
              <a:t>Output:</a:t>
            </a:r>
          </a:p>
        </p:txBody>
      </p:sp>
      <p:sp>
        <p:nvSpPr>
          <p:cNvPr id="128012" name="Text Box 12"/>
          <p:cNvSpPr txBox="1">
            <a:spLocks noChangeArrowheads="1"/>
          </p:cNvSpPr>
          <p:nvPr/>
        </p:nvSpPr>
        <p:spPr bwMode="auto">
          <a:xfrm>
            <a:off x="5197475" y="4968875"/>
            <a:ext cx="946150" cy="13112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1"/>
              <a:t>*****</a:t>
            </a:r>
          </a:p>
          <a:p>
            <a:r>
              <a:rPr lang="en-US" b="1"/>
              <a:t>*****</a:t>
            </a:r>
          </a:p>
          <a:p>
            <a:r>
              <a:rPr lang="en-US" b="1"/>
              <a:t>*****</a:t>
            </a:r>
          </a:p>
          <a:p>
            <a:r>
              <a:rPr lang="en-US" b="1"/>
              <a:t>*****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65138"/>
            <a:ext cx="7772400" cy="1431925"/>
          </a:xfrm>
        </p:spPr>
        <p:txBody>
          <a:bodyPr>
            <a:spAutoFit/>
          </a:bodyPr>
          <a:lstStyle/>
          <a:p>
            <a:r>
              <a:rPr lang="en-US" dirty="0">
                <a:latin typeface="Arial" charset="0"/>
              </a:rPr>
              <a:t>Declaring Variables Outside Loop Bodies</a:t>
            </a:r>
          </a:p>
        </p:txBody>
      </p:sp>
      <p:sp>
        <p:nvSpPr>
          <p:cNvPr id="808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4572000" cy="3594100"/>
          </a:xfrm>
        </p:spPr>
        <p:txBody>
          <a:bodyPr>
            <a:spAutoFit/>
          </a:bodyPr>
          <a:lstStyle/>
          <a:p>
            <a:r>
              <a:rPr lang="en-US" sz="2800" dirty="0">
                <a:latin typeface="Arial" charset="0"/>
              </a:rPr>
              <a:t>Declaration of variables </a:t>
            </a:r>
            <a:r>
              <a:rPr lang="en-US" sz="2800" b="1" dirty="0">
                <a:latin typeface="Arial" charset="0"/>
              </a:rPr>
              <a:t>inside</a:t>
            </a:r>
            <a:r>
              <a:rPr lang="en-US" sz="2800" dirty="0">
                <a:latin typeface="Arial" charset="0"/>
              </a:rPr>
              <a:t> a loop body is repeated with each execution of the loop body--can be inefficient</a:t>
            </a:r>
          </a:p>
          <a:p>
            <a:r>
              <a:rPr lang="en-US" sz="2800" dirty="0">
                <a:latin typeface="Arial" charset="0"/>
              </a:rPr>
              <a:t>Declaration of variables can generally be moved outside the loop body.</a:t>
            </a:r>
          </a:p>
        </p:txBody>
      </p:sp>
      <p:sp>
        <p:nvSpPr>
          <p:cNvPr id="80900" name="Text Box 4"/>
          <p:cNvSpPr txBox="1">
            <a:spLocks noChangeArrowheads="1"/>
          </p:cNvSpPr>
          <p:nvPr/>
        </p:nvSpPr>
        <p:spPr bwMode="auto">
          <a:xfrm>
            <a:off x="5486400" y="2057400"/>
            <a:ext cx="2971800" cy="191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2400"/>
              <a:t>while (…)</a:t>
            </a:r>
          </a:p>
          <a:p>
            <a:r>
              <a:rPr lang="en-US" sz="2400"/>
              <a:t>{</a:t>
            </a:r>
          </a:p>
          <a:p>
            <a:r>
              <a:rPr lang="en-US" sz="2400"/>
              <a:t>   int x;</a:t>
            </a:r>
          </a:p>
          <a:p>
            <a:r>
              <a:rPr lang="en-US" sz="2400"/>
              <a:t>   …</a:t>
            </a:r>
          </a:p>
          <a:p>
            <a:r>
              <a:rPr lang="en-US" sz="2400"/>
              <a:t>}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800100"/>
            <a:ext cx="7772400" cy="762000"/>
          </a:xfrm>
        </p:spPr>
        <p:txBody>
          <a:bodyPr>
            <a:spAutoFit/>
          </a:bodyPr>
          <a:lstStyle/>
          <a:p>
            <a:r>
              <a:rPr lang="en-US" dirty="0">
                <a:latin typeface="Arial" charset="0"/>
              </a:rPr>
              <a:t>Loop Bugs</a:t>
            </a:r>
          </a:p>
        </p:txBody>
      </p:sp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05000"/>
            <a:ext cx="7772400" cy="4105275"/>
          </a:xfrm>
        </p:spPr>
        <p:txBody>
          <a:bodyPr>
            <a:spAutoFit/>
          </a:bodyPr>
          <a:lstStyle/>
          <a:p>
            <a:r>
              <a:rPr lang="en-US" sz="2800" dirty="0">
                <a:latin typeface="Arial" charset="0"/>
              </a:rPr>
              <a:t>common loop bugs</a:t>
            </a:r>
          </a:p>
          <a:p>
            <a:pPr lvl="1">
              <a:lnSpc>
                <a:spcPct val="80000"/>
              </a:lnSpc>
            </a:pPr>
            <a:r>
              <a:rPr lang="en-US" dirty="0">
                <a:latin typeface="Arial" charset="0"/>
              </a:rPr>
              <a:t>unintended infinite loops</a:t>
            </a:r>
          </a:p>
          <a:p>
            <a:pPr lvl="1">
              <a:lnSpc>
                <a:spcPct val="80000"/>
              </a:lnSpc>
            </a:pPr>
            <a:r>
              <a:rPr lang="en-US" dirty="0">
                <a:latin typeface="Arial" charset="0"/>
              </a:rPr>
              <a:t>off-by-one errors</a:t>
            </a:r>
          </a:p>
          <a:p>
            <a:pPr lvl="1">
              <a:lnSpc>
                <a:spcPct val="80000"/>
              </a:lnSpc>
            </a:pPr>
            <a:r>
              <a:rPr lang="en-US" dirty="0">
                <a:latin typeface="Arial" charset="0"/>
              </a:rPr>
              <a:t>testing equality of floating-point numbers</a:t>
            </a:r>
          </a:p>
          <a:p>
            <a:pPr>
              <a:lnSpc>
                <a:spcPct val="80000"/>
              </a:lnSpc>
            </a:pPr>
            <a:r>
              <a:rPr lang="en-US" sz="2800" dirty="0">
                <a:latin typeface="Arial" charset="0"/>
              </a:rPr>
              <a:t>subtle infinite loops</a:t>
            </a:r>
          </a:p>
          <a:p>
            <a:pPr lvl="1">
              <a:lnSpc>
                <a:spcPct val="80000"/>
              </a:lnSpc>
            </a:pPr>
            <a:r>
              <a:rPr lang="en-US" dirty="0">
                <a:latin typeface="Arial" charset="0"/>
              </a:rPr>
              <a:t>The loop may terminate for some input values, but not for others.</a:t>
            </a:r>
          </a:p>
          <a:p>
            <a:pPr lvl="1">
              <a:lnSpc>
                <a:spcPct val="80000"/>
              </a:lnSpc>
            </a:pPr>
            <a:r>
              <a:rPr lang="en-US" dirty="0">
                <a:latin typeface="Arial" charset="0"/>
              </a:rPr>
              <a:t>For example, you can’t get out of debt when the monthly penalty exceeds the monthly payment.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800100"/>
            <a:ext cx="7772400" cy="762000"/>
          </a:xfrm>
        </p:spPr>
        <p:txBody>
          <a:bodyPr>
            <a:spAutoFit/>
          </a:bodyPr>
          <a:lstStyle/>
          <a:p>
            <a:r>
              <a:rPr lang="en-US" dirty="0">
                <a:latin typeface="Arial" charset="0"/>
              </a:rPr>
              <a:t>Off-by-One Errors</a:t>
            </a:r>
          </a:p>
        </p:txBody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828800"/>
            <a:ext cx="7772400" cy="4233863"/>
          </a:xfrm>
        </p:spPr>
        <p:txBody>
          <a:bodyPr>
            <a:spAutoFit/>
          </a:bodyPr>
          <a:lstStyle/>
          <a:p>
            <a:r>
              <a:rPr lang="en-US" sz="2800" dirty="0">
                <a:latin typeface="Arial" charset="0"/>
              </a:rPr>
              <a:t>The loop body is repeated one too many times or one too few times.</a:t>
            </a:r>
          </a:p>
          <a:p>
            <a:pPr>
              <a:lnSpc>
                <a:spcPct val="80000"/>
              </a:lnSpc>
            </a:pPr>
            <a:r>
              <a:rPr lang="en-US" sz="2800" dirty="0">
                <a:latin typeface="Arial" charset="0"/>
              </a:rPr>
              <a:t>examples </a:t>
            </a:r>
          </a:p>
          <a:p>
            <a:pPr lvl="1">
              <a:lnSpc>
                <a:spcPct val="80000"/>
              </a:lnSpc>
            </a:pPr>
            <a:r>
              <a:rPr lang="en-US" sz="2000" dirty="0">
                <a:latin typeface="Courier New" pitchFamily="49" charset="0"/>
              </a:rPr>
              <a:t>&lt;</a:t>
            </a:r>
            <a:r>
              <a:rPr lang="en-US" dirty="0">
                <a:latin typeface="Arial" charset="0"/>
              </a:rPr>
              <a:t> is used when </a:t>
            </a:r>
            <a:r>
              <a:rPr lang="en-US" sz="2000" dirty="0">
                <a:latin typeface="Courier New" pitchFamily="49" charset="0"/>
              </a:rPr>
              <a:t>&lt;=</a:t>
            </a:r>
            <a:r>
              <a:rPr lang="en-US" dirty="0">
                <a:latin typeface="Arial" charset="0"/>
              </a:rPr>
              <a:t> should be used or </a:t>
            </a:r>
            <a:r>
              <a:rPr lang="en-US" sz="2000" dirty="0">
                <a:latin typeface="Courier New" pitchFamily="49" charset="0"/>
              </a:rPr>
              <a:t>&lt;=</a:t>
            </a:r>
            <a:r>
              <a:rPr lang="en-US" dirty="0">
                <a:latin typeface="Arial" charset="0"/>
              </a:rPr>
              <a:t> is used when </a:t>
            </a:r>
            <a:r>
              <a:rPr lang="en-US" sz="2000" dirty="0">
                <a:latin typeface="Courier New" pitchFamily="49" charset="0"/>
              </a:rPr>
              <a:t>&lt;</a:t>
            </a:r>
            <a:r>
              <a:rPr lang="en-US" dirty="0">
                <a:latin typeface="Arial" charset="0"/>
              </a:rPr>
              <a:t> should be used</a:t>
            </a:r>
          </a:p>
          <a:p>
            <a:pPr lvl="1">
              <a:lnSpc>
                <a:spcPct val="80000"/>
              </a:lnSpc>
            </a:pPr>
            <a:r>
              <a:rPr lang="en-US" dirty="0">
                <a:latin typeface="Arial" charset="0"/>
              </a:rPr>
              <a:t>using the index of the last character of a string instead of the length of the string (or vice versa)</a:t>
            </a:r>
          </a:p>
          <a:p>
            <a:pPr>
              <a:lnSpc>
                <a:spcPct val="90000"/>
              </a:lnSpc>
            </a:pPr>
            <a:r>
              <a:rPr lang="en-US" sz="2800" dirty="0">
                <a:latin typeface="Arial" charset="0"/>
              </a:rPr>
              <a:t>easy to overlook</a:t>
            </a:r>
          </a:p>
          <a:p>
            <a:pPr lvl="1">
              <a:buFontTx/>
              <a:buNone/>
            </a:pPr>
            <a:endParaRPr lang="en-US" dirty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 charset="0"/>
              </a:rPr>
              <a:t>Off by One</a:t>
            </a:r>
          </a:p>
        </p:txBody>
      </p:sp>
      <p:sp>
        <p:nvSpPr>
          <p:cNvPr id="130053" name="Text Box 5"/>
          <p:cNvSpPr txBox="1">
            <a:spLocks noChangeArrowheads="1"/>
          </p:cNvSpPr>
          <p:nvPr/>
        </p:nvSpPr>
        <p:spPr bwMode="auto">
          <a:xfrm>
            <a:off x="1295400" y="2895600"/>
            <a:ext cx="6264275" cy="228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2400"/>
              <a:t>int i = 0;</a:t>
            </a:r>
          </a:p>
          <a:p>
            <a:r>
              <a:rPr lang="en-US" sz="2400"/>
              <a:t>while (i &lt;= 10)</a:t>
            </a:r>
          </a:p>
          <a:p>
            <a:r>
              <a:rPr lang="en-US" sz="2400"/>
              <a:t>{</a:t>
            </a:r>
          </a:p>
          <a:p>
            <a:r>
              <a:rPr lang="en-US" sz="2400"/>
              <a:t>  System.out.println(i);</a:t>
            </a:r>
          </a:p>
          <a:p>
            <a:r>
              <a:rPr lang="en-US" sz="2400"/>
              <a:t>  i++;</a:t>
            </a:r>
          </a:p>
          <a:p>
            <a:r>
              <a:rPr lang="en-US" sz="2400"/>
              <a:t>}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800100"/>
            <a:ext cx="7772400" cy="762000"/>
          </a:xfrm>
        </p:spPr>
        <p:txBody>
          <a:bodyPr>
            <a:spAutoFit/>
          </a:bodyPr>
          <a:lstStyle/>
          <a:p>
            <a:r>
              <a:rPr lang="en-US" dirty="0">
                <a:latin typeface="Arial" charset="0"/>
              </a:rPr>
              <a:t>Subtle Infinite Loops</a:t>
            </a:r>
          </a:p>
        </p:txBody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7772400" cy="3930650"/>
          </a:xfrm>
        </p:spPr>
        <p:txBody>
          <a:bodyPr>
            <a:spAutoFit/>
          </a:bodyPr>
          <a:lstStyle/>
          <a:p>
            <a:r>
              <a:rPr lang="en-US" sz="2800" dirty="0">
                <a:latin typeface="Arial" charset="0"/>
              </a:rPr>
              <a:t>Verify that the monthly payment exceeds the penalty, for example, before entering a loop to determine the number of  payments needed to get out of debt.</a:t>
            </a:r>
          </a:p>
          <a:p>
            <a:pPr lvl="1">
              <a:buFontTx/>
              <a:buNone/>
            </a:pPr>
            <a:r>
              <a:rPr lang="en-US" sz="2000" dirty="0">
                <a:latin typeface="Courier New" pitchFamily="49" charset="0"/>
              </a:rPr>
              <a:t>if (payment &lt;= penalty)</a:t>
            </a:r>
          </a:p>
          <a:p>
            <a:pPr lvl="1">
              <a:buFontTx/>
              <a:buNone/>
            </a:pPr>
            <a:r>
              <a:rPr lang="en-US" sz="2000" dirty="0">
                <a:latin typeface="Courier New" pitchFamily="49" charset="0"/>
              </a:rPr>
              <a:t>		</a:t>
            </a:r>
            <a:r>
              <a:rPr lang="en-US" sz="2000" dirty="0" err="1">
                <a:latin typeface="Courier New" pitchFamily="49" charset="0"/>
              </a:rPr>
              <a:t>System.out.println</a:t>
            </a:r>
            <a:r>
              <a:rPr lang="en-US" sz="2000" dirty="0">
                <a:latin typeface="Courier New" pitchFamily="49" charset="0"/>
              </a:rPr>
              <a:t>(“payment is too 		small”);</a:t>
            </a:r>
          </a:p>
          <a:p>
            <a:pPr lvl="1">
              <a:buFontTx/>
              <a:buNone/>
            </a:pPr>
            <a:r>
              <a:rPr lang="en-US" sz="2000" dirty="0">
                <a:latin typeface="Courier New" pitchFamily="49" charset="0"/>
              </a:rPr>
              <a:t>else</a:t>
            </a:r>
          </a:p>
          <a:p>
            <a:pPr lvl="1">
              <a:buFontTx/>
              <a:buNone/>
            </a:pPr>
            <a:r>
              <a:rPr lang="en-US" sz="2000" dirty="0">
                <a:latin typeface="Courier New" pitchFamily="49" charset="0"/>
              </a:rPr>
              <a:t>{</a:t>
            </a:r>
          </a:p>
          <a:p>
            <a:pPr lvl="1">
              <a:buFontTx/>
              <a:buNone/>
            </a:pPr>
            <a:r>
              <a:rPr lang="en-US" sz="2000" dirty="0">
                <a:latin typeface="Courier New" pitchFamily="49" charset="0"/>
              </a:rPr>
              <a:t>	...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800100"/>
            <a:ext cx="7772400" cy="762000"/>
          </a:xfrm>
        </p:spPr>
        <p:txBody>
          <a:bodyPr>
            <a:spAutoFit/>
          </a:bodyPr>
          <a:lstStyle/>
          <a:p>
            <a:r>
              <a:rPr lang="en-US" dirty="0">
                <a:latin typeface="Arial" charset="0"/>
              </a:rPr>
              <a:t>Empty </a:t>
            </a:r>
            <a:r>
              <a:rPr lang="en-US" dirty="0">
                <a:latin typeface="Courier New" pitchFamily="49" charset="0"/>
              </a:rPr>
              <a:t>for</a:t>
            </a:r>
            <a:r>
              <a:rPr lang="en-US" dirty="0">
                <a:latin typeface="Arial" charset="0"/>
              </a:rPr>
              <a:t> Statement</a:t>
            </a:r>
          </a:p>
        </p:txBody>
      </p:sp>
      <p:sp>
        <p:nvSpPr>
          <p:cNvPr id="132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89100"/>
            <a:ext cx="7772400" cy="3370263"/>
          </a:xfrm>
        </p:spPr>
        <p:txBody>
          <a:bodyPr>
            <a:spAutoFit/>
          </a:bodyPr>
          <a:lstStyle/>
          <a:p>
            <a:r>
              <a:rPr lang="en-US" sz="2800" dirty="0">
                <a:latin typeface="Arial" charset="0"/>
              </a:rPr>
              <a:t>What is printed by</a:t>
            </a:r>
          </a:p>
          <a:p>
            <a:pPr lvl="1">
              <a:buFontTx/>
              <a:buNone/>
            </a:pPr>
            <a:r>
              <a:rPr lang="en-US" sz="2000" dirty="0" err="1">
                <a:latin typeface="Courier New" pitchFamily="49" charset="0"/>
              </a:rPr>
              <a:t>int</a:t>
            </a:r>
            <a:r>
              <a:rPr lang="en-US" sz="2000" dirty="0">
                <a:latin typeface="Courier New" pitchFamily="49" charset="0"/>
              </a:rPr>
              <a:t> product = 1, number;</a:t>
            </a:r>
          </a:p>
          <a:p>
            <a:pPr lvl="1">
              <a:buFontTx/>
              <a:buNone/>
            </a:pPr>
            <a:r>
              <a:rPr lang="en-US" sz="2000" dirty="0">
                <a:latin typeface="Courier New" pitchFamily="49" charset="0"/>
              </a:rPr>
              <a:t>for (number = 1; number &lt;= 10; number++);</a:t>
            </a:r>
          </a:p>
          <a:p>
            <a:pPr lvl="1">
              <a:buFontTx/>
              <a:buNone/>
            </a:pPr>
            <a:r>
              <a:rPr lang="en-US" sz="2000" dirty="0">
                <a:latin typeface="Courier New" pitchFamily="49" charset="0"/>
              </a:rPr>
              <a:t>		 product = product * number;</a:t>
            </a:r>
          </a:p>
          <a:p>
            <a:pPr lvl="1">
              <a:buFontTx/>
              <a:buNone/>
            </a:pPr>
            <a:r>
              <a:rPr lang="en-US" sz="2000" dirty="0" err="1">
                <a:latin typeface="Courier New" pitchFamily="49" charset="0"/>
              </a:rPr>
              <a:t>System.out.println</a:t>
            </a:r>
            <a:r>
              <a:rPr lang="en-US" sz="2000" dirty="0">
                <a:latin typeface="Courier New" pitchFamily="49" charset="0"/>
              </a:rPr>
              <a:t>(product);</a:t>
            </a:r>
          </a:p>
          <a:p>
            <a:r>
              <a:rPr lang="en-US" sz="2800" dirty="0">
                <a:latin typeface="Arial" charset="0"/>
              </a:rPr>
              <a:t>The last semicolon in</a:t>
            </a:r>
            <a:r>
              <a:rPr lang="en-US" sz="2000" dirty="0">
                <a:latin typeface="Courier New" pitchFamily="49" charset="0"/>
              </a:rPr>
              <a:t> </a:t>
            </a:r>
          </a:p>
          <a:p>
            <a:pPr lvl="1">
              <a:buFontTx/>
              <a:buNone/>
            </a:pPr>
            <a:r>
              <a:rPr lang="en-US" sz="2000" dirty="0">
                <a:latin typeface="Courier New" pitchFamily="49" charset="0"/>
              </a:rPr>
              <a:t>for (number = 1; number &lt;= 10; number++); </a:t>
            </a:r>
          </a:p>
          <a:p>
            <a:pPr>
              <a:buFontTx/>
              <a:buNone/>
            </a:pPr>
            <a:r>
              <a:rPr lang="en-US" sz="2000" dirty="0">
                <a:latin typeface="Arial" charset="0"/>
              </a:rPr>
              <a:t>	</a:t>
            </a:r>
            <a:r>
              <a:rPr lang="en-US" sz="2800" dirty="0">
                <a:latin typeface="Arial" charset="0"/>
              </a:rPr>
              <a:t>produces an empty</a:t>
            </a:r>
            <a:r>
              <a:rPr lang="en-US" sz="2000" dirty="0">
                <a:latin typeface="Arial" charset="0"/>
              </a:rPr>
              <a:t> </a:t>
            </a:r>
            <a:r>
              <a:rPr lang="en-US" sz="2000" dirty="0">
                <a:latin typeface="Courier New" pitchFamily="49" charset="0"/>
              </a:rPr>
              <a:t>for</a:t>
            </a:r>
            <a:r>
              <a:rPr lang="en-US" sz="2000" dirty="0">
                <a:latin typeface="Arial" charset="0"/>
              </a:rPr>
              <a:t> </a:t>
            </a:r>
            <a:r>
              <a:rPr lang="en-US" sz="2800" dirty="0">
                <a:latin typeface="Arial" charset="0"/>
              </a:rPr>
              <a:t>statement</a:t>
            </a:r>
            <a:r>
              <a:rPr lang="en-US" sz="2000" dirty="0">
                <a:latin typeface="Arial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800100"/>
            <a:ext cx="7772400" cy="762000"/>
          </a:xfrm>
        </p:spPr>
        <p:txBody>
          <a:bodyPr>
            <a:spAutoFit/>
          </a:bodyPr>
          <a:lstStyle/>
          <a:p>
            <a:r>
              <a:rPr lang="en-US" dirty="0">
                <a:latin typeface="Arial" charset="0"/>
              </a:rPr>
              <a:t>Empty </a:t>
            </a:r>
            <a:r>
              <a:rPr lang="en-US" dirty="0">
                <a:latin typeface="Courier New" pitchFamily="49" charset="0"/>
              </a:rPr>
              <a:t>while</a:t>
            </a:r>
            <a:r>
              <a:rPr lang="en-US" dirty="0">
                <a:latin typeface="Arial" charset="0"/>
              </a:rPr>
              <a:t> Statement</a:t>
            </a:r>
          </a:p>
        </p:txBody>
      </p:sp>
      <p:sp>
        <p:nvSpPr>
          <p:cNvPr id="133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828800"/>
            <a:ext cx="7772400" cy="4240213"/>
          </a:xfrm>
        </p:spPr>
        <p:txBody>
          <a:bodyPr>
            <a:spAutoFit/>
          </a:bodyPr>
          <a:lstStyle/>
          <a:p>
            <a:pPr lvl="1">
              <a:buFontTx/>
              <a:buNone/>
            </a:pPr>
            <a:r>
              <a:rPr lang="en-US" sz="2000" dirty="0" err="1">
                <a:latin typeface="Courier New" pitchFamily="49" charset="0"/>
              </a:rPr>
              <a:t>int</a:t>
            </a:r>
            <a:r>
              <a:rPr lang="en-US" sz="2000" dirty="0">
                <a:latin typeface="Courier New" pitchFamily="49" charset="0"/>
              </a:rPr>
              <a:t> product = 1, number = 1;</a:t>
            </a:r>
          </a:p>
          <a:p>
            <a:pPr lvl="1">
              <a:buFontTx/>
              <a:buNone/>
            </a:pPr>
            <a:r>
              <a:rPr lang="en-US" sz="2000" dirty="0">
                <a:latin typeface="Courier New" pitchFamily="49" charset="0"/>
              </a:rPr>
              <a:t>while (number &lt;= 10);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sz="2000" dirty="0">
                <a:latin typeface="Courier New" pitchFamily="49" charset="0"/>
              </a:rPr>
              <a:t>{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sz="2000" dirty="0">
                <a:latin typeface="Courier New" pitchFamily="49" charset="0"/>
              </a:rPr>
              <a:t>    product = product * number;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sz="2000" dirty="0">
                <a:latin typeface="Courier New" pitchFamily="49" charset="0"/>
              </a:rPr>
              <a:t>    number++;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sz="2000" dirty="0">
                <a:latin typeface="Courier New" pitchFamily="49" charset="0"/>
              </a:rPr>
              <a:t>}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sz="2000" dirty="0" err="1">
                <a:latin typeface="Courier New" pitchFamily="49" charset="0"/>
              </a:rPr>
              <a:t>System.out.println</a:t>
            </a:r>
            <a:r>
              <a:rPr lang="en-US" sz="2000" dirty="0">
                <a:latin typeface="Courier New" pitchFamily="49" charset="0"/>
              </a:rPr>
              <a:t>(product);</a:t>
            </a:r>
          </a:p>
          <a:p>
            <a:pPr>
              <a:lnSpc>
                <a:spcPct val="80000"/>
              </a:lnSpc>
            </a:pPr>
            <a:r>
              <a:rPr lang="en-US" dirty="0">
                <a:latin typeface="Arial" charset="0"/>
              </a:rPr>
              <a:t>The last semicolon in</a:t>
            </a:r>
            <a:r>
              <a:rPr lang="en-US" dirty="0">
                <a:latin typeface="Courier New" pitchFamily="49" charset="0"/>
              </a:rPr>
              <a:t> 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sz="2000" dirty="0">
                <a:latin typeface="Courier New" pitchFamily="49" charset="0"/>
              </a:rPr>
              <a:t>while (number &lt;= 10);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dirty="0">
                <a:latin typeface="Arial" charset="0"/>
              </a:rPr>
              <a:t>	produces an empty </a:t>
            </a:r>
            <a:r>
              <a:rPr lang="en-US" sz="2000" dirty="0">
                <a:latin typeface="Courier New" pitchFamily="49" charset="0"/>
              </a:rPr>
              <a:t>while</a:t>
            </a:r>
            <a:r>
              <a:rPr lang="en-US" dirty="0">
                <a:latin typeface="Arial" charset="0"/>
              </a:rPr>
              <a:t> loop body.</a:t>
            </a:r>
          </a:p>
          <a:p>
            <a:pPr>
              <a:buFontTx/>
              <a:buNone/>
            </a:pPr>
            <a:endParaRPr lang="en-US" dirty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65138"/>
            <a:ext cx="7772400" cy="1431925"/>
          </a:xfrm>
        </p:spPr>
        <p:txBody>
          <a:bodyPr>
            <a:spAutoFit/>
          </a:bodyPr>
          <a:lstStyle/>
          <a:p>
            <a:r>
              <a:rPr lang="en-US" dirty="0">
                <a:latin typeface="Arial" charset="0"/>
              </a:rPr>
              <a:t>Testing Equality of Floating-point Numbers</a:t>
            </a:r>
          </a:p>
        </p:txBody>
      </p:sp>
      <p:sp>
        <p:nvSpPr>
          <p:cNvPr id="849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7772400" cy="3205163"/>
          </a:xfrm>
        </p:spPr>
        <p:txBody>
          <a:bodyPr>
            <a:spAutoFit/>
          </a:bodyPr>
          <a:lstStyle/>
          <a:p>
            <a:r>
              <a:rPr lang="en-US" sz="2800" dirty="0">
                <a:latin typeface="Courier New" pitchFamily="49" charset="0"/>
              </a:rPr>
              <a:t>==</a:t>
            </a:r>
            <a:r>
              <a:rPr lang="en-US" sz="2800" dirty="0">
                <a:latin typeface="Arial" charset="0"/>
              </a:rPr>
              <a:t> works satisfactorily for integers and characters.</a:t>
            </a:r>
          </a:p>
          <a:p>
            <a:r>
              <a:rPr lang="en-US" sz="2800" dirty="0">
                <a:latin typeface="Courier New" pitchFamily="49" charset="0"/>
              </a:rPr>
              <a:t>==</a:t>
            </a:r>
            <a:r>
              <a:rPr lang="en-US" sz="2800" dirty="0">
                <a:latin typeface="Arial" charset="0"/>
              </a:rPr>
              <a:t> is not reliable for floating-point numbers (which are approximate quantities).</a:t>
            </a:r>
          </a:p>
          <a:p>
            <a:pPr lvl="1"/>
            <a:r>
              <a:rPr lang="en-US" dirty="0">
                <a:latin typeface="Arial" charset="0"/>
              </a:rPr>
              <a:t>Can cause infinite loops</a:t>
            </a:r>
          </a:p>
          <a:p>
            <a:pPr lvl="1"/>
            <a:r>
              <a:rPr lang="en-US" dirty="0">
                <a:latin typeface="Arial" charset="0"/>
              </a:rPr>
              <a:t>Use </a:t>
            </a:r>
            <a:r>
              <a:rPr lang="en-US" dirty="0">
                <a:latin typeface="Courier New" pitchFamily="49" charset="0"/>
              </a:rPr>
              <a:t>&lt;=</a:t>
            </a:r>
            <a:r>
              <a:rPr lang="en-US" dirty="0">
                <a:latin typeface="Arial" charset="0"/>
              </a:rPr>
              <a:t> or</a:t>
            </a:r>
            <a:r>
              <a:rPr lang="en-US" dirty="0">
                <a:latin typeface="Courier New" pitchFamily="49" charset="0"/>
              </a:rPr>
              <a:t> &gt;=</a:t>
            </a:r>
            <a:r>
              <a:rPr lang="en-US" dirty="0">
                <a:latin typeface="Arial" charset="0"/>
              </a:rPr>
              <a:t> rather than </a:t>
            </a:r>
            <a:r>
              <a:rPr lang="en-US" dirty="0">
                <a:latin typeface="Courier New" pitchFamily="49" charset="0"/>
              </a:rPr>
              <a:t>==</a:t>
            </a:r>
            <a:r>
              <a:rPr lang="en-US" dirty="0">
                <a:latin typeface="Arial" charset="0"/>
              </a:rPr>
              <a:t> or </a:t>
            </a:r>
            <a:r>
              <a:rPr lang="en-US" dirty="0">
                <a:latin typeface="Courier New" pitchFamily="49" charset="0"/>
              </a:rPr>
              <a:t>!=.</a:t>
            </a:r>
          </a:p>
          <a:p>
            <a:r>
              <a:rPr lang="en-US" sz="1600" dirty="0">
                <a:latin typeface="Courier New" pitchFamily="49" charset="0"/>
              </a:rPr>
              <a:t>www.cs.fit.edu/~pkc/classes/cse1001/FloatEquality.java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800100"/>
            <a:ext cx="7772400" cy="762000"/>
          </a:xfrm>
        </p:spPr>
        <p:txBody>
          <a:bodyPr>
            <a:spAutoFit/>
          </a:bodyPr>
          <a:lstStyle/>
          <a:p>
            <a:r>
              <a:rPr lang="en-US" dirty="0">
                <a:latin typeface="Arial" charset="0"/>
              </a:rPr>
              <a:t>Tracing Variables</a:t>
            </a:r>
          </a:p>
        </p:txBody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7772400" cy="3679825"/>
          </a:xfrm>
        </p:spPr>
        <p:txBody>
          <a:bodyPr>
            <a:spAutoFit/>
          </a:bodyPr>
          <a:lstStyle/>
          <a:p>
            <a:r>
              <a:rPr lang="en-US" sz="2800" i="1" dirty="0">
                <a:latin typeface="Arial" charset="0"/>
              </a:rPr>
              <a:t>Tracing variables </a:t>
            </a:r>
            <a:r>
              <a:rPr lang="en-US" sz="2800" dirty="0">
                <a:latin typeface="Arial" charset="0"/>
              </a:rPr>
              <a:t>means watching the variables change while the program is running.</a:t>
            </a:r>
          </a:p>
          <a:p>
            <a:pPr lvl="1"/>
            <a:r>
              <a:rPr lang="en-US" dirty="0">
                <a:latin typeface="Arial" charset="0"/>
              </a:rPr>
              <a:t>Simply insert temporary output statements in your program to print of the values of variables of interest</a:t>
            </a:r>
          </a:p>
          <a:p>
            <a:pPr lvl="1"/>
            <a:r>
              <a:rPr lang="en-US" dirty="0">
                <a:latin typeface="Arial" charset="0"/>
              </a:rPr>
              <a:t>or, learn to use the debugging facility that may be provided by your system.</a:t>
            </a:r>
            <a:endParaRPr lang="en-US" i="1" dirty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762000"/>
          </a:xfrm>
        </p:spPr>
        <p:txBody>
          <a:bodyPr>
            <a:spAutoFit/>
          </a:bodyPr>
          <a:lstStyle/>
          <a:p>
            <a:r>
              <a:rPr lang="en-US" dirty="0">
                <a:latin typeface="Arial" charset="0"/>
              </a:rPr>
              <a:t>Tracing Variables, cont.</a:t>
            </a:r>
          </a:p>
        </p:txBody>
      </p:sp>
      <p:sp>
        <p:nvSpPr>
          <p:cNvPr id="87046" name="Text Box 6"/>
          <p:cNvSpPr txBox="1">
            <a:spLocks noChangeArrowheads="1"/>
          </p:cNvSpPr>
          <p:nvPr/>
        </p:nvSpPr>
        <p:spPr bwMode="auto">
          <a:xfrm>
            <a:off x="609600" y="1752600"/>
            <a:ext cx="8077200" cy="4473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2400"/>
              <a:t>float creditCardBalance = 9000.0;</a:t>
            </a:r>
          </a:p>
          <a:p>
            <a:r>
              <a:rPr lang="en-US" sz="2400"/>
              <a:t>while (creditCardBalance &gt; 0)</a:t>
            </a:r>
          </a:p>
          <a:p>
            <a:r>
              <a:rPr lang="en-US" sz="2400"/>
              <a:t>{</a:t>
            </a:r>
          </a:p>
          <a:p>
            <a:r>
              <a:rPr lang="en-US" sz="2400"/>
              <a:t>  … // input payment</a:t>
            </a:r>
          </a:p>
          <a:p>
            <a:r>
              <a:rPr lang="en-US" sz="2400"/>
              <a:t>  creditCardBalance -= payment;</a:t>
            </a:r>
          </a:p>
          <a:p>
            <a:endParaRPr lang="en-US" sz="2400"/>
          </a:p>
          <a:p>
            <a:r>
              <a:rPr lang="en-US" sz="2400"/>
              <a:t>  … // calculate penalty</a:t>
            </a:r>
          </a:p>
          <a:p>
            <a:r>
              <a:rPr lang="en-US" sz="2400"/>
              <a:t>  creditCardBalance += penalty;</a:t>
            </a:r>
          </a:p>
          <a:p>
            <a:r>
              <a:rPr lang="en-US" sz="2400"/>
              <a:t>           </a:t>
            </a:r>
          </a:p>
          <a:p>
            <a:r>
              <a:rPr lang="en-US" sz="2400"/>
              <a:t>  system.out.println(creditCardBalance);</a:t>
            </a:r>
          </a:p>
          <a:p>
            <a:r>
              <a:rPr lang="en-US" sz="2400"/>
              <a:t>}</a:t>
            </a:r>
          </a:p>
          <a:p>
            <a:endParaRPr lang="en-US" sz="2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800100"/>
            <a:ext cx="7772400" cy="762000"/>
          </a:xfrm>
        </p:spPr>
        <p:txBody>
          <a:bodyPr>
            <a:spAutoFit/>
          </a:bodyPr>
          <a:lstStyle/>
          <a:p>
            <a:r>
              <a:rPr lang="en-US" dirty="0">
                <a:latin typeface="Arial" charset="0"/>
              </a:rPr>
              <a:t>Type </a:t>
            </a:r>
            <a:r>
              <a:rPr lang="en-US" dirty="0" err="1">
                <a:latin typeface="Courier New" pitchFamily="49" charset="0"/>
              </a:rPr>
              <a:t>boolean</a:t>
            </a:r>
            <a:endParaRPr lang="en-US" dirty="0"/>
          </a:p>
        </p:txBody>
      </p:sp>
      <p:sp>
        <p:nvSpPr>
          <p:cNvPr id="880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7772400" cy="1544638"/>
          </a:xfrm>
        </p:spPr>
        <p:txBody>
          <a:bodyPr>
            <a:spAutoFit/>
          </a:bodyPr>
          <a:lstStyle/>
          <a:p>
            <a:r>
              <a:rPr lang="en-US" sz="2800" dirty="0">
                <a:latin typeface="Arial" charset="0"/>
              </a:rPr>
              <a:t>Boolean Expressions and Variables</a:t>
            </a:r>
          </a:p>
          <a:p>
            <a:r>
              <a:rPr lang="en-US" sz="2800" dirty="0">
                <a:latin typeface="Arial" charset="0"/>
              </a:rPr>
              <a:t>Truth Tables and Precedence Rules</a:t>
            </a:r>
          </a:p>
          <a:p>
            <a:r>
              <a:rPr lang="en-US" sz="2800" dirty="0">
                <a:latin typeface="Arial" charset="0"/>
              </a:rPr>
              <a:t>Input and Output of Boolean Values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800100"/>
            <a:ext cx="7772400" cy="762000"/>
          </a:xfrm>
        </p:spPr>
        <p:txBody>
          <a:bodyPr>
            <a:spAutoFit/>
          </a:bodyPr>
          <a:lstStyle/>
          <a:p>
            <a:r>
              <a:rPr lang="en-US" dirty="0">
                <a:latin typeface="Arial" charset="0"/>
              </a:rPr>
              <a:t>Type </a:t>
            </a:r>
            <a:r>
              <a:rPr lang="en-US" dirty="0" err="1">
                <a:latin typeface="Courier New" pitchFamily="49" charset="0"/>
              </a:rPr>
              <a:t>boolean</a:t>
            </a:r>
            <a:r>
              <a:rPr lang="en-US" dirty="0">
                <a:latin typeface="Arial" charset="0"/>
              </a:rPr>
              <a:t>, cont.</a:t>
            </a:r>
          </a:p>
        </p:txBody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7772400" cy="3433763"/>
          </a:xfrm>
        </p:spPr>
        <p:txBody>
          <a:bodyPr>
            <a:spAutoFit/>
          </a:bodyPr>
          <a:lstStyle/>
          <a:p>
            <a:r>
              <a:rPr lang="en-US" sz="2800" dirty="0">
                <a:latin typeface="Arial" charset="0"/>
              </a:rPr>
              <a:t>The type </a:t>
            </a:r>
            <a:r>
              <a:rPr lang="en-US" sz="2000" dirty="0" err="1">
                <a:latin typeface="Courier New" pitchFamily="49" charset="0"/>
              </a:rPr>
              <a:t>boolean</a:t>
            </a:r>
            <a:r>
              <a:rPr lang="en-US" sz="2800" dirty="0">
                <a:latin typeface="Arial" charset="0"/>
              </a:rPr>
              <a:t> is a primitive type with only two values: </a:t>
            </a:r>
            <a:r>
              <a:rPr lang="en-US" sz="2000" dirty="0">
                <a:latin typeface="Courier New" pitchFamily="49" charset="0"/>
              </a:rPr>
              <a:t>true</a:t>
            </a:r>
            <a:r>
              <a:rPr lang="en-US" sz="2800" dirty="0">
                <a:latin typeface="Arial" charset="0"/>
              </a:rPr>
              <a:t> and </a:t>
            </a:r>
            <a:r>
              <a:rPr lang="en-US" sz="2000" dirty="0">
                <a:latin typeface="Courier New" pitchFamily="49" charset="0"/>
              </a:rPr>
              <a:t>false.</a:t>
            </a:r>
            <a:endParaRPr lang="en-US" sz="2800" dirty="0">
              <a:latin typeface="Arial" charset="0"/>
            </a:endParaRPr>
          </a:p>
          <a:p>
            <a:r>
              <a:rPr lang="en-US" sz="2800" dirty="0">
                <a:latin typeface="Arial" charset="0"/>
              </a:rPr>
              <a:t>Boolean variables can make programs more readable.</a:t>
            </a:r>
          </a:p>
          <a:p>
            <a:pPr lvl="1">
              <a:buFontTx/>
              <a:buNone/>
            </a:pPr>
            <a:r>
              <a:rPr lang="en-US" sz="2000" dirty="0">
                <a:latin typeface="Courier New" pitchFamily="49" charset="0"/>
              </a:rPr>
              <a:t>if (</a:t>
            </a:r>
            <a:r>
              <a:rPr lang="en-US" sz="2000" dirty="0" err="1">
                <a:latin typeface="Courier New" pitchFamily="49" charset="0"/>
              </a:rPr>
              <a:t>systemsAreOK</a:t>
            </a:r>
            <a:r>
              <a:rPr lang="en-US" sz="2000" dirty="0">
                <a:latin typeface="Courier New" pitchFamily="49" charset="0"/>
              </a:rPr>
              <a:t>)</a:t>
            </a:r>
            <a:endParaRPr lang="en-US" sz="2000" dirty="0">
              <a:latin typeface="Arial" charset="0"/>
            </a:endParaRPr>
          </a:p>
          <a:p>
            <a:pPr lvl="1">
              <a:buFontTx/>
              <a:buNone/>
            </a:pPr>
            <a:r>
              <a:rPr lang="en-US" dirty="0">
                <a:latin typeface="Arial" charset="0"/>
              </a:rPr>
              <a:t>instead of</a:t>
            </a:r>
          </a:p>
          <a:p>
            <a:pPr lvl="1">
              <a:buFontTx/>
              <a:buNone/>
            </a:pPr>
            <a:r>
              <a:rPr lang="en-US" sz="2000" dirty="0">
                <a:latin typeface="Courier New" pitchFamily="49" charset="0"/>
              </a:rPr>
              <a:t>if((temperature &lt;= 100) &amp;&amp; (thrust &gt;= 12000) &amp;&amp; (</a:t>
            </a:r>
            <a:r>
              <a:rPr lang="en-US" sz="2000" dirty="0" err="1">
                <a:latin typeface="Courier New" pitchFamily="49" charset="0"/>
              </a:rPr>
              <a:t>cabinPressure</a:t>
            </a:r>
            <a:r>
              <a:rPr lang="en-US" sz="2000" dirty="0">
                <a:latin typeface="Courier New" pitchFamily="49" charset="0"/>
              </a:rPr>
              <a:t> &gt; 30) &amp;&amp; …)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65138"/>
            <a:ext cx="7772400" cy="1431925"/>
          </a:xfrm>
        </p:spPr>
        <p:txBody>
          <a:bodyPr>
            <a:spAutoFit/>
          </a:bodyPr>
          <a:lstStyle/>
          <a:p>
            <a:r>
              <a:rPr lang="en-US" dirty="0">
                <a:latin typeface="Arial" charset="0"/>
              </a:rPr>
              <a:t>Boolean Expressions and Variables</a:t>
            </a:r>
          </a:p>
        </p:txBody>
      </p:sp>
      <p:sp>
        <p:nvSpPr>
          <p:cNvPr id="901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7772400" cy="3408363"/>
          </a:xfrm>
        </p:spPr>
        <p:txBody>
          <a:bodyPr>
            <a:spAutoFit/>
          </a:bodyPr>
          <a:lstStyle/>
          <a:p>
            <a:r>
              <a:rPr lang="en-US" sz="2800" dirty="0">
                <a:latin typeface="Arial" charset="0"/>
              </a:rPr>
              <a:t>Variables, constants, and expressions of type </a:t>
            </a:r>
            <a:r>
              <a:rPr lang="en-US" sz="2000" dirty="0" err="1">
                <a:latin typeface="Courier New" pitchFamily="49" charset="0"/>
              </a:rPr>
              <a:t>boolean</a:t>
            </a:r>
            <a:r>
              <a:rPr lang="en-US" sz="2800" dirty="0">
                <a:latin typeface="Arial" charset="0"/>
              </a:rPr>
              <a:t> all evaluate to either </a:t>
            </a:r>
            <a:r>
              <a:rPr lang="en-US" sz="2000" dirty="0">
                <a:latin typeface="Courier New" pitchFamily="49" charset="0"/>
              </a:rPr>
              <a:t>true</a:t>
            </a:r>
            <a:r>
              <a:rPr lang="en-US" sz="2800" dirty="0">
                <a:latin typeface="Arial" charset="0"/>
              </a:rPr>
              <a:t> or </a:t>
            </a:r>
            <a:r>
              <a:rPr lang="en-US" sz="2000" dirty="0">
                <a:latin typeface="Courier New" pitchFamily="49" charset="0"/>
              </a:rPr>
              <a:t>false.</a:t>
            </a:r>
          </a:p>
          <a:p>
            <a:r>
              <a:rPr lang="en-US" sz="2800" dirty="0">
                <a:latin typeface="Arial" charset="0"/>
              </a:rPr>
              <a:t>A </a:t>
            </a:r>
            <a:r>
              <a:rPr lang="en-US" sz="2800" dirty="0" err="1">
                <a:latin typeface="Arial" charset="0"/>
              </a:rPr>
              <a:t>boolean</a:t>
            </a:r>
            <a:r>
              <a:rPr lang="en-US" sz="2800" dirty="0">
                <a:latin typeface="Arial" charset="0"/>
              </a:rPr>
              <a:t> variable can be given the value of a </a:t>
            </a:r>
            <a:r>
              <a:rPr lang="en-US" sz="2800" dirty="0" err="1">
                <a:latin typeface="Arial" charset="0"/>
              </a:rPr>
              <a:t>boolean</a:t>
            </a:r>
            <a:r>
              <a:rPr lang="en-US" sz="2800" dirty="0">
                <a:latin typeface="Arial" charset="0"/>
              </a:rPr>
              <a:t> expression by using an assignment operator.</a:t>
            </a:r>
          </a:p>
          <a:p>
            <a:pPr lvl="1">
              <a:buFontTx/>
              <a:buNone/>
            </a:pPr>
            <a:r>
              <a:rPr lang="en-US" sz="2000" dirty="0" err="1">
                <a:latin typeface="Courier New" pitchFamily="49" charset="0"/>
              </a:rPr>
              <a:t>boolean</a:t>
            </a:r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err="1">
                <a:latin typeface="Courier New" pitchFamily="49" charset="0"/>
              </a:rPr>
              <a:t>isPositive</a:t>
            </a:r>
            <a:r>
              <a:rPr lang="en-US" sz="2000" dirty="0">
                <a:latin typeface="Courier New" pitchFamily="49" charset="0"/>
              </a:rPr>
              <a:t> = (number &gt; 0);</a:t>
            </a:r>
          </a:p>
          <a:p>
            <a:pPr lvl="1">
              <a:buFontTx/>
              <a:buNone/>
            </a:pPr>
            <a:r>
              <a:rPr lang="en-US" sz="2000" dirty="0">
                <a:latin typeface="Courier New" pitchFamily="49" charset="0"/>
              </a:rPr>
              <a:t>...</a:t>
            </a:r>
          </a:p>
          <a:p>
            <a:pPr lvl="1">
              <a:buFontTx/>
              <a:buNone/>
            </a:pPr>
            <a:r>
              <a:rPr lang="en-US" sz="2000" dirty="0">
                <a:latin typeface="Courier New" pitchFamily="49" charset="0"/>
              </a:rPr>
              <a:t>if (</a:t>
            </a:r>
            <a:r>
              <a:rPr lang="en-US" sz="2000" dirty="0" err="1">
                <a:latin typeface="Courier New" pitchFamily="49" charset="0"/>
              </a:rPr>
              <a:t>isPositive</a:t>
            </a:r>
            <a:r>
              <a:rPr lang="en-US" sz="2000" dirty="0">
                <a:latin typeface="Courier New" pitchFamily="49" charset="0"/>
              </a:rPr>
              <a:t>) ...</a:t>
            </a: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800100"/>
            <a:ext cx="7772400" cy="762000"/>
          </a:xfrm>
        </p:spPr>
        <p:txBody>
          <a:bodyPr>
            <a:spAutoFit/>
          </a:bodyPr>
          <a:lstStyle/>
          <a:p>
            <a:r>
              <a:rPr lang="en-US" dirty="0">
                <a:latin typeface="Arial" charset="0"/>
              </a:rPr>
              <a:t>Naming Boolean Variables</a:t>
            </a:r>
          </a:p>
        </p:txBody>
      </p:sp>
      <p:sp>
        <p:nvSpPr>
          <p:cNvPr id="911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7772400" cy="1641475"/>
          </a:xfrm>
        </p:spPr>
        <p:txBody>
          <a:bodyPr>
            <a:spAutoFit/>
          </a:bodyPr>
          <a:lstStyle/>
          <a:p>
            <a:r>
              <a:rPr lang="en-US" sz="2800" dirty="0">
                <a:latin typeface="Arial" charset="0"/>
              </a:rPr>
              <a:t>Choose names such as </a:t>
            </a:r>
            <a:r>
              <a:rPr lang="en-US" sz="2000" dirty="0" err="1">
                <a:latin typeface="Courier New" pitchFamily="49" charset="0"/>
              </a:rPr>
              <a:t>isPositive</a:t>
            </a:r>
            <a:r>
              <a:rPr lang="en-US" sz="2800" dirty="0">
                <a:latin typeface="Arial" charset="0"/>
              </a:rPr>
              <a:t> or </a:t>
            </a:r>
            <a:r>
              <a:rPr lang="en-US" sz="2000" dirty="0" err="1">
                <a:latin typeface="Courier New" pitchFamily="49" charset="0"/>
              </a:rPr>
              <a:t>systemsAreOk</a:t>
            </a:r>
            <a:r>
              <a:rPr lang="en-US" sz="2000" dirty="0">
                <a:latin typeface="Courier New" pitchFamily="49" charset="0"/>
              </a:rPr>
              <a:t>.</a:t>
            </a:r>
            <a:endParaRPr lang="en-US" sz="2800" dirty="0">
              <a:latin typeface="Arial" charset="0"/>
            </a:endParaRPr>
          </a:p>
          <a:p>
            <a:r>
              <a:rPr lang="en-US" sz="2800" dirty="0">
                <a:latin typeface="Arial" charset="0"/>
              </a:rPr>
              <a:t>Avoid names such as </a:t>
            </a:r>
            <a:r>
              <a:rPr lang="en-US" sz="2000" dirty="0" err="1">
                <a:latin typeface="Courier New" pitchFamily="49" charset="0"/>
              </a:rPr>
              <a:t>numberSign</a:t>
            </a:r>
            <a:r>
              <a:rPr lang="en-US" sz="2800" dirty="0">
                <a:latin typeface="Arial" charset="0"/>
              </a:rPr>
              <a:t> or </a:t>
            </a:r>
            <a:r>
              <a:rPr lang="en-US" sz="2000" dirty="0" err="1">
                <a:latin typeface="Courier New" pitchFamily="49" charset="0"/>
              </a:rPr>
              <a:t>systemStatus</a:t>
            </a:r>
            <a:r>
              <a:rPr lang="en-US" sz="2000" dirty="0">
                <a:latin typeface="Courier New" pitchFamily="49" charset="0"/>
              </a:rPr>
              <a:t>.</a:t>
            </a:r>
            <a:endParaRPr lang="en-US" sz="2000" dirty="0"/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800100"/>
            <a:ext cx="7772400" cy="762000"/>
          </a:xfrm>
        </p:spPr>
        <p:txBody>
          <a:bodyPr>
            <a:spAutoFit/>
          </a:bodyPr>
          <a:lstStyle/>
          <a:p>
            <a:r>
              <a:rPr lang="en-US" dirty="0">
                <a:latin typeface="Arial" charset="0"/>
              </a:rPr>
              <a:t>Precedence Rules</a:t>
            </a:r>
          </a:p>
        </p:txBody>
      </p:sp>
      <p:sp>
        <p:nvSpPr>
          <p:cNvPr id="931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7772400" cy="1885950"/>
          </a:xfrm>
        </p:spPr>
        <p:txBody>
          <a:bodyPr>
            <a:spAutoFit/>
          </a:bodyPr>
          <a:lstStyle/>
          <a:p>
            <a:r>
              <a:rPr lang="en-US" sz="2800" dirty="0">
                <a:latin typeface="Arial" charset="0"/>
              </a:rPr>
              <a:t>Parentheses should be used to indicate the order of operations.</a:t>
            </a:r>
          </a:p>
          <a:p>
            <a:r>
              <a:rPr lang="en-US" sz="2800" dirty="0">
                <a:latin typeface="Arial" charset="0"/>
              </a:rPr>
              <a:t>When parentheses are omitted, the order of operation is determined by </a:t>
            </a:r>
            <a:r>
              <a:rPr lang="en-US" sz="2800" i="1" dirty="0">
                <a:latin typeface="Arial" charset="0"/>
              </a:rPr>
              <a:t>precedence rules.</a:t>
            </a: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800100"/>
            <a:ext cx="7772400" cy="762000"/>
          </a:xfrm>
        </p:spPr>
        <p:txBody>
          <a:bodyPr>
            <a:spAutoFit/>
          </a:bodyPr>
          <a:lstStyle/>
          <a:p>
            <a:r>
              <a:rPr lang="en-US" dirty="0">
                <a:latin typeface="Arial" charset="0"/>
              </a:rPr>
              <a:t>Precedence Rules, cont.</a:t>
            </a:r>
          </a:p>
        </p:txBody>
      </p:sp>
      <p:sp>
        <p:nvSpPr>
          <p:cNvPr id="1157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7772400" cy="3252788"/>
          </a:xfrm>
        </p:spPr>
        <p:txBody>
          <a:bodyPr>
            <a:spAutoFit/>
          </a:bodyPr>
          <a:lstStyle/>
          <a:p>
            <a:r>
              <a:rPr lang="en-US" sz="2800" dirty="0">
                <a:latin typeface="Arial" charset="0"/>
              </a:rPr>
              <a:t>Operations with </a:t>
            </a:r>
            <a:r>
              <a:rPr lang="en-US" sz="2800" i="1" dirty="0">
                <a:latin typeface="Arial" charset="0"/>
              </a:rPr>
              <a:t>higher precedence </a:t>
            </a:r>
            <a:r>
              <a:rPr lang="en-US" sz="2800" dirty="0">
                <a:latin typeface="Arial" charset="0"/>
              </a:rPr>
              <a:t>are performed before operations with </a:t>
            </a:r>
            <a:r>
              <a:rPr lang="en-US" sz="2800" i="1" dirty="0">
                <a:latin typeface="Arial" charset="0"/>
              </a:rPr>
              <a:t>lower precedence.</a:t>
            </a:r>
          </a:p>
          <a:p>
            <a:r>
              <a:rPr lang="en-US" sz="2800" dirty="0">
                <a:latin typeface="Arial" charset="0"/>
              </a:rPr>
              <a:t>Operations with </a:t>
            </a:r>
            <a:r>
              <a:rPr lang="en-US" sz="2800" i="1" dirty="0">
                <a:latin typeface="Arial" charset="0"/>
              </a:rPr>
              <a:t>equal precedence</a:t>
            </a:r>
            <a:r>
              <a:rPr lang="en-US" sz="2800" dirty="0">
                <a:latin typeface="Arial" charset="0"/>
              </a:rPr>
              <a:t> are done left-to-right (except for unary operations which are done right-to-left).</a:t>
            </a:r>
          </a:p>
          <a:p>
            <a:endParaRPr lang="en-US" sz="2800" dirty="0">
              <a:latin typeface="Arial" charset="0"/>
            </a:endParaRP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85800"/>
            <a:ext cx="7772400" cy="762000"/>
          </a:xfrm>
        </p:spPr>
        <p:txBody>
          <a:bodyPr>
            <a:spAutoFit/>
          </a:bodyPr>
          <a:lstStyle/>
          <a:p>
            <a:r>
              <a:rPr lang="en-US" dirty="0">
                <a:latin typeface="Arial" charset="0"/>
              </a:rPr>
              <a:t>Precedence Rules, cont.</a:t>
            </a:r>
          </a:p>
        </p:txBody>
      </p:sp>
      <p:pic>
        <p:nvPicPr>
          <p:cNvPr id="94217" name="Picture 9" descr="figp19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95400" y="1828800"/>
            <a:ext cx="3576638" cy="4043363"/>
          </a:xfrm>
          <a:prstGeom prst="rect">
            <a:avLst/>
          </a:prstGeom>
          <a:noFill/>
        </p:spPr>
      </p:pic>
      <p:sp>
        <p:nvSpPr>
          <p:cNvPr id="94218" name="Text Box 10"/>
          <p:cNvSpPr txBox="1">
            <a:spLocks noChangeArrowheads="1"/>
          </p:cNvSpPr>
          <p:nvPr/>
        </p:nvSpPr>
        <p:spPr bwMode="auto">
          <a:xfrm>
            <a:off x="5257800" y="2895600"/>
            <a:ext cx="1985963" cy="200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>
                <a:latin typeface="Arial" charset="0"/>
              </a:rPr>
              <a:t>Comparison operators:</a:t>
            </a:r>
          </a:p>
          <a:p>
            <a:r>
              <a:rPr lang="en-US" sz="1400">
                <a:latin typeface="Arial" charset="0"/>
              </a:rPr>
              <a:t> &lt;, &gt;, &lt;=, &gt;=</a:t>
            </a:r>
          </a:p>
          <a:p>
            <a:r>
              <a:rPr lang="en-US" sz="1400">
                <a:latin typeface="Arial" charset="0"/>
              </a:rPr>
              <a:t> ==, !=</a:t>
            </a:r>
          </a:p>
          <a:p>
            <a:endParaRPr lang="en-US" sz="1400">
              <a:latin typeface="Arial" charset="0"/>
            </a:endParaRPr>
          </a:p>
          <a:p>
            <a:r>
              <a:rPr lang="en-US" sz="1400">
                <a:latin typeface="Arial" charset="0"/>
              </a:rPr>
              <a:t>Logical operators:</a:t>
            </a:r>
          </a:p>
          <a:p>
            <a:r>
              <a:rPr lang="en-US" sz="1400">
                <a:latin typeface="Arial" charset="0"/>
              </a:rPr>
              <a:t> &amp;</a:t>
            </a:r>
          </a:p>
          <a:p>
            <a:r>
              <a:rPr lang="en-US" sz="1400">
                <a:latin typeface="Arial" charset="0"/>
              </a:rPr>
              <a:t> |</a:t>
            </a:r>
          </a:p>
          <a:p>
            <a:r>
              <a:rPr lang="en-US" sz="1400">
                <a:latin typeface="Arial" charset="0"/>
              </a:rPr>
              <a:t> &amp;&amp;</a:t>
            </a:r>
          </a:p>
          <a:p>
            <a:r>
              <a:rPr lang="en-US" sz="1400">
                <a:latin typeface="Arial" charset="0"/>
              </a:rPr>
              <a:t> ||</a:t>
            </a: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800100"/>
            <a:ext cx="7772400" cy="762000"/>
          </a:xfrm>
        </p:spPr>
        <p:txBody>
          <a:bodyPr>
            <a:spAutoFit/>
          </a:bodyPr>
          <a:lstStyle/>
          <a:p>
            <a:r>
              <a:rPr lang="en-US" dirty="0">
                <a:latin typeface="Arial" charset="0"/>
              </a:rPr>
              <a:t>Precedence Rules, cont.</a:t>
            </a:r>
          </a:p>
        </p:txBody>
      </p:sp>
      <p:sp>
        <p:nvSpPr>
          <p:cNvPr id="952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7772400" cy="3695700"/>
          </a:xfrm>
        </p:spPr>
        <p:txBody>
          <a:bodyPr>
            <a:spAutoFit/>
          </a:bodyPr>
          <a:lstStyle/>
          <a:p>
            <a:pPr marL="0" indent="0"/>
            <a:r>
              <a:rPr lang="en-US" dirty="0">
                <a:latin typeface="Arial" charset="0"/>
              </a:rPr>
              <a:t>  In what order are the operations performed?</a:t>
            </a:r>
          </a:p>
          <a:p>
            <a:pPr marL="457200" lvl="1" indent="-342900">
              <a:buFontTx/>
              <a:buNone/>
            </a:pPr>
            <a:endParaRPr lang="en-US" sz="2400" dirty="0">
              <a:latin typeface="Arial" charset="0"/>
            </a:endParaRPr>
          </a:p>
          <a:p>
            <a:pPr marL="457200" lvl="1" indent="-342900">
              <a:buFontTx/>
              <a:buNone/>
            </a:pPr>
            <a:r>
              <a:rPr lang="en-US" sz="2400" dirty="0">
                <a:latin typeface="Courier New" pitchFamily="49" charset="0"/>
              </a:rPr>
              <a:t>score &lt; min/2 - 10 || score &gt; 90</a:t>
            </a:r>
          </a:p>
          <a:p>
            <a:pPr marL="457200" lvl="1" indent="-342900">
              <a:buFontTx/>
              <a:buNone/>
            </a:pPr>
            <a:r>
              <a:rPr lang="en-US" sz="2400" dirty="0">
                <a:latin typeface="Courier New" pitchFamily="49" charset="0"/>
              </a:rPr>
              <a:t>score &lt; (min/2) - 10 || score &gt; 90</a:t>
            </a:r>
          </a:p>
          <a:p>
            <a:pPr marL="457200" lvl="1" indent="-342900">
              <a:buFontTx/>
              <a:buNone/>
            </a:pPr>
            <a:r>
              <a:rPr lang="en-US" sz="2400" dirty="0">
                <a:latin typeface="Courier New" pitchFamily="49" charset="0"/>
              </a:rPr>
              <a:t>score &lt; ((min/2) - 10) || score &gt; 90</a:t>
            </a:r>
          </a:p>
          <a:p>
            <a:pPr marL="457200" lvl="1" indent="-342900">
              <a:buFontTx/>
              <a:buNone/>
            </a:pPr>
            <a:r>
              <a:rPr lang="en-US" sz="2400" dirty="0">
                <a:latin typeface="Courier New" pitchFamily="49" charset="0"/>
              </a:rPr>
              <a:t>(score &lt; ((min/2) - 10)) || score &gt; 90</a:t>
            </a:r>
          </a:p>
          <a:p>
            <a:pPr marL="457200" lvl="1" indent="-342900">
              <a:buFontTx/>
              <a:buNone/>
            </a:pPr>
            <a:r>
              <a:rPr lang="en-US" sz="2400" dirty="0">
                <a:latin typeface="Courier New" pitchFamily="49" charset="0"/>
              </a:rPr>
              <a:t>(score &lt; ((min/2) - 10)) || (score &gt; 90)</a:t>
            </a:r>
            <a:endParaRPr lang="en-US" sz="3200" dirty="0">
              <a:latin typeface="Arial" charset="0"/>
            </a:endParaRP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800100"/>
            <a:ext cx="7772400" cy="762000"/>
          </a:xfrm>
        </p:spPr>
        <p:txBody>
          <a:bodyPr>
            <a:spAutoFit/>
          </a:bodyPr>
          <a:lstStyle/>
          <a:p>
            <a:r>
              <a:rPr lang="en-US" dirty="0">
                <a:latin typeface="Arial" charset="0"/>
              </a:rPr>
              <a:t>Short-circuit Evaluation</a:t>
            </a:r>
          </a:p>
        </p:txBody>
      </p:sp>
      <p:sp>
        <p:nvSpPr>
          <p:cNvPr id="962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7772400" cy="3787775"/>
          </a:xfrm>
        </p:spPr>
        <p:txBody>
          <a:bodyPr>
            <a:spAutoFit/>
          </a:bodyPr>
          <a:lstStyle/>
          <a:p>
            <a:r>
              <a:rPr lang="en-US" sz="2800" dirty="0">
                <a:latin typeface="Arial" charset="0"/>
              </a:rPr>
              <a:t>Sometimes only </a:t>
            </a:r>
            <a:r>
              <a:rPr lang="en-US" sz="2800" i="1" dirty="0">
                <a:latin typeface="Arial" charset="0"/>
              </a:rPr>
              <a:t>part</a:t>
            </a:r>
            <a:r>
              <a:rPr lang="en-US" sz="2800" dirty="0">
                <a:latin typeface="Arial" charset="0"/>
              </a:rPr>
              <a:t> of a </a:t>
            </a:r>
            <a:r>
              <a:rPr lang="en-US" sz="2800" dirty="0" err="1">
                <a:latin typeface="Arial" charset="0"/>
              </a:rPr>
              <a:t>boolean</a:t>
            </a:r>
            <a:r>
              <a:rPr lang="en-US" sz="2800" dirty="0">
                <a:latin typeface="Arial" charset="0"/>
              </a:rPr>
              <a:t> expression needs to be evaluated to determine the value of the entire expression.</a:t>
            </a:r>
          </a:p>
          <a:p>
            <a:pPr lvl="1"/>
            <a:r>
              <a:rPr lang="en-US" dirty="0">
                <a:latin typeface="Arial" charset="0"/>
              </a:rPr>
              <a:t>If the first operand of </a:t>
            </a:r>
            <a:r>
              <a:rPr lang="en-US" sz="2000" dirty="0">
                <a:latin typeface="Courier New" pitchFamily="49" charset="0"/>
              </a:rPr>
              <a:t>||</a:t>
            </a:r>
            <a:r>
              <a:rPr lang="en-US" dirty="0">
                <a:latin typeface="Arial" charset="0"/>
              </a:rPr>
              <a:t> is </a:t>
            </a:r>
            <a:r>
              <a:rPr lang="en-US" sz="2000" dirty="0">
                <a:latin typeface="Courier New" pitchFamily="49" charset="0"/>
              </a:rPr>
              <a:t>true</a:t>
            </a:r>
            <a:endParaRPr lang="en-US" dirty="0">
              <a:latin typeface="Arial" charset="0"/>
            </a:endParaRPr>
          </a:p>
          <a:p>
            <a:pPr lvl="2"/>
            <a:r>
              <a:rPr lang="en-US" dirty="0">
                <a:latin typeface="Arial" charset="0"/>
              </a:rPr>
              <a:t>entire expression is </a:t>
            </a:r>
            <a:r>
              <a:rPr lang="en-US" sz="1800" dirty="0">
                <a:latin typeface="Courier New" pitchFamily="49" charset="0"/>
              </a:rPr>
              <a:t>true</a:t>
            </a:r>
            <a:endParaRPr lang="en-US" dirty="0">
              <a:latin typeface="Arial" charset="0"/>
            </a:endParaRPr>
          </a:p>
          <a:p>
            <a:pPr lvl="1"/>
            <a:r>
              <a:rPr lang="en-US" dirty="0">
                <a:latin typeface="Arial" charset="0"/>
              </a:rPr>
              <a:t>If the first operand of </a:t>
            </a:r>
            <a:r>
              <a:rPr lang="en-US" sz="2000" dirty="0">
                <a:latin typeface="Courier New" pitchFamily="49" charset="0"/>
              </a:rPr>
              <a:t>&amp;&amp;</a:t>
            </a:r>
            <a:r>
              <a:rPr lang="en-US" dirty="0">
                <a:latin typeface="Arial" charset="0"/>
              </a:rPr>
              <a:t> is </a:t>
            </a:r>
            <a:r>
              <a:rPr lang="en-US" sz="2000" dirty="0">
                <a:latin typeface="Courier New" pitchFamily="49" charset="0"/>
              </a:rPr>
              <a:t>false</a:t>
            </a:r>
            <a:endParaRPr lang="en-US" dirty="0">
              <a:latin typeface="Arial" charset="0"/>
            </a:endParaRPr>
          </a:p>
          <a:p>
            <a:pPr lvl="2"/>
            <a:r>
              <a:rPr lang="en-US" dirty="0">
                <a:latin typeface="Arial" charset="0"/>
              </a:rPr>
              <a:t>entire expression is </a:t>
            </a:r>
            <a:r>
              <a:rPr lang="en-US" sz="1800" dirty="0">
                <a:latin typeface="Courier New" pitchFamily="49" charset="0"/>
              </a:rPr>
              <a:t>false</a:t>
            </a:r>
          </a:p>
          <a:p>
            <a:r>
              <a:rPr lang="en-US" sz="2800" dirty="0">
                <a:latin typeface="Arial" charset="0"/>
              </a:rPr>
              <a:t>This is called </a:t>
            </a:r>
            <a:r>
              <a:rPr lang="en-US" sz="2800" i="1" dirty="0">
                <a:latin typeface="Arial" charset="0"/>
              </a:rPr>
              <a:t>short-circuit </a:t>
            </a:r>
            <a:r>
              <a:rPr lang="en-US" sz="2800" dirty="0">
                <a:latin typeface="Arial" charset="0"/>
              </a:rPr>
              <a:t>or </a:t>
            </a:r>
            <a:r>
              <a:rPr lang="en-US" sz="2800" i="1" dirty="0">
                <a:latin typeface="Arial" charset="0"/>
              </a:rPr>
              <a:t>lazy</a:t>
            </a:r>
            <a:r>
              <a:rPr lang="en-US" sz="2800" dirty="0">
                <a:latin typeface="Arial" charset="0"/>
              </a:rPr>
              <a:t> evaluation.</a:t>
            </a: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800100"/>
            <a:ext cx="7772400" cy="762000"/>
          </a:xfrm>
        </p:spPr>
        <p:txBody>
          <a:bodyPr>
            <a:spAutoFit/>
          </a:bodyPr>
          <a:lstStyle/>
          <a:p>
            <a:r>
              <a:rPr lang="en-US" dirty="0">
                <a:latin typeface="Arial" charset="0"/>
              </a:rPr>
              <a:t>Short-circuit Evaluation, cont.</a:t>
            </a:r>
          </a:p>
        </p:txBody>
      </p:sp>
      <p:sp>
        <p:nvSpPr>
          <p:cNvPr id="972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7772400" cy="3190875"/>
          </a:xfrm>
        </p:spPr>
        <p:txBody>
          <a:bodyPr>
            <a:spAutoFit/>
          </a:bodyPr>
          <a:lstStyle/>
          <a:p>
            <a:r>
              <a:rPr lang="en-US" sz="2800" dirty="0">
                <a:latin typeface="Arial" charset="0"/>
              </a:rPr>
              <a:t>Short-circuit evaluation is not only efficient, sometimes it is essential!</a:t>
            </a:r>
          </a:p>
          <a:p>
            <a:r>
              <a:rPr lang="en-US" sz="2800" dirty="0">
                <a:latin typeface="Arial" charset="0"/>
              </a:rPr>
              <a:t>A run-time error can result, for example, from an attempt to divide by zero.</a:t>
            </a:r>
          </a:p>
          <a:p>
            <a:pPr lvl="1">
              <a:buFontTx/>
              <a:buNone/>
            </a:pPr>
            <a:r>
              <a:rPr lang="en-US" sz="2000" dirty="0">
                <a:latin typeface="Courier New" pitchFamily="49" charset="0"/>
              </a:rPr>
              <a:t>if ((number != 0) &amp;&amp; (sum/number &gt; 5))</a:t>
            </a:r>
          </a:p>
          <a:p>
            <a:r>
              <a:rPr lang="en-US" sz="2800" i="1" dirty="0">
                <a:latin typeface="Arial" charset="0"/>
              </a:rPr>
              <a:t>Complete evaluation</a:t>
            </a:r>
            <a:r>
              <a:rPr lang="en-US" sz="2800" dirty="0">
                <a:latin typeface="Arial" charset="0"/>
              </a:rPr>
              <a:t> can be achieved by substituting </a:t>
            </a:r>
            <a:r>
              <a:rPr lang="en-US" sz="2000" dirty="0">
                <a:latin typeface="Courier New" pitchFamily="49" charset="0"/>
              </a:rPr>
              <a:t>&amp;</a:t>
            </a:r>
            <a:r>
              <a:rPr lang="en-US" sz="2800" dirty="0">
                <a:latin typeface="Arial" charset="0"/>
              </a:rPr>
              <a:t> for </a:t>
            </a:r>
            <a:r>
              <a:rPr lang="en-US" sz="2000" dirty="0">
                <a:latin typeface="Courier New" pitchFamily="49" charset="0"/>
              </a:rPr>
              <a:t>&amp;&amp;</a:t>
            </a:r>
            <a:r>
              <a:rPr lang="en-US" sz="2800" dirty="0">
                <a:latin typeface="Arial" charset="0"/>
              </a:rPr>
              <a:t> or </a:t>
            </a:r>
            <a:r>
              <a:rPr lang="en-US" sz="2000" dirty="0">
                <a:latin typeface="Courier New" pitchFamily="49" charset="0"/>
              </a:rPr>
              <a:t>|</a:t>
            </a:r>
            <a:r>
              <a:rPr lang="en-US" sz="2800" dirty="0">
                <a:latin typeface="Arial" charset="0"/>
              </a:rPr>
              <a:t> for </a:t>
            </a:r>
            <a:r>
              <a:rPr lang="en-US" sz="2000" dirty="0">
                <a:latin typeface="Courier New" pitchFamily="49" charset="0"/>
              </a:rPr>
              <a:t>||.</a:t>
            </a:r>
            <a:endParaRPr lang="en-US" sz="2000" dirty="0"/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Short-circuit Evaluation</a:t>
            </a:r>
          </a:p>
        </p:txBody>
      </p:sp>
      <p:sp>
        <p:nvSpPr>
          <p:cNvPr id="162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endParaRPr lang="en-US" dirty="0"/>
          </a:p>
          <a:p>
            <a:pPr>
              <a:buFontTx/>
              <a:buNone/>
            </a:pPr>
            <a:r>
              <a:rPr lang="en-US" sz="2000" dirty="0" err="1">
                <a:latin typeface="Courier New" pitchFamily="49" charset="0"/>
              </a:rPr>
              <a:t>int</a:t>
            </a:r>
            <a:r>
              <a:rPr lang="en-US" sz="2000" dirty="0">
                <a:latin typeface="Courier New" pitchFamily="49" charset="0"/>
              </a:rPr>
              <a:t> count = 1;</a:t>
            </a:r>
          </a:p>
          <a:p>
            <a:pPr>
              <a:buFontTx/>
              <a:buNone/>
            </a:pPr>
            <a:r>
              <a:rPr lang="en-US" sz="2000" dirty="0">
                <a:latin typeface="Courier New" pitchFamily="49" charset="0"/>
              </a:rPr>
              <a:t>…</a:t>
            </a:r>
          </a:p>
          <a:p>
            <a:pPr>
              <a:buFontTx/>
              <a:buNone/>
            </a:pPr>
            <a:r>
              <a:rPr lang="en-US" sz="2000" dirty="0">
                <a:latin typeface="Courier New" pitchFamily="49" charset="0"/>
              </a:rPr>
              <a:t>if ( …  &amp;&amp; (++count &lt; 10) )</a:t>
            </a:r>
          </a:p>
          <a:p>
            <a:pPr>
              <a:buFontTx/>
              <a:buNone/>
            </a:pPr>
            <a:r>
              <a:rPr lang="en-US" sz="2000" dirty="0">
                <a:latin typeface="Courier New" pitchFamily="49" charset="0"/>
              </a:rPr>
              <a:t>{</a:t>
            </a:r>
          </a:p>
          <a:p>
            <a:pPr>
              <a:buFontTx/>
              <a:buNone/>
            </a:pPr>
            <a:r>
              <a:rPr lang="en-US" sz="2000" dirty="0">
                <a:latin typeface="Courier New" pitchFamily="49" charset="0"/>
              </a:rPr>
              <a:t>  …</a:t>
            </a:r>
          </a:p>
          <a:p>
            <a:pPr>
              <a:buFontTx/>
              <a:buNone/>
            </a:pPr>
            <a:r>
              <a:rPr lang="en-US" sz="2000" dirty="0">
                <a:latin typeface="Courier New" pitchFamily="49" charset="0"/>
              </a:rPr>
              <a:t>}</a:t>
            </a:r>
          </a:p>
          <a:p>
            <a:pPr>
              <a:buFontTx/>
              <a:buNone/>
            </a:pPr>
            <a:r>
              <a:rPr lang="en-US" sz="2000" dirty="0" err="1">
                <a:latin typeface="Courier New" pitchFamily="49" charset="0"/>
              </a:rPr>
              <a:t>System.out.println</a:t>
            </a:r>
            <a:r>
              <a:rPr lang="en-US" sz="2000" dirty="0">
                <a:latin typeface="Courier New" pitchFamily="49" charset="0"/>
              </a:rPr>
              <a:t>(count);</a:t>
            </a:r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65138"/>
            <a:ext cx="7772400" cy="1431925"/>
          </a:xfrm>
        </p:spPr>
        <p:txBody>
          <a:bodyPr>
            <a:spAutoFit/>
          </a:bodyPr>
          <a:lstStyle/>
          <a:p>
            <a:r>
              <a:rPr lang="en-US" dirty="0">
                <a:latin typeface="Arial" charset="0"/>
              </a:rPr>
              <a:t>Input and Output of Boolean Values</a:t>
            </a:r>
          </a:p>
        </p:txBody>
      </p:sp>
      <p:sp>
        <p:nvSpPr>
          <p:cNvPr id="983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7772400" cy="3587750"/>
          </a:xfrm>
        </p:spPr>
        <p:txBody>
          <a:bodyPr>
            <a:spAutoFit/>
          </a:bodyPr>
          <a:lstStyle/>
          <a:p>
            <a:r>
              <a:rPr lang="en-US" sz="2800" dirty="0">
                <a:latin typeface="Arial" charset="0"/>
              </a:rPr>
              <a:t>example</a:t>
            </a:r>
          </a:p>
          <a:p>
            <a:pPr lvl="1">
              <a:buFontTx/>
              <a:buNone/>
            </a:pPr>
            <a:r>
              <a:rPr lang="en-US" sz="2000" dirty="0" err="1">
                <a:latin typeface="Courier New" pitchFamily="49" charset="0"/>
              </a:rPr>
              <a:t>boolean</a:t>
            </a:r>
            <a:r>
              <a:rPr lang="en-US" sz="2000" dirty="0">
                <a:latin typeface="Courier New" pitchFamily="49" charset="0"/>
              </a:rPr>
              <a:t> boo = false;</a:t>
            </a:r>
          </a:p>
          <a:p>
            <a:pPr lvl="1">
              <a:buFontTx/>
              <a:buNone/>
            </a:pPr>
            <a:r>
              <a:rPr lang="en-US" sz="2000" dirty="0" err="1">
                <a:latin typeface="Courier New" pitchFamily="49" charset="0"/>
              </a:rPr>
              <a:t>System.out.println</a:t>
            </a:r>
            <a:r>
              <a:rPr lang="en-US" sz="2000" dirty="0">
                <a:latin typeface="Courier New" pitchFamily="49" charset="0"/>
              </a:rPr>
              <a:t>(boo);</a:t>
            </a:r>
          </a:p>
          <a:p>
            <a:pPr lvl="1">
              <a:buFontTx/>
              <a:buNone/>
            </a:pPr>
            <a:r>
              <a:rPr lang="en-US" sz="2000" dirty="0" err="1">
                <a:latin typeface="Courier New" pitchFamily="49" charset="0"/>
              </a:rPr>
              <a:t>System.out.print</a:t>
            </a:r>
            <a:r>
              <a:rPr lang="en-US" sz="2000" dirty="0">
                <a:latin typeface="Courier New" pitchFamily="49" charset="0"/>
              </a:rPr>
              <a:t>(“Enter a </a:t>
            </a:r>
            <a:r>
              <a:rPr lang="en-US" sz="2000" dirty="0" err="1">
                <a:latin typeface="Courier New" pitchFamily="49" charset="0"/>
              </a:rPr>
              <a:t>boolean</a:t>
            </a:r>
            <a:r>
              <a:rPr lang="en-US" sz="2000" dirty="0">
                <a:latin typeface="Courier New" pitchFamily="49" charset="0"/>
              </a:rPr>
              <a:t> value: “);</a:t>
            </a:r>
          </a:p>
          <a:p>
            <a:pPr lvl="1">
              <a:buFontTx/>
              <a:buNone/>
            </a:pPr>
            <a:r>
              <a:rPr lang="en-US" sz="2000" dirty="0">
                <a:latin typeface="Courier New" pitchFamily="49" charset="0"/>
              </a:rPr>
              <a:t>Scanner keyboard = new Scanner (</a:t>
            </a:r>
            <a:r>
              <a:rPr lang="en-US" sz="2000" dirty="0" err="1">
                <a:latin typeface="Courier New" pitchFamily="49" charset="0"/>
              </a:rPr>
              <a:t>System.in</a:t>
            </a:r>
            <a:r>
              <a:rPr lang="en-US" sz="2000" dirty="0">
                <a:latin typeface="Courier New" pitchFamily="49" charset="0"/>
              </a:rPr>
              <a:t>);</a:t>
            </a:r>
          </a:p>
          <a:p>
            <a:pPr lvl="1">
              <a:buFontTx/>
              <a:buNone/>
            </a:pPr>
            <a:r>
              <a:rPr lang="en-US" sz="2000" dirty="0">
                <a:latin typeface="Courier New" pitchFamily="49" charset="0"/>
              </a:rPr>
              <a:t>boo = </a:t>
            </a:r>
            <a:r>
              <a:rPr lang="en-US" sz="2000" dirty="0" err="1">
                <a:latin typeface="Courier New" pitchFamily="49" charset="0"/>
              </a:rPr>
              <a:t>keyboard.nextBoolean</a:t>
            </a:r>
            <a:r>
              <a:rPr lang="en-US" sz="2000" dirty="0">
                <a:latin typeface="Courier New" pitchFamily="49" charset="0"/>
              </a:rPr>
              <a:t>();</a:t>
            </a:r>
          </a:p>
          <a:p>
            <a:pPr lvl="1">
              <a:buFontTx/>
              <a:buNone/>
            </a:pPr>
            <a:r>
              <a:rPr lang="en-US" sz="2000" dirty="0" err="1">
                <a:latin typeface="Courier New" pitchFamily="49" charset="0"/>
              </a:rPr>
              <a:t>System.out.println</a:t>
            </a:r>
            <a:r>
              <a:rPr lang="en-US" sz="2000" dirty="0">
                <a:latin typeface="Courier New" pitchFamily="49" charset="0"/>
              </a:rPr>
              <a:t>(boo);</a:t>
            </a:r>
          </a:p>
          <a:p>
            <a:pPr lvl="1">
              <a:buFontTx/>
              <a:buNone/>
            </a:pPr>
            <a:endParaRPr lang="en-US" sz="2000" dirty="0">
              <a:latin typeface="Courier New" pitchFamily="49" charset="0"/>
            </a:endParaRPr>
          </a:p>
          <a:p>
            <a:pPr lvl="1">
              <a:buFontTx/>
              <a:buNone/>
            </a:pPr>
            <a:endParaRPr lang="en-US" dirty="0">
              <a:latin typeface="Arial" charset="0"/>
            </a:endParaRPr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65138"/>
            <a:ext cx="7772400" cy="1431925"/>
          </a:xfrm>
        </p:spPr>
        <p:txBody>
          <a:bodyPr>
            <a:spAutoFit/>
          </a:bodyPr>
          <a:lstStyle/>
          <a:p>
            <a:r>
              <a:rPr lang="en-US" dirty="0">
                <a:latin typeface="Arial" charset="0"/>
              </a:rPr>
              <a:t>Input and Output of Boolean Values, cont.</a:t>
            </a:r>
          </a:p>
        </p:txBody>
      </p:sp>
      <p:sp>
        <p:nvSpPr>
          <p:cNvPr id="1146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7772400" cy="1762125"/>
          </a:xfrm>
        </p:spPr>
        <p:txBody>
          <a:bodyPr>
            <a:spAutoFit/>
          </a:bodyPr>
          <a:lstStyle/>
          <a:p>
            <a:r>
              <a:rPr lang="en-US" sz="2800" dirty="0">
                <a:latin typeface="Arial" charset="0"/>
              </a:rPr>
              <a:t>dialog</a:t>
            </a:r>
          </a:p>
          <a:p>
            <a:pPr>
              <a:buFontTx/>
              <a:buNone/>
            </a:pPr>
            <a:r>
              <a:rPr lang="en-US" sz="2800" dirty="0">
                <a:latin typeface="Arial" charset="0"/>
              </a:rPr>
              <a:t>	</a:t>
            </a:r>
            <a:r>
              <a:rPr lang="en-US" sz="2000" dirty="0">
                <a:latin typeface="Courier New" pitchFamily="49" charset="0"/>
              </a:rPr>
              <a:t>false</a:t>
            </a:r>
          </a:p>
          <a:p>
            <a:pPr>
              <a:buFontTx/>
              <a:buNone/>
            </a:pPr>
            <a:r>
              <a:rPr lang="en-US" sz="2000" dirty="0">
                <a:latin typeface="Courier New" pitchFamily="49" charset="0"/>
              </a:rPr>
              <a:t>	Enter a </a:t>
            </a:r>
            <a:r>
              <a:rPr lang="en-US" sz="2000" dirty="0" err="1">
                <a:latin typeface="Courier New" pitchFamily="49" charset="0"/>
              </a:rPr>
              <a:t>boolean</a:t>
            </a:r>
            <a:r>
              <a:rPr lang="en-US" sz="2000" dirty="0">
                <a:latin typeface="Courier New" pitchFamily="49" charset="0"/>
              </a:rPr>
              <a:t> value: </a:t>
            </a:r>
            <a:r>
              <a:rPr lang="en-US" sz="2000" b="1" dirty="0">
                <a:latin typeface="Courier New" pitchFamily="49" charset="0"/>
              </a:rPr>
              <a:t>true</a:t>
            </a:r>
            <a:endParaRPr lang="en-US" sz="2000" dirty="0">
              <a:latin typeface="Courier New" pitchFamily="49" charset="0"/>
            </a:endParaRPr>
          </a:p>
          <a:p>
            <a:pPr>
              <a:buFontTx/>
              <a:buNone/>
            </a:pPr>
            <a:r>
              <a:rPr lang="en-US" sz="2000" dirty="0">
                <a:latin typeface="Courier New" pitchFamily="49" charset="0"/>
              </a:rPr>
              <a:t>	true</a:t>
            </a:r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65138"/>
            <a:ext cx="7772400" cy="1431925"/>
          </a:xfrm>
        </p:spPr>
        <p:txBody>
          <a:bodyPr>
            <a:spAutoFit/>
          </a:bodyPr>
          <a:lstStyle/>
          <a:p>
            <a:r>
              <a:rPr lang="en-US" dirty="0">
                <a:latin typeface="Arial" charset="0"/>
              </a:rPr>
              <a:t>Using a Boolean Variable to End a Loop</a:t>
            </a:r>
          </a:p>
        </p:txBody>
      </p:sp>
      <p:sp>
        <p:nvSpPr>
          <p:cNvPr id="993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7772400" cy="3805238"/>
          </a:xfrm>
        </p:spPr>
        <p:txBody>
          <a:bodyPr>
            <a:spAutoFit/>
          </a:bodyPr>
          <a:lstStyle/>
          <a:p>
            <a:r>
              <a:rPr lang="en-US" sz="2800" dirty="0">
                <a:latin typeface="Arial" charset="0"/>
              </a:rPr>
              <a:t>example</a:t>
            </a:r>
          </a:p>
          <a:p>
            <a:pPr lvl="1">
              <a:buFontTx/>
              <a:buNone/>
            </a:pPr>
            <a:r>
              <a:rPr lang="en-US" sz="2000" dirty="0" err="1">
                <a:latin typeface="Courier New" pitchFamily="49" charset="0"/>
              </a:rPr>
              <a:t>boolean</a:t>
            </a:r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err="1">
                <a:latin typeface="Courier New" pitchFamily="49" charset="0"/>
              </a:rPr>
              <a:t>numbersLeftToRead</a:t>
            </a:r>
            <a:r>
              <a:rPr lang="en-US" sz="2000" dirty="0">
                <a:latin typeface="Courier New" pitchFamily="49" charset="0"/>
              </a:rPr>
              <a:t> = true;</a:t>
            </a:r>
          </a:p>
          <a:p>
            <a:pPr lvl="1">
              <a:buFontTx/>
              <a:buNone/>
            </a:pPr>
            <a:r>
              <a:rPr lang="en-US" sz="2000" dirty="0">
                <a:latin typeface="Courier New" pitchFamily="49" charset="0"/>
              </a:rPr>
              <a:t>while (</a:t>
            </a:r>
            <a:r>
              <a:rPr lang="en-US" sz="2000" dirty="0" err="1">
                <a:latin typeface="Courier New" pitchFamily="49" charset="0"/>
              </a:rPr>
              <a:t>numbersLeftToRead</a:t>
            </a:r>
            <a:r>
              <a:rPr lang="en-US" sz="2000" dirty="0">
                <a:latin typeface="Courier New" pitchFamily="49" charset="0"/>
              </a:rPr>
              <a:t>)</a:t>
            </a:r>
          </a:p>
          <a:p>
            <a:pPr lvl="1">
              <a:buFontTx/>
              <a:buNone/>
            </a:pPr>
            <a:r>
              <a:rPr lang="en-US" sz="2000" dirty="0">
                <a:latin typeface="Courier New" pitchFamily="49" charset="0"/>
              </a:rPr>
              <a:t>{</a:t>
            </a:r>
          </a:p>
          <a:p>
            <a:pPr lvl="1">
              <a:buFontTx/>
              <a:buNone/>
            </a:pPr>
            <a:r>
              <a:rPr lang="en-US" sz="2000" dirty="0">
                <a:latin typeface="Courier New" pitchFamily="49" charset="0"/>
              </a:rPr>
              <a:t>		next = </a:t>
            </a:r>
            <a:r>
              <a:rPr lang="en-US" sz="2000" dirty="0" err="1">
                <a:latin typeface="Courier New" pitchFamily="49" charset="0"/>
              </a:rPr>
              <a:t>keyboard.nextInt</a:t>
            </a:r>
            <a:r>
              <a:rPr lang="en-US" sz="2000" dirty="0">
                <a:latin typeface="Courier New" pitchFamily="49" charset="0"/>
              </a:rPr>
              <a:t>();</a:t>
            </a:r>
          </a:p>
          <a:p>
            <a:pPr lvl="1">
              <a:buFontTx/>
              <a:buNone/>
            </a:pPr>
            <a:r>
              <a:rPr lang="en-US" sz="2000" dirty="0">
                <a:latin typeface="Courier New" pitchFamily="49" charset="0"/>
              </a:rPr>
              <a:t>		if (next &lt; 0)</a:t>
            </a:r>
          </a:p>
          <a:p>
            <a:pPr lvl="1">
              <a:buFontTx/>
              <a:buNone/>
            </a:pPr>
            <a:r>
              <a:rPr lang="en-US" sz="2000" dirty="0">
                <a:latin typeface="Courier New" pitchFamily="49" charset="0"/>
              </a:rPr>
              <a:t>			</a:t>
            </a:r>
            <a:r>
              <a:rPr lang="en-US" sz="2000" dirty="0" err="1">
                <a:latin typeface="Courier New" pitchFamily="49" charset="0"/>
              </a:rPr>
              <a:t>numbersLeftToRead</a:t>
            </a:r>
            <a:r>
              <a:rPr lang="en-US" sz="2000" dirty="0">
                <a:latin typeface="Courier New" pitchFamily="49" charset="0"/>
              </a:rPr>
              <a:t> = false;</a:t>
            </a:r>
          </a:p>
          <a:p>
            <a:pPr lvl="1">
              <a:buFontTx/>
              <a:buNone/>
            </a:pPr>
            <a:r>
              <a:rPr lang="en-US" sz="2000" dirty="0">
                <a:latin typeface="Courier New" pitchFamily="49" charset="0"/>
              </a:rPr>
              <a:t>		else</a:t>
            </a:r>
          </a:p>
          <a:p>
            <a:pPr lvl="1">
              <a:buFontTx/>
              <a:buNone/>
            </a:pPr>
            <a:r>
              <a:rPr lang="en-US" sz="2000" dirty="0">
                <a:latin typeface="Courier New" pitchFamily="49" charset="0"/>
              </a:rPr>
              <a:t>			</a:t>
            </a:r>
            <a:r>
              <a:rPr lang="en-US" sz="2000" i="1" dirty="0" err="1">
                <a:latin typeface="Courier New" pitchFamily="49" charset="0"/>
              </a:rPr>
              <a:t>Process_Next_Number</a:t>
            </a:r>
            <a:endParaRPr lang="en-US" sz="2000" dirty="0">
              <a:latin typeface="Courier New" pitchFamily="49" charset="0"/>
            </a:endParaRPr>
          </a:p>
          <a:p>
            <a:pPr lvl="1">
              <a:buFontTx/>
              <a:buNone/>
            </a:pPr>
            <a:r>
              <a:rPr lang="en-US" sz="2000" dirty="0">
                <a:latin typeface="Courier New" pitchFamily="49" charset="0"/>
              </a:rPr>
              <a:t>}</a:t>
            </a:r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549275"/>
            <a:ext cx="7772400" cy="1431925"/>
          </a:xfrm>
        </p:spPr>
        <p:txBody>
          <a:bodyPr>
            <a:spAutoFit/>
          </a:bodyPr>
          <a:lstStyle/>
          <a:p>
            <a:r>
              <a:rPr lang="en-US" dirty="0">
                <a:latin typeface="Arial" charset="0"/>
              </a:rPr>
              <a:t>Using a Boolean Variable to End a Loop, cont</a:t>
            </a:r>
          </a:p>
        </p:txBody>
      </p:sp>
      <p:sp>
        <p:nvSpPr>
          <p:cNvPr id="1003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2300288"/>
            <a:ext cx="7772400" cy="519112"/>
          </a:xfrm>
        </p:spPr>
        <p:txBody>
          <a:bodyPr>
            <a:spAutoFit/>
          </a:bodyPr>
          <a:lstStyle/>
          <a:p>
            <a:r>
              <a:rPr lang="en-US" sz="2000" dirty="0">
                <a:latin typeface="Courier New" pitchFamily="49" charset="0"/>
              </a:rPr>
              <a:t>class </a:t>
            </a:r>
            <a:r>
              <a:rPr lang="en-US" sz="2000" dirty="0" err="1">
                <a:latin typeface="Courier New" pitchFamily="49" charset="0"/>
              </a:rPr>
              <a:t>BooleanDemo</a:t>
            </a:r>
            <a:r>
              <a:rPr lang="en-US" sz="2800" dirty="0">
                <a:latin typeface="Arial" charset="0"/>
              </a:rPr>
              <a:t> </a:t>
            </a:r>
          </a:p>
        </p:txBody>
      </p:sp>
      <p:pic>
        <p:nvPicPr>
          <p:cNvPr id="100357" name="Picture 5" descr="figp19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8200" y="3028950"/>
            <a:ext cx="7499350" cy="29908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800100"/>
            <a:ext cx="7772400" cy="762000"/>
          </a:xfrm>
        </p:spPr>
        <p:txBody>
          <a:bodyPr>
            <a:spAutoFit/>
          </a:bodyPr>
          <a:lstStyle/>
          <a:p>
            <a:r>
              <a:rPr lang="en-US" dirty="0">
                <a:latin typeface="Arial" charset="0"/>
              </a:rPr>
              <a:t>Summary</a:t>
            </a:r>
          </a:p>
        </p:txBody>
      </p:sp>
      <p:sp>
        <p:nvSpPr>
          <p:cNvPr id="1136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7772400" cy="1971675"/>
          </a:xfrm>
        </p:spPr>
        <p:txBody>
          <a:bodyPr>
            <a:spAutoFit/>
          </a:bodyPr>
          <a:lstStyle/>
          <a:p>
            <a:r>
              <a:rPr lang="en-US" sz="2800" dirty="0">
                <a:latin typeface="Arial" charset="0"/>
              </a:rPr>
              <a:t>You have learned about Java branching statements.</a:t>
            </a:r>
          </a:p>
          <a:p>
            <a:r>
              <a:rPr lang="en-US" sz="2800" dirty="0">
                <a:latin typeface="Arial" charset="0"/>
              </a:rPr>
              <a:t>You have learned about loops.</a:t>
            </a:r>
          </a:p>
          <a:p>
            <a:r>
              <a:rPr lang="en-US" sz="2800" dirty="0">
                <a:latin typeface="Arial" charset="0"/>
              </a:rPr>
              <a:t>You have learned about the type </a:t>
            </a:r>
            <a:r>
              <a:rPr lang="en-US" sz="2000" dirty="0" err="1">
                <a:latin typeface="Courier New" pitchFamily="49" charset="0"/>
              </a:rPr>
              <a:t>boolean</a:t>
            </a:r>
            <a:r>
              <a:rPr lang="en-US" sz="2000" dirty="0">
                <a:latin typeface="Courier New" pitchFamily="49" charset="0"/>
              </a:rPr>
              <a:t>.</a:t>
            </a:r>
            <a:endParaRPr lang="en-US" sz="2800" dirty="0">
              <a:latin typeface="Arial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</TotalTime>
  <Words>3453</Words>
  <Application>Microsoft Office PowerPoint</Application>
  <PresentationFormat>On-screen Show (4:3)</PresentationFormat>
  <Paragraphs>712</Paragraphs>
  <Slides>108</Slides>
  <Notes>2</Notes>
  <HiddenSlides>1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108</vt:i4>
      </vt:variant>
    </vt:vector>
  </HeadingPairs>
  <TitlesOfParts>
    <vt:vector size="109" baseType="lpstr">
      <vt:lpstr>Office Theme</vt:lpstr>
      <vt:lpstr>Flow of Control</vt:lpstr>
      <vt:lpstr>Objectives</vt:lpstr>
      <vt:lpstr>Flow of Control</vt:lpstr>
      <vt:lpstr>Branching Statements</vt:lpstr>
      <vt:lpstr>The if-else Statement</vt:lpstr>
      <vt:lpstr>The if-else Statement</vt:lpstr>
      <vt:lpstr>The if-else Statement</vt:lpstr>
      <vt:lpstr>Compound Statements</vt:lpstr>
      <vt:lpstr>Omitting the else Part</vt:lpstr>
      <vt:lpstr>Introduction to Boolean Expressions</vt:lpstr>
      <vt:lpstr>Java Comparison Operators</vt:lpstr>
      <vt:lpstr>Compound Boolean Expressions</vt:lpstr>
      <vt:lpstr>Compound Boolean Expressions</vt:lpstr>
      <vt:lpstr>Compound Boolean Expressions</vt:lpstr>
      <vt:lpstr>Compound Boolean Expressions</vt:lpstr>
      <vt:lpstr>Negating a Boolean Expression</vt:lpstr>
      <vt:lpstr>Truth Tables</vt:lpstr>
      <vt:lpstr>Primary Logical Operators</vt:lpstr>
      <vt:lpstr>Using ==</vt:lpstr>
      <vt:lpstr>Using ==</vt:lpstr>
      <vt:lpstr>Using ==, cont.</vt:lpstr>
      <vt:lpstr>equals and equalsIgnoreCase</vt:lpstr>
      <vt:lpstr>Testing Strings for Equality</vt:lpstr>
      <vt:lpstr>Lexicographic Order</vt:lpstr>
      <vt:lpstr>Lexicographic Order, cont.</vt:lpstr>
      <vt:lpstr>Method compareTo</vt:lpstr>
      <vt:lpstr>Comparing Numbers vs.  Comparing Strings</vt:lpstr>
      <vt:lpstr>Nested Statements</vt:lpstr>
      <vt:lpstr>Nested Statements, cont.</vt:lpstr>
      <vt:lpstr>Nested if Example </vt:lpstr>
      <vt:lpstr>Nested Statements, cont.</vt:lpstr>
      <vt:lpstr>Nested Statements, cont.</vt:lpstr>
      <vt:lpstr>Nested Statements, cont.</vt:lpstr>
      <vt:lpstr>Nested Statements, cont.</vt:lpstr>
      <vt:lpstr>Compound Statements</vt:lpstr>
      <vt:lpstr>Compound Statements, cont.</vt:lpstr>
      <vt:lpstr>Multibranch if-else Statements</vt:lpstr>
      <vt:lpstr>Multibranch if-else Statements, cont.</vt:lpstr>
      <vt:lpstr>Multibranch if-else Statements, cont.</vt:lpstr>
      <vt:lpstr>switch Statement</vt:lpstr>
      <vt:lpstr>switch Statement, cont.</vt:lpstr>
      <vt:lpstr>switch Statement, cont.</vt:lpstr>
      <vt:lpstr>switch Statement, cont.</vt:lpstr>
      <vt:lpstr>switch Statement, cont.</vt:lpstr>
      <vt:lpstr>The switch Statement, cont.</vt:lpstr>
      <vt:lpstr>Switch with char Type</vt:lpstr>
      <vt:lpstr>Conditional Operator</vt:lpstr>
      <vt:lpstr>Conditional Operator, cont.</vt:lpstr>
      <vt:lpstr>Summary of branching</vt:lpstr>
      <vt:lpstr>Loop Statements</vt:lpstr>
      <vt:lpstr>Loop Structure</vt:lpstr>
      <vt:lpstr>Loop Statements</vt:lpstr>
      <vt:lpstr>while Statement</vt:lpstr>
      <vt:lpstr>while Statement, cont.</vt:lpstr>
      <vt:lpstr>while Statement, cont.</vt:lpstr>
      <vt:lpstr>while Statement, cont.</vt:lpstr>
      <vt:lpstr>do-while Statement</vt:lpstr>
      <vt:lpstr>do-while Statement, cont.</vt:lpstr>
      <vt:lpstr>do-while Statement, cont.</vt:lpstr>
      <vt:lpstr>do-while Statement, cont.</vt:lpstr>
      <vt:lpstr>Programming Example:  Bug Infestation</vt:lpstr>
      <vt:lpstr>Programming Example: Bug Infestation, cont.</vt:lpstr>
      <vt:lpstr>Infinite Loops</vt:lpstr>
      <vt:lpstr>for Statement</vt:lpstr>
      <vt:lpstr>for Statement, cont.</vt:lpstr>
      <vt:lpstr>for Statement, cont.</vt:lpstr>
      <vt:lpstr>for Statement, cont.</vt:lpstr>
      <vt:lpstr>Multiple Initialization, etc.</vt:lpstr>
      <vt:lpstr>Choosing a Loop Statement</vt:lpstr>
      <vt:lpstr>Summary of loop statements</vt:lpstr>
      <vt:lpstr>break Statement in Loops: NOT recommended</vt:lpstr>
      <vt:lpstr>Misuse of break Statements in loops (p. 177)</vt:lpstr>
      <vt:lpstr>exit Method</vt:lpstr>
      <vt:lpstr>Programming with Loops: Outline</vt:lpstr>
      <vt:lpstr>Loop Body</vt:lpstr>
      <vt:lpstr>Initializing Statements</vt:lpstr>
      <vt:lpstr>Ending a Loop</vt:lpstr>
      <vt:lpstr>Ending a Loop, cont.</vt:lpstr>
      <vt:lpstr>Ending a Loop, cont.</vt:lpstr>
      <vt:lpstr>Ending a Loop, cont.</vt:lpstr>
      <vt:lpstr>Nested Loops</vt:lpstr>
      <vt:lpstr>Nested Loops</vt:lpstr>
      <vt:lpstr>Declaring Variables Outside Loop Bodies</vt:lpstr>
      <vt:lpstr>Loop Bugs</vt:lpstr>
      <vt:lpstr>Off-by-One Errors</vt:lpstr>
      <vt:lpstr>Off by One</vt:lpstr>
      <vt:lpstr>Subtle Infinite Loops</vt:lpstr>
      <vt:lpstr>Empty for Statement</vt:lpstr>
      <vt:lpstr>Empty while Statement</vt:lpstr>
      <vt:lpstr>Testing Equality of Floating-point Numbers</vt:lpstr>
      <vt:lpstr>Tracing Variables</vt:lpstr>
      <vt:lpstr>Tracing Variables, cont.</vt:lpstr>
      <vt:lpstr>Type boolean</vt:lpstr>
      <vt:lpstr>Type boolean, cont.</vt:lpstr>
      <vt:lpstr>Boolean Expressions and Variables</vt:lpstr>
      <vt:lpstr>Naming Boolean Variables</vt:lpstr>
      <vt:lpstr>Precedence Rules</vt:lpstr>
      <vt:lpstr>Precedence Rules, cont.</vt:lpstr>
      <vt:lpstr>Precedence Rules, cont.</vt:lpstr>
      <vt:lpstr>Precedence Rules, cont.</vt:lpstr>
      <vt:lpstr>Short-circuit Evaluation</vt:lpstr>
      <vt:lpstr>Short-circuit Evaluation, cont.</vt:lpstr>
      <vt:lpstr>Short-circuit Evaluation</vt:lpstr>
      <vt:lpstr>Input and Output of Boolean Values</vt:lpstr>
      <vt:lpstr>Input and Output of Boolean Values, cont.</vt:lpstr>
      <vt:lpstr>Using a Boolean Variable to End a Loop</vt:lpstr>
      <vt:lpstr>Using a Boolean Variable to End a Loop, cont</vt:lpstr>
      <vt:lpstr>Summary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MartinaD</dc:creator>
  <cp:lastModifiedBy>MartinaD</cp:lastModifiedBy>
  <cp:revision>6</cp:revision>
  <dcterms:created xsi:type="dcterms:W3CDTF">2016-07-01T04:58:36Z</dcterms:created>
  <dcterms:modified xsi:type="dcterms:W3CDTF">2016-07-21T10:39:38Z</dcterms:modified>
</cp:coreProperties>
</file>