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126.xml" ContentType="application/vnd.openxmlformats-officedocument.presentationml.slide+xml"/>
  <Override PartName="/ppt/slides/slide128.xml" ContentType="application/vnd.openxmlformats-officedocument.presentationml.slide+xml"/>
  <Override PartName="/ppt/slides/slide13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notesSlides/notesSlide9.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39.xml" ContentType="application/vnd.openxmlformats-officedocument.presentationml.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42"/>
  </p:notesMasterIdLst>
  <p:sldIdLst>
    <p:sldId id="256" r:id="rId2"/>
    <p:sldId id="293" r:id="rId3"/>
    <p:sldId id="294" r:id="rId4"/>
    <p:sldId id="295" r:id="rId5"/>
    <p:sldId id="297" r:id="rId6"/>
    <p:sldId id="298" r:id="rId7"/>
    <p:sldId id="296" r:id="rId8"/>
    <p:sldId id="319" r:id="rId9"/>
    <p:sldId id="346" r:id="rId10"/>
    <p:sldId id="347" r:id="rId11"/>
    <p:sldId id="299" r:id="rId12"/>
    <p:sldId id="300" r:id="rId13"/>
    <p:sldId id="301" r:id="rId14"/>
    <p:sldId id="302" r:id="rId15"/>
    <p:sldId id="303" r:id="rId16"/>
    <p:sldId id="304" r:id="rId17"/>
    <p:sldId id="305" r:id="rId18"/>
    <p:sldId id="306" r:id="rId19"/>
    <p:sldId id="307" r:id="rId20"/>
    <p:sldId id="308" r:id="rId21"/>
    <p:sldId id="348" r:id="rId22"/>
    <p:sldId id="257" r:id="rId23"/>
    <p:sldId id="258" r:id="rId24"/>
    <p:sldId id="259" r:id="rId25"/>
    <p:sldId id="317" r:id="rId26"/>
    <p:sldId id="260" r:id="rId27"/>
    <p:sldId id="337" r:id="rId28"/>
    <p:sldId id="309" r:id="rId29"/>
    <p:sldId id="310" r:id="rId30"/>
    <p:sldId id="311" r:id="rId31"/>
    <p:sldId id="312" r:id="rId32"/>
    <p:sldId id="320" r:id="rId33"/>
    <p:sldId id="321" r:id="rId34"/>
    <p:sldId id="322" r:id="rId35"/>
    <p:sldId id="323" r:id="rId36"/>
    <p:sldId id="324" r:id="rId37"/>
    <p:sldId id="325" r:id="rId38"/>
    <p:sldId id="326" r:id="rId39"/>
    <p:sldId id="327" r:id="rId40"/>
    <p:sldId id="335" r:id="rId41"/>
    <p:sldId id="328" r:id="rId42"/>
    <p:sldId id="329" r:id="rId43"/>
    <p:sldId id="330" r:id="rId44"/>
    <p:sldId id="331" r:id="rId45"/>
    <p:sldId id="332" r:id="rId46"/>
    <p:sldId id="333" r:id="rId47"/>
    <p:sldId id="334" r:id="rId48"/>
    <p:sldId id="316" r:id="rId49"/>
    <p:sldId id="261" r:id="rId50"/>
    <p:sldId id="264" r:id="rId51"/>
    <p:sldId id="265" r:id="rId52"/>
    <p:sldId id="266" r:id="rId53"/>
    <p:sldId id="336" r:id="rId54"/>
    <p:sldId id="263" r:id="rId55"/>
    <p:sldId id="267" r:id="rId56"/>
    <p:sldId id="268" r:id="rId57"/>
    <p:sldId id="269" r:id="rId58"/>
    <p:sldId id="349" r:id="rId59"/>
    <p:sldId id="350" r:id="rId60"/>
    <p:sldId id="351" r:id="rId61"/>
    <p:sldId id="352" r:id="rId62"/>
    <p:sldId id="353" r:id="rId63"/>
    <p:sldId id="354" r:id="rId64"/>
    <p:sldId id="355" r:id="rId65"/>
    <p:sldId id="356" r:id="rId66"/>
    <p:sldId id="357" r:id="rId67"/>
    <p:sldId id="358" r:id="rId68"/>
    <p:sldId id="359" r:id="rId69"/>
    <p:sldId id="360" r:id="rId70"/>
    <p:sldId id="361" r:id="rId71"/>
    <p:sldId id="362" r:id="rId72"/>
    <p:sldId id="363" r:id="rId73"/>
    <p:sldId id="364" r:id="rId74"/>
    <p:sldId id="365" r:id="rId75"/>
    <p:sldId id="366" r:id="rId76"/>
    <p:sldId id="367" r:id="rId77"/>
    <p:sldId id="368" r:id="rId78"/>
    <p:sldId id="369" r:id="rId79"/>
    <p:sldId id="397" r:id="rId80"/>
    <p:sldId id="398" r:id="rId81"/>
    <p:sldId id="370" r:id="rId82"/>
    <p:sldId id="371" r:id="rId83"/>
    <p:sldId id="372" r:id="rId84"/>
    <p:sldId id="373" r:id="rId85"/>
    <p:sldId id="374" r:id="rId86"/>
    <p:sldId id="375" r:id="rId87"/>
    <p:sldId id="376" r:id="rId88"/>
    <p:sldId id="377" r:id="rId89"/>
    <p:sldId id="378" r:id="rId90"/>
    <p:sldId id="379" r:id="rId91"/>
    <p:sldId id="380" r:id="rId92"/>
    <p:sldId id="273" r:id="rId93"/>
    <p:sldId id="338" r:id="rId94"/>
    <p:sldId id="339" r:id="rId95"/>
    <p:sldId id="342" r:id="rId96"/>
    <p:sldId id="343" r:id="rId97"/>
    <p:sldId id="344" r:id="rId98"/>
    <p:sldId id="345" r:id="rId99"/>
    <p:sldId id="383" r:id="rId100"/>
    <p:sldId id="384" r:id="rId101"/>
    <p:sldId id="385" r:id="rId102"/>
    <p:sldId id="386" r:id="rId103"/>
    <p:sldId id="387" r:id="rId104"/>
    <p:sldId id="388" r:id="rId105"/>
    <p:sldId id="389" r:id="rId106"/>
    <p:sldId id="390" r:id="rId107"/>
    <p:sldId id="391" r:id="rId108"/>
    <p:sldId id="399" r:id="rId109"/>
    <p:sldId id="400" r:id="rId110"/>
    <p:sldId id="401" r:id="rId111"/>
    <p:sldId id="392" r:id="rId112"/>
    <p:sldId id="393" r:id="rId113"/>
    <p:sldId id="394" r:id="rId114"/>
    <p:sldId id="395" r:id="rId115"/>
    <p:sldId id="396" r:id="rId116"/>
    <p:sldId id="278" r:id="rId117"/>
    <p:sldId id="279" r:id="rId118"/>
    <p:sldId id="280" r:id="rId119"/>
    <p:sldId id="281" r:id="rId120"/>
    <p:sldId id="282" r:id="rId121"/>
    <p:sldId id="283" r:id="rId122"/>
    <p:sldId id="284" r:id="rId123"/>
    <p:sldId id="285" r:id="rId124"/>
    <p:sldId id="286" r:id="rId125"/>
    <p:sldId id="287" r:id="rId126"/>
    <p:sldId id="288" r:id="rId127"/>
    <p:sldId id="289" r:id="rId128"/>
    <p:sldId id="290" r:id="rId129"/>
    <p:sldId id="402" r:id="rId130"/>
    <p:sldId id="403" r:id="rId131"/>
    <p:sldId id="404" r:id="rId132"/>
    <p:sldId id="405" r:id="rId133"/>
    <p:sldId id="411" r:id="rId134"/>
    <p:sldId id="406" r:id="rId135"/>
    <p:sldId id="407" r:id="rId136"/>
    <p:sldId id="408" r:id="rId137"/>
    <p:sldId id="409" r:id="rId138"/>
    <p:sldId id="410" r:id="rId139"/>
    <p:sldId id="291" r:id="rId140"/>
    <p:sldId id="292" r:id="rId1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1656" y="-258"/>
      </p:cViewPr>
      <p:guideLst>
        <p:guide orient="horz" pos="2160"/>
        <p:guide pos="2880"/>
      </p:guideLst>
    </p:cSldViewPr>
  </p:slideViewPr>
  <p:notesTextViewPr>
    <p:cViewPr>
      <p:scale>
        <a:sx n="75" d="100"/>
        <a:sy n="75"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5CCEDC-2806-4DD6-B1C9-D5F917DFC42F}" type="datetimeFigureOut">
              <a:rPr lang="en-US" smtClean="0"/>
              <a:pPr/>
              <a:t>7/28/2016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66AB25-7CDA-4EAA-B477-1E5E1F31FF4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566AB25-7CDA-4EAA-B477-1E5E1F31FF47}" type="slidenum">
              <a:rPr lang="en-US" smtClean="0"/>
              <a:pPr/>
              <a:t>21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1203"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2227"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3251"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4275"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5299"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6323"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7347"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8371"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59395"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60419" name="Rectangle 3"/>
          <p:cNvSpPr>
            <a:spLocks noGrp="1" noChangeArrowheads="1"/>
          </p:cNvSpPr>
          <p:nvPr>
            <p:ph type="body" idx="1"/>
          </p:nvPr>
        </p:nvSpPr>
        <p:spPr bwMode="auto">
          <a:xfrm>
            <a:off x="914400" y="4343400"/>
            <a:ext cx="5029200" cy="4114800"/>
          </a:xfrm>
          <a:prstGeom prst="rect">
            <a:avLst/>
          </a:prstGeom>
          <a:noFill/>
          <a:ln w="12700">
            <a:miter lim="800000"/>
            <a:headEnd type="none" w="sm" len="sm"/>
            <a:tailEnd type="none" w="sm" len="sm"/>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oracle.com/technetwork/java/javase/downloads/jdk8-downloads-2133151.html"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hyperlink" Target="http://javabeginnerstutorial.com/core-java-tutorial/while-loop-statements-in-java/" TargetMode="External"/><Relationship Id="rId2" Type="http://schemas.openxmlformats.org/officeDocument/2006/relationships/hyperlink" Target="http://javabeginnerstutorial.com/uncategorized/for-loop-statements-in-java/" TargetMode="External"/><Relationship Id="rId1" Type="http://schemas.openxmlformats.org/officeDocument/2006/relationships/slideLayout" Target="../slideLayouts/slideLayout2.xml"/><Relationship Id="rId4" Type="http://schemas.openxmlformats.org/officeDocument/2006/relationships/hyperlink" Target="http://javabeginnerstutorial.com/core-java-tutorial/do-while-loop-in-java/" TargetMode="External"/></Relationships>
</file>

<file path=ppt/slides/_rels/slide1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JAVA</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dirty="0" smtClean="0"/>
              <a:t>History of Java</a:t>
            </a:r>
            <a:r>
              <a:rPr lang="en-US" b="1" dirty="0" smtClean="0"/>
              <a:t/>
            </a:r>
            <a:br>
              <a:rPr lang="en-US" b="1" dirty="0" smtClean="0"/>
            </a:br>
            <a:endParaRPr lang="en-US" dirty="0"/>
          </a:p>
        </p:txBody>
      </p:sp>
      <p:sp>
        <p:nvSpPr>
          <p:cNvPr id="3" name="Content Placeholder 2"/>
          <p:cNvSpPr>
            <a:spLocks noGrp="1"/>
          </p:cNvSpPr>
          <p:nvPr>
            <p:ph idx="1"/>
          </p:nvPr>
        </p:nvSpPr>
        <p:spPr>
          <a:xfrm>
            <a:off x="228600" y="838200"/>
            <a:ext cx="8686800" cy="5638800"/>
          </a:xfrm>
        </p:spPr>
        <p:txBody>
          <a:bodyPr>
            <a:normAutofit/>
          </a:bodyPr>
          <a:lstStyle/>
          <a:p>
            <a:pPr algn="just"/>
            <a:r>
              <a:rPr lang="en-US" dirty="0" smtClean="0">
                <a:latin typeface="Times New Roman" pitchFamily="18" charset="0"/>
                <a:cs typeface="Times New Roman" pitchFamily="18" charset="0"/>
              </a:rPr>
              <a:t>The history of java starts from </a:t>
            </a:r>
            <a:r>
              <a:rPr lang="en-US" b="1" dirty="0" smtClean="0">
                <a:latin typeface="Times New Roman" pitchFamily="18" charset="0"/>
                <a:cs typeface="Times New Roman" pitchFamily="18" charset="0"/>
              </a:rPr>
              <a:t>Green Team</a:t>
            </a:r>
            <a:r>
              <a:rPr lang="en-US" dirty="0" smtClean="0">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 Java team members (also known as </a:t>
            </a:r>
            <a:r>
              <a:rPr lang="en-US" b="1" dirty="0" smtClean="0">
                <a:latin typeface="Times New Roman" pitchFamily="18" charset="0"/>
                <a:cs typeface="Times New Roman" pitchFamily="18" charset="0"/>
              </a:rPr>
              <a:t>Green Team</a:t>
            </a:r>
            <a:r>
              <a:rPr lang="en-US" dirty="0" smtClean="0">
                <a:latin typeface="Times New Roman" pitchFamily="18" charset="0"/>
                <a:cs typeface="Times New Roman" pitchFamily="18" charset="0"/>
              </a:rPr>
              <a:t>), initiated a revolutionary task to develop a </a:t>
            </a:r>
            <a:r>
              <a:rPr lang="en-US" b="1" i="1" dirty="0" smtClean="0">
                <a:latin typeface="Times New Roman" pitchFamily="18" charset="0"/>
                <a:cs typeface="Times New Roman" pitchFamily="18" charset="0"/>
              </a:rPr>
              <a:t>language for digital devices such as set-top boxes, televisions etc.</a:t>
            </a:r>
            <a:r>
              <a:rPr lang="en-US" dirty="0" smtClean="0">
                <a:latin typeface="Times New Roman" pitchFamily="18" charset="0"/>
                <a:cs typeface="Times New Roman" pitchFamily="18" charset="0"/>
              </a:rPr>
              <a:t> </a:t>
            </a:r>
          </a:p>
          <a:p>
            <a:pPr algn="just"/>
            <a:r>
              <a:rPr lang="en-US" dirty="0" smtClean="0">
                <a:latin typeface="Times New Roman" pitchFamily="18" charset="0"/>
                <a:cs typeface="Times New Roman" pitchFamily="18" charset="0"/>
              </a:rPr>
              <a:t>For the green team members, it was an advance concept at that time. But, it was suited for internet programming. </a:t>
            </a:r>
          </a:p>
          <a:p>
            <a:pPr algn="just"/>
            <a:r>
              <a:rPr lang="en-US" dirty="0" smtClean="0">
                <a:latin typeface="Times New Roman" pitchFamily="18" charset="0"/>
                <a:cs typeface="Times New Roman" pitchFamily="18" charset="0"/>
              </a:rPr>
              <a:t>Later, Java technology was incorporated by Netscape.</a:t>
            </a:r>
          </a:p>
          <a:p>
            <a:pPr algn="just"/>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381000"/>
          </a:xfrm>
        </p:spPr>
        <p:txBody>
          <a:bodyPr>
            <a:normAutofit fontScale="90000"/>
          </a:bodyPr>
          <a:lstStyle/>
          <a:p>
            <a:r>
              <a:rPr lang="en-US" dirty="0" smtClean="0"/>
              <a:t>Now a days….</a:t>
            </a:r>
            <a:endParaRPr lang="en-US" dirty="0"/>
          </a:p>
        </p:txBody>
      </p:sp>
      <p:sp>
        <p:nvSpPr>
          <p:cNvPr id="3" name="Content Placeholder 2"/>
          <p:cNvSpPr>
            <a:spLocks noGrp="1"/>
          </p:cNvSpPr>
          <p:nvPr>
            <p:ph idx="1"/>
          </p:nvPr>
        </p:nvSpPr>
        <p:spPr>
          <a:xfrm>
            <a:off x="228600" y="762000"/>
            <a:ext cx="8763000" cy="5364163"/>
          </a:xfrm>
        </p:spPr>
        <p:txBody>
          <a:bodyPr>
            <a:noAutofit/>
          </a:bodyPr>
          <a:lstStyle/>
          <a:p>
            <a:pPr algn="just"/>
            <a:r>
              <a:rPr lang="en-US" sz="2800" dirty="0" smtClean="0">
                <a:latin typeface="Times New Roman" pitchFamily="18" charset="0"/>
                <a:cs typeface="Times New Roman" pitchFamily="18" charset="0"/>
              </a:rPr>
              <a:t> Java is used in internet programming, mobile devices, games, e-business solutions etc.</a:t>
            </a:r>
          </a:p>
          <a:p>
            <a:pPr algn="just"/>
            <a:r>
              <a:rPr lang="en-US" sz="2800" dirty="0" smtClean="0">
                <a:latin typeface="Times New Roman" pitchFamily="18" charset="0"/>
                <a:cs typeface="Times New Roman" pitchFamily="18" charset="0"/>
              </a:rPr>
              <a:t>Major points that describes the history of java. </a:t>
            </a:r>
          </a:p>
          <a:p>
            <a:pPr algn="just"/>
            <a:r>
              <a:rPr lang="en-US" sz="2800"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James Gosling</a:t>
            </a:r>
            <a:r>
              <a:rPr lang="en-US" sz="2800"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Mike Sheridan</a:t>
            </a:r>
            <a:r>
              <a:rPr lang="en-US" sz="2800" dirty="0" smtClean="0">
                <a:latin typeface="Times New Roman" pitchFamily="18" charset="0"/>
                <a:cs typeface="Times New Roman" pitchFamily="18" charset="0"/>
              </a:rPr>
              <a:t>, and </a:t>
            </a:r>
            <a:r>
              <a:rPr lang="en-US" sz="2800" b="1" dirty="0" smtClean="0">
                <a:latin typeface="Times New Roman" pitchFamily="18" charset="0"/>
                <a:cs typeface="Times New Roman" pitchFamily="18" charset="0"/>
              </a:rPr>
              <a:t>Patrick </a:t>
            </a:r>
            <a:r>
              <a:rPr lang="en-US" sz="2800" b="1" dirty="0" err="1" smtClean="0">
                <a:latin typeface="Times New Roman" pitchFamily="18" charset="0"/>
                <a:cs typeface="Times New Roman" pitchFamily="18" charset="0"/>
              </a:rPr>
              <a:t>Naughton</a:t>
            </a:r>
            <a:r>
              <a:rPr lang="en-US" sz="2800" dirty="0" smtClean="0">
                <a:latin typeface="Times New Roman" pitchFamily="18" charset="0"/>
                <a:cs typeface="Times New Roman" pitchFamily="18" charset="0"/>
              </a:rPr>
              <a:t> initiated the Java language project in June 1991. </a:t>
            </a:r>
          </a:p>
          <a:p>
            <a:pPr algn="just"/>
            <a:r>
              <a:rPr lang="en-US" sz="2800" dirty="0" smtClean="0">
                <a:latin typeface="Times New Roman" pitchFamily="18" charset="0"/>
                <a:cs typeface="Times New Roman" pitchFamily="18" charset="0"/>
              </a:rPr>
              <a:t>The small team of sun engineers called </a:t>
            </a:r>
            <a:r>
              <a:rPr lang="en-US" sz="2800" b="1" dirty="0" smtClean="0">
                <a:latin typeface="Times New Roman" pitchFamily="18" charset="0"/>
                <a:cs typeface="Times New Roman" pitchFamily="18" charset="0"/>
              </a:rPr>
              <a:t>Green Team</a:t>
            </a:r>
            <a:r>
              <a:rPr lang="en-US" sz="2800" dirty="0" smtClean="0">
                <a:latin typeface="Times New Roman" pitchFamily="18" charset="0"/>
                <a:cs typeface="Times New Roman" pitchFamily="18" charset="0"/>
              </a:rPr>
              <a:t>.</a:t>
            </a:r>
          </a:p>
          <a:p>
            <a:pPr algn="just"/>
            <a:r>
              <a:rPr lang="en-US" sz="2800" dirty="0" smtClean="0">
                <a:latin typeface="Times New Roman" pitchFamily="18" charset="0"/>
                <a:cs typeface="Times New Roman" pitchFamily="18" charset="0"/>
              </a:rPr>
              <a:t>Originally designed for small, embedded systems in electronic appliances like set-top boxes.</a:t>
            </a:r>
          </a:p>
          <a:p>
            <a:pPr algn="just"/>
            <a:r>
              <a:rPr lang="en-US" sz="2800" dirty="0" smtClean="0">
                <a:latin typeface="Times New Roman" pitchFamily="18" charset="0"/>
                <a:cs typeface="Times New Roman" pitchFamily="18" charset="0"/>
              </a:rPr>
              <a:t> Firstly, it was called </a:t>
            </a:r>
            <a:r>
              <a:rPr lang="en-US" sz="2800" b="1" dirty="0" smtClean="0">
                <a:latin typeface="Times New Roman" pitchFamily="18" charset="0"/>
                <a:cs typeface="Times New Roman" pitchFamily="18" charset="0"/>
              </a:rPr>
              <a:t>"</a:t>
            </a:r>
            <a:r>
              <a:rPr lang="en-US" sz="2800" b="1" dirty="0" err="1" smtClean="0">
                <a:latin typeface="Times New Roman" pitchFamily="18" charset="0"/>
                <a:cs typeface="Times New Roman" pitchFamily="18" charset="0"/>
              </a:rPr>
              <a:t>Greentalk</a:t>
            </a:r>
            <a:r>
              <a:rPr lang="en-US" sz="2800" b="1"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 by James Gosling and file extension was .</a:t>
            </a:r>
            <a:r>
              <a:rPr lang="en-US" sz="2800" dirty="0" err="1" smtClean="0">
                <a:latin typeface="Times New Roman" pitchFamily="18" charset="0"/>
                <a:cs typeface="Times New Roman" pitchFamily="18" charset="0"/>
              </a:rPr>
              <a:t>gt</a:t>
            </a:r>
            <a:r>
              <a:rPr lang="en-US" sz="2800" dirty="0" smtClean="0">
                <a:latin typeface="Times New Roman" pitchFamily="18" charset="0"/>
                <a:cs typeface="Times New Roman" pitchFamily="18" charset="0"/>
              </a:rPr>
              <a:t>.</a:t>
            </a:r>
          </a:p>
          <a:p>
            <a:pPr algn="just"/>
            <a:r>
              <a:rPr lang="en-US" sz="2800" dirty="0" smtClean="0">
                <a:latin typeface="Times New Roman" pitchFamily="18" charset="0"/>
                <a:cs typeface="Times New Roman" pitchFamily="18" charset="0"/>
              </a:rPr>
              <a:t>After that, it was called </a:t>
            </a:r>
            <a:r>
              <a:rPr lang="en-US" sz="2800" b="1" dirty="0" smtClean="0">
                <a:latin typeface="Times New Roman" pitchFamily="18" charset="0"/>
                <a:cs typeface="Times New Roman" pitchFamily="18" charset="0"/>
              </a:rPr>
              <a:t>Oak</a:t>
            </a:r>
            <a:r>
              <a:rPr lang="en-US" sz="2800" dirty="0" smtClean="0">
                <a:latin typeface="Times New Roman" pitchFamily="18" charset="0"/>
                <a:cs typeface="Times New Roman" pitchFamily="18" charset="0"/>
              </a:rPr>
              <a:t> and was developed as a part of the Green project.</a:t>
            </a:r>
          </a:p>
          <a:p>
            <a:pPr algn="just"/>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563562"/>
          </a:xfrm>
        </p:spPr>
        <p:txBody>
          <a:bodyPr>
            <a:normAutofit/>
          </a:bodyPr>
          <a:lstStyle/>
          <a:p>
            <a:r>
              <a:rPr lang="en-US" sz="2800" b="1" dirty="0" smtClean="0">
                <a:latin typeface="Times New Roman" pitchFamily="18" charset="0"/>
                <a:cs typeface="Times New Roman" pitchFamily="18" charset="0"/>
              </a:rPr>
              <a:t>Oak name for java language ???</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762000"/>
            <a:ext cx="8534400" cy="5364163"/>
          </a:xfrm>
        </p:spPr>
        <p:txBody>
          <a:bodyPr>
            <a:noAutofit/>
          </a:bodyPr>
          <a:lstStyle/>
          <a:p>
            <a:pPr algn="just"/>
            <a:r>
              <a:rPr lang="en-US" sz="2800" dirty="0" smtClean="0">
                <a:latin typeface="Times New Roman" pitchFamily="18" charset="0"/>
                <a:cs typeface="Times New Roman" pitchFamily="18" charset="0"/>
              </a:rPr>
              <a:t>Oak is a symbol of strength and </a:t>
            </a:r>
            <a:r>
              <a:rPr lang="en-US" sz="2800" dirty="0" err="1" smtClean="0">
                <a:latin typeface="Times New Roman" pitchFamily="18" charset="0"/>
                <a:cs typeface="Times New Roman" pitchFamily="18" charset="0"/>
              </a:rPr>
              <a:t>choosen</a:t>
            </a:r>
            <a:r>
              <a:rPr lang="en-US" sz="2800" dirty="0" smtClean="0">
                <a:latin typeface="Times New Roman" pitchFamily="18" charset="0"/>
                <a:cs typeface="Times New Roman" pitchFamily="18" charset="0"/>
              </a:rPr>
              <a:t> as a national tree of many countries like U.S.A., France, Germany, Romania etc.</a:t>
            </a:r>
          </a:p>
          <a:p>
            <a:pPr algn="just"/>
            <a:r>
              <a:rPr lang="en-US" sz="2800" dirty="0" smtClean="0">
                <a:latin typeface="Times New Roman" pitchFamily="18" charset="0"/>
                <a:cs typeface="Times New Roman" pitchFamily="18" charset="0"/>
              </a:rPr>
              <a:t> In 1995, Oak was renamed as </a:t>
            </a:r>
            <a:r>
              <a:rPr lang="en-US" sz="2800" b="1" dirty="0" smtClean="0">
                <a:latin typeface="Times New Roman" pitchFamily="18" charset="0"/>
                <a:cs typeface="Times New Roman" pitchFamily="18" charset="0"/>
              </a:rPr>
              <a:t>"Java"</a:t>
            </a:r>
            <a:r>
              <a:rPr lang="en-US" sz="2800" dirty="0" smtClean="0">
                <a:latin typeface="Times New Roman" pitchFamily="18" charset="0"/>
                <a:cs typeface="Times New Roman" pitchFamily="18" charset="0"/>
              </a:rPr>
              <a:t> because it was already a trademark by Oak Technologies.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b="1" dirty="0" smtClean="0">
                <a:latin typeface="Times New Roman" pitchFamily="18" charset="0"/>
                <a:cs typeface="Times New Roman" pitchFamily="18" charset="0"/>
              </a:rPr>
              <a:t>“JAVA”   name for java language????</a:t>
            </a:r>
            <a:endParaRPr lang="en-US" sz="2800" b="1" dirty="0"/>
          </a:p>
        </p:txBody>
      </p:sp>
      <p:sp>
        <p:nvSpPr>
          <p:cNvPr id="3" name="Content Placeholder 2"/>
          <p:cNvSpPr>
            <a:spLocks noGrp="1"/>
          </p:cNvSpPr>
          <p:nvPr>
            <p:ph idx="1"/>
          </p:nvPr>
        </p:nvSpPr>
        <p:spPr>
          <a:xfrm>
            <a:off x="152400" y="990600"/>
            <a:ext cx="8839200" cy="5638800"/>
          </a:xfrm>
        </p:spPr>
        <p:txBody>
          <a:bodyPr>
            <a:noAutofit/>
          </a:bodyPr>
          <a:lstStyle/>
          <a:p>
            <a:pPr algn="just"/>
            <a:r>
              <a:rPr lang="en-US" dirty="0" smtClean="0">
                <a:latin typeface="Times New Roman" pitchFamily="18" charset="0"/>
                <a:cs typeface="Times New Roman" pitchFamily="18" charset="0"/>
              </a:rPr>
              <a:t>The team gathered to choose a new name. </a:t>
            </a:r>
          </a:p>
          <a:p>
            <a:pPr algn="just"/>
            <a:r>
              <a:rPr lang="en-US" dirty="0" smtClean="0">
                <a:latin typeface="Times New Roman" pitchFamily="18" charset="0"/>
                <a:cs typeface="Times New Roman" pitchFamily="18" charset="0"/>
              </a:rPr>
              <a:t>The suggested words were </a:t>
            </a:r>
            <a:r>
              <a:rPr lang="en-US" b="1" dirty="0" smtClean="0">
                <a:latin typeface="Times New Roman" pitchFamily="18" charset="0"/>
                <a:cs typeface="Times New Roman" pitchFamily="18" charset="0"/>
              </a:rPr>
              <a:t>"dynamic", "revolutionary", "Silk", "jolt", "DNA"</a:t>
            </a:r>
            <a:r>
              <a:rPr lang="en-US" dirty="0" smtClean="0">
                <a:latin typeface="Times New Roman" pitchFamily="18" charset="0"/>
                <a:cs typeface="Times New Roman" pitchFamily="18" charset="0"/>
              </a:rPr>
              <a:t> etc. </a:t>
            </a:r>
          </a:p>
          <a:p>
            <a:pPr algn="just"/>
            <a:r>
              <a:rPr lang="en-US" dirty="0" smtClean="0">
                <a:latin typeface="Times New Roman" pitchFamily="18" charset="0"/>
                <a:cs typeface="Times New Roman" pitchFamily="18" charset="0"/>
              </a:rPr>
              <a:t>They wanted something that reflected the essence of the technology: revolutionary, dynamic, lively, cool, unique, and easy to spell and fun to say.</a:t>
            </a:r>
          </a:p>
          <a:p>
            <a:pPr algn="just"/>
            <a:r>
              <a:rPr lang="en-US" dirty="0" smtClean="0">
                <a:latin typeface="Times New Roman" pitchFamily="18" charset="0"/>
                <a:cs typeface="Times New Roman" pitchFamily="18" charset="0"/>
              </a:rPr>
              <a:t>According to James Gosling "Java was one of the top choices along with </a:t>
            </a:r>
            <a:r>
              <a:rPr lang="en-US" b="1" dirty="0" smtClean="0">
                <a:latin typeface="Times New Roman" pitchFamily="18" charset="0"/>
                <a:cs typeface="Times New Roman" pitchFamily="18" charset="0"/>
              </a:rPr>
              <a:t>Silk</a:t>
            </a:r>
            <a:r>
              <a:rPr lang="en-US" dirty="0" smtClean="0">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 Since java was so unique, most of the team members preferred java. </a:t>
            </a:r>
          </a:p>
          <a:p>
            <a:pPr algn="just">
              <a:buNone/>
            </a:pPr>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JAVA !!!</a:t>
            </a:r>
            <a:endParaRPr lang="en-US" dirty="0"/>
          </a:p>
        </p:txBody>
      </p:sp>
      <p:sp>
        <p:nvSpPr>
          <p:cNvPr id="3" name="Content Placeholder 2"/>
          <p:cNvSpPr>
            <a:spLocks noGrp="1"/>
          </p:cNvSpPr>
          <p:nvPr>
            <p:ph idx="1"/>
          </p:nvPr>
        </p:nvSpPr>
        <p:spPr>
          <a:xfrm>
            <a:off x="228600" y="1447800"/>
            <a:ext cx="8686800" cy="5029200"/>
          </a:xfrm>
        </p:spPr>
        <p:txBody>
          <a:bodyPr>
            <a:normAutofit/>
          </a:bodyPr>
          <a:lstStyle/>
          <a:p>
            <a:pPr algn="just"/>
            <a:r>
              <a:rPr lang="en-US" dirty="0" smtClean="0">
                <a:latin typeface="Times New Roman" pitchFamily="18" charset="0"/>
                <a:cs typeface="Times New Roman" pitchFamily="18" charset="0"/>
              </a:rPr>
              <a:t>Java is an island of Indonesia where first coffee was produced (called java coffee).</a:t>
            </a:r>
          </a:p>
          <a:p>
            <a:pPr algn="just"/>
            <a:r>
              <a:rPr lang="en-US" dirty="0" smtClean="0">
                <a:latin typeface="Times New Roman" pitchFamily="18" charset="0"/>
                <a:cs typeface="Times New Roman" pitchFamily="18" charset="0"/>
              </a:rPr>
              <a:t>Notice that </a:t>
            </a:r>
            <a:r>
              <a:rPr lang="en-US" b="1" dirty="0" smtClean="0">
                <a:latin typeface="Times New Roman" pitchFamily="18" charset="0"/>
                <a:cs typeface="Times New Roman" pitchFamily="18" charset="0"/>
              </a:rPr>
              <a:t>Java is just a name not an acronym</a:t>
            </a:r>
            <a:r>
              <a:rPr lang="en-US" dirty="0" smtClean="0">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Originally developed by James Gosling at Sun Microsystems (which is now a subsidiary of Oracle Corporation) and released in 1995.</a:t>
            </a:r>
          </a:p>
          <a:p>
            <a:pPr algn="just"/>
            <a:r>
              <a:rPr lang="en-US" dirty="0" smtClean="0">
                <a:latin typeface="Times New Roman" pitchFamily="18" charset="0"/>
                <a:cs typeface="Times New Roman" pitchFamily="18" charset="0"/>
              </a:rPr>
              <a:t>In 1995, Time magazine called </a:t>
            </a:r>
            <a:r>
              <a:rPr lang="en-US" b="1" dirty="0" smtClean="0">
                <a:latin typeface="Times New Roman" pitchFamily="18" charset="0"/>
                <a:cs typeface="Times New Roman" pitchFamily="18" charset="0"/>
              </a:rPr>
              <a:t>Java one of the Ten Best Products of 1995</a:t>
            </a:r>
            <a:r>
              <a:rPr lang="en-US" dirty="0" smtClean="0">
                <a:latin typeface="Times New Roman" pitchFamily="18" charset="0"/>
                <a:cs typeface="Times New Roman" pitchFamily="18" charset="0"/>
              </a:rPr>
              <a:t>. </a:t>
            </a:r>
          </a:p>
          <a:p>
            <a:pPr algn="just"/>
            <a:r>
              <a:rPr lang="en-US" dirty="0" smtClean="0">
                <a:latin typeface="Times New Roman" pitchFamily="18" charset="0"/>
                <a:cs typeface="Times New Roman" pitchFamily="18" charset="0"/>
              </a:rPr>
              <a:t>JDK 1.0 released in(January 23, 1996).</a:t>
            </a:r>
            <a:endParaRPr lang="en-US" dirty="0"/>
          </a:p>
        </p:txBody>
      </p:sp>
      <p:pic>
        <p:nvPicPr>
          <p:cNvPr id="28674" name="Picture 2"/>
          <p:cNvPicPr>
            <a:picLocks noChangeAspect="1" noChangeArrowheads="1"/>
          </p:cNvPicPr>
          <p:nvPr/>
        </p:nvPicPr>
        <p:blipFill>
          <a:blip r:embed="rId2"/>
          <a:srcRect/>
          <a:stretch>
            <a:fillRect/>
          </a:stretch>
        </p:blipFill>
        <p:spPr bwMode="auto">
          <a:xfrm>
            <a:off x="7162800" y="0"/>
            <a:ext cx="1596501" cy="157107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228600"/>
          </a:xfrm>
        </p:spPr>
        <p:txBody>
          <a:bodyPr>
            <a:normAutofit fontScale="90000"/>
          </a:bodyPr>
          <a:lstStyle/>
          <a:p>
            <a:r>
              <a:rPr lang="en-US" dirty="0" smtClean="0"/>
              <a:t>Java Version History</a:t>
            </a:r>
            <a:r>
              <a:rPr lang="en-US" b="1" dirty="0" smtClean="0"/>
              <a:t/>
            </a:r>
            <a:br>
              <a:rPr lang="en-US" b="1" dirty="0" smtClean="0"/>
            </a:br>
            <a:endParaRPr lang="en-US" dirty="0"/>
          </a:p>
        </p:txBody>
      </p:sp>
      <p:sp>
        <p:nvSpPr>
          <p:cNvPr id="3" name="Content Placeholder 2"/>
          <p:cNvSpPr>
            <a:spLocks noGrp="1"/>
          </p:cNvSpPr>
          <p:nvPr>
            <p:ph idx="1"/>
          </p:nvPr>
        </p:nvSpPr>
        <p:spPr>
          <a:xfrm>
            <a:off x="228600" y="609600"/>
            <a:ext cx="8763000" cy="5516563"/>
          </a:xfrm>
        </p:spPr>
        <p:txBody>
          <a:bodyPr>
            <a:noAutofit/>
          </a:bodyPr>
          <a:lstStyle/>
          <a:p>
            <a:r>
              <a:rPr lang="en-US" sz="2800" dirty="0" smtClean="0">
                <a:latin typeface="Times New Roman" pitchFamily="18" charset="0"/>
                <a:cs typeface="Times New Roman" pitchFamily="18" charset="0"/>
              </a:rPr>
              <a:t>There are many java versions that has been released. Current stable release of Java is Java SE 8.</a:t>
            </a:r>
          </a:p>
          <a:p>
            <a:pPr lvl="0"/>
            <a:r>
              <a:rPr lang="en-US" sz="2800" dirty="0" smtClean="0">
                <a:latin typeface="Times New Roman" pitchFamily="18" charset="0"/>
                <a:cs typeface="Times New Roman" pitchFamily="18" charset="0"/>
              </a:rPr>
              <a:t>JDK Alpha and Beta (1995)</a:t>
            </a:r>
          </a:p>
          <a:p>
            <a:pPr lvl="0"/>
            <a:r>
              <a:rPr lang="en-US" sz="2800" dirty="0" smtClean="0">
                <a:latin typeface="Times New Roman" pitchFamily="18" charset="0"/>
                <a:cs typeface="Times New Roman" pitchFamily="18" charset="0"/>
              </a:rPr>
              <a:t>JDK 1.0 		(23rd Jan, 1996)</a:t>
            </a:r>
          </a:p>
          <a:p>
            <a:pPr lvl="0"/>
            <a:r>
              <a:rPr lang="en-US" sz="2800" dirty="0" smtClean="0">
                <a:latin typeface="Times New Roman" pitchFamily="18" charset="0"/>
                <a:cs typeface="Times New Roman" pitchFamily="18" charset="0"/>
              </a:rPr>
              <a:t>JDK 1.1 		(19th Feb, 1997)</a:t>
            </a:r>
          </a:p>
          <a:p>
            <a:pPr lvl="0"/>
            <a:r>
              <a:rPr lang="en-US" sz="2800" dirty="0" smtClean="0">
                <a:latin typeface="Times New Roman" pitchFamily="18" charset="0"/>
                <a:cs typeface="Times New Roman" pitchFamily="18" charset="0"/>
              </a:rPr>
              <a:t>J2SE 1.2		 (8th Dec, 1998)</a:t>
            </a:r>
          </a:p>
          <a:p>
            <a:pPr lvl="0"/>
            <a:r>
              <a:rPr lang="en-US" sz="2800" dirty="0" smtClean="0">
                <a:latin typeface="Times New Roman" pitchFamily="18" charset="0"/>
                <a:cs typeface="Times New Roman" pitchFamily="18" charset="0"/>
              </a:rPr>
              <a:t>J2SE 1.3 		(8th May, 2000)</a:t>
            </a:r>
          </a:p>
          <a:p>
            <a:pPr lvl="0"/>
            <a:r>
              <a:rPr lang="en-US" sz="2800" dirty="0" smtClean="0">
                <a:latin typeface="Times New Roman" pitchFamily="18" charset="0"/>
                <a:cs typeface="Times New Roman" pitchFamily="18" charset="0"/>
              </a:rPr>
              <a:t>J2SE 1.4 		(6th Feb, 2002)</a:t>
            </a:r>
          </a:p>
          <a:p>
            <a:pPr lvl="0"/>
            <a:r>
              <a:rPr lang="en-US" sz="2800" dirty="0" smtClean="0">
                <a:latin typeface="Times New Roman" pitchFamily="18" charset="0"/>
                <a:cs typeface="Times New Roman" pitchFamily="18" charset="0"/>
              </a:rPr>
              <a:t>J2SE 5.0 		(30th Sep, 2004)</a:t>
            </a:r>
          </a:p>
          <a:p>
            <a:pPr lvl="0"/>
            <a:r>
              <a:rPr lang="en-US" sz="2800" dirty="0" smtClean="0">
                <a:latin typeface="Times New Roman" pitchFamily="18" charset="0"/>
                <a:cs typeface="Times New Roman" pitchFamily="18" charset="0"/>
              </a:rPr>
              <a:t>Java SE 6 	(11th Dec, 2006)</a:t>
            </a:r>
          </a:p>
          <a:p>
            <a:pPr lvl="0"/>
            <a:r>
              <a:rPr lang="en-US" sz="2800" dirty="0" smtClean="0">
                <a:latin typeface="Times New Roman" pitchFamily="18" charset="0"/>
                <a:cs typeface="Times New Roman" pitchFamily="18" charset="0"/>
              </a:rPr>
              <a:t>Java SE 7 	(28th July, 2011)</a:t>
            </a:r>
          </a:p>
          <a:p>
            <a:pPr lvl="0"/>
            <a:r>
              <a:rPr lang="en-US" sz="2800" dirty="0" smtClean="0">
                <a:latin typeface="Times New Roman" pitchFamily="18" charset="0"/>
                <a:cs typeface="Times New Roman" pitchFamily="18" charset="0"/>
              </a:rPr>
              <a:t>Java SE 8 	(18th March, 2014)</a:t>
            </a:r>
          </a:p>
          <a:p>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4"/>
          <p:cNvSpPr>
            <a:spLocks noGrp="1"/>
          </p:cNvSpPr>
          <p:nvPr>
            <p:ph type="sldNum" sz="quarter" idx="11"/>
          </p:nvPr>
        </p:nvSpPr>
        <p:spPr>
          <a:noFill/>
        </p:spPr>
        <p:txBody>
          <a:bodyPr/>
          <a:lstStyle/>
          <a:p>
            <a:fld id="{4788717A-7170-41CB-B555-938603CFF044}" type="slidenum">
              <a:rPr lang="en-US" smtClean="0"/>
              <a:pPr/>
              <a:t>8</a:t>
            </a:fld>
            <a:endParaRPr lang="en-US" smtClean="0"/>
          </a:p>
        </p:txBody>
      </p:sp>
      <p:sp>
        <p:nvSpPr>
          <p:cNvPr id="34819" name="Rectangle 2"/>
          <p:cNvSpPr>
            <a:spLocks noGrp="1" noChangeArrowheads="1"/>
          </p:cNvSpPr>
          <p:nvPr>
            <p:ph type="title"/>
          </p:nvPr>
        </p:nvSpPr>
        <p:spPr>
          <a:xfrm>
            <a:off x="457200" y="152400"/>
            <a:ext cx="8001000" cy="533400"/>
          </a:xfrm>
        </p:spPr>
        <p:txBody>
          <a:bodyPr>
            <a:normAutofit fontScale="90000"/>
          </a:bodyPr>
          <a:lstStyle/>
          <a:p>
            <a:r>
              <a:rPr lang="en-US" dirty="0" smtClean="0"/>
              <a:t>JDK Editions</a:t>
            </a:r>
          </a:p>
        </p:txBody>
      </p:sp>
      <p:sp>
        <p:nvSpPr>
          <p:cNvPr id="34820" name="Rectangle 3"/>
          <p:cNvSpPr>
            <a:spLocks noGrp="1" noChangeArrowheads="1"/>
          </p:cNvSpPr>
          <p:nvPr>
            <p:ph type="body" idx="1"/>
          </p:nvPr>
        </p:nvSpPr>
        <p:spPr>
          <a:xfrm>
            <a:off x="228600" y="838200"/>
            <a:ext cx="8763000" cy="5486400"/>
          </a:xfrm>
        </p:spPr>
        <p:txBody>
          <a:bodyPr>
            <a:noAutofit/>
          </a:bodyPr>
          <a:lstStyle/>
          <a:p>
            <a:pPr algn="just"/>
            <a:r>
              <a:rPr lang="en-US" b="1" dirty="0" smtClean="0">
                <a:latin typeface="Times New Roman" pitchFamily="18" charset="0"/>
                <a:cs typeface="Times New Roman" pitchFamily="18" charset="0"/>
              </a:rPr>
              <a:t>Java Standard Edition (J2SE)</a:t>
            </a:r>
          </a:p>
          <a:p>
            <a:pPr lvl="1" algn="just"/>
            <a:r>
              <a:rPr lang="en-US" sz="3200" dirty="0" smtClean="0">
                <a:latin typeface="Times New Roman" pitchFamily="18" charset="0"/>
                <a:cs typeface="Times New Roman" pitchFamily="18" charset="0"/>
              </a:rPr>
              <a:t>J2SE can be used to </a:t>
            </a:r>
            <a:r>
              <a:rPr lang="en-US" sz="3200" b="1" dirty="0" smtClean="0">
                <a:latin typeface="Times New Roman" pitchFamily="18" charset="0"/>
                <a:cs typeface="Times New Roman" pitchFamily="18" charset="0"/>
              </a:rPr>
              <a:t>develop client-side standalone applications or applets</a:t>
            </a:r>
            <a:r>
              <a:rPr lang="en-US" sz="3200" dirty="0" smtClean="0">
                <a:latin typeface="Times New Roman" pitchFamily="18" charset="0"/>
                <a:cs typeface="Times New Roman" pitchFamily="18" charset="0"/>
              </a:rPr>
              <a:t>.</a:t>
            </a:r>
          </a:p>
          <a:p>
            <a:pPr algn="just"/>
            <a:r>
              <a:rPr lang="en-US" b="1" dirty="0" smtClean="0">
                <a:latin typeface="Times New Roman" pitchFamily="18" charset="0"/>
                <a:cs typeface="Times New Roman" pitchFamily="18" charset="0"/>
              </a:rPr>
              <a:t>Java Enterprise Edition (J2EE)</a:t>
            </a:r>
          </a:p>
          <a:p>
            <a:pPr lvl="1" algn="just"/>
            <a:r>
              <a:rPr lang="en-US" sz="3200" dirty="0" smtClean="0">
                <a:latin typeface="Times New Roman" pitchFamily="18" charset="0"/>
                <a:cs typeface="Times New Roman" pitchFamily="18" charset="0"/>
              </a:rPr>
              <a:t>J2EE can be used to </a:t>
            </a:r>
            <a:r>
              <a:rPr lang="en-US" sz="3200" b="1" dirty="0" smtClean="0">
                <a:latin typeface="Times New Roman" pitchFamily="18" charset="0"/>
                <a:cs typeface="Times New Roman" pitchFamily="18" charset="0"/>
              </a:rPr>
              <a:t>develop server-side applications such as Java </a:t>
            </a:r>
            <a:r>
              <a:rPr lang="en-US" sz="3200" b="1" dirty="0" err="1" smtClean="0">
                <a:latin typeface="Times New Roman" pitchFamily="18" charset="0"/>
                <a:cs typeface="Times New Roman" pitchFamily="18" charset="0"/>
              </a:rPr>
              <a:t>servlets</a:t>
            </a:r>
            <a:r>
              <a:rPr lang="en-US" sz="3200" b="1" dirty="0" smtClean="0">
                <a:latin typeface="Times New Roman" pitchFamily="18" charset="0"/>
                <a:cs typeface="Times New Roman" pitchFamily="18" charset="0"/>
              </a:rPr>
              <a:t> and Java </a:t>
            </a:r>
            <a:r>
              <a:rPr lang="en-US" sz="3200" b="1" dirty="0" err="1" smtClean="0">
                <a:latin typeface="Times New Roman" pitchFamily="18" charset="0"/>
                <a:cs typeface="Times New Roman" pitchFamily="18" charset="0"/>
              </a:rPr>
              <a:t>ServerPages</a:t>
            </a:r>
            <a:r>
              <a:rPr lang="en-US" sz="3200" b="1" dirty="0" smtClean="0">
                <a:latin typeface="Times New Roman" pitchFamily="18" charset="0"/>
                <a:cs typeface="Times New Roman" pitchFamily="18" charset="0"/>
              </a:rPr>
              <a:t>. </a:t>
            </a:r>
          </a:p>
          <a:p>
            <a:pPr algn="just"/>
            <a:r>
              <a:rPr lang="en-US" b="1" dirty="0" smtClean="0">
                <a:latin typeface="Times New Roman" pitchFamily="18" charset="0"/>
                <a:cs typeface="Times New Roman" pitchFamily="18" charset="0"/>
              </a:rPr>
              <a:t>Java Micro Edition (J2ME). </a:t>
            </a:r>
          </a:p>
          <a:p>
            <a:pPr lvl="1" algn="just"/>
            <a:r>
              <a:rPr lang="en-US" sz="3200" dirty="0" smtClean="0">
                <a:latin typeface="Times New Roman" pitchFamily="18" charset="0"/>
                <a:cs typeface="Times New Roman" pitchFamily="18" charset="0"/>
              </a:rPr>
              <a:t>J2ME can be used to develop </a:t>
            </a:r>
            <a:r>
              <a:rPr lang="en-US" sz="3200" b="1" dirty="0" smtClean="0">
                <a:latin typeface="Times New Roman" pitchFamily="18" charset="0"/>
                <a:cs typeface="Times New Roman" pitchFamily="18" charset="0"/>
              </a:rPr>
              <a:t>applications for mobile devices such as cell phones. </a:t>
            </a:r>
          </a:p>
          <a:p>
            <a:pPr algn="just">
              <a:buFont typeface="Monotype Sorts" pitchFamily="2" charset="2"/>
              <a:buNone/>
            </a:pPr>
            <a:r>
              <a:rPr lang="en-US" dirty="0" smtClean="0">
                <a:latin typeface="Times New Roman" pitchFamily="18" charset="0"/>
                <a:cs typeface="Times New Roman" pitchFamily="18" charset="0"/>
              </a:rPr>
              <a:t> </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534400" cy="457200"/>
          </a:xfrm>
        </p:spPr>
        <p:txBody>
          <a:bodyPr>
            <a:noAutofit/>
          </a:bodyPr>
          <a:lstStyle/>
          <a:p>
            <a:r>
              <a:rPr lang="en-US" sz="2400" b="1" dirty="0" smtClean="0">
                <a:latin typeface="Times New Roman" pitchFamily="18" charset="0"/>
                <a:cs typeface="Times New Roman" pitchFamily="18" charset="0"/>
              </a:rPr>
              <a:t>Comparison between Java and C</a:t>
            </a: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228600" y="533400"/>
          <a:ext cx="8763000" cy="6516680"/>
        </p:xfrm>
        <a:graphic>
          <a:graphicData uri="http://schemas.openxmlformats.org/drawingml/2006/table">
            <a:tbl>
              <a:tblPr firstRow="1" bandRow="1">
                <a:tableStyleId>{5C22544A-7EE6-4342-B048-85BDC9FD1C3A}</a:tableStyleId>
              </a:tblPr>
              <a:tblGrid>
                <a:gridCol w="4419600"/>
                <a:gridCol w="4343400"/>
              </a:tblGrid>
              <a:tr h="456192">
                <a:tc>
                  <a:txBody>
                    <a:bodyPr/>
                    <a:lstStyle/>
                    <a:p>
                      <a:pPr marL="0" marR="0" algn="ctr">
                        <a:lnSpc>
                          <a:spcPct val="115000"/>
                        </a:lnSpc>
                        <a:spcBef>
                          <a:spcPts val="0"/>
                        </a:spcBef>
                        <a:spcAft>
                          <a:spcPts val="0"/>
                        </a:spcAft>
                      </a:pPr>
                      <a:r>
                        <a:rPr lang="en-US" sz="2400" b="1" dirty="0">
                          <a:latin typeface="Times New Roman" pitchFamily="18" charset="0"/>
                          <a:ea typeface="Times New Roman"/>
                          <a:cs typeface="Times New Roman" pitchFamily="18" charset="0"/>
                        </a:rPr>
                        <a:t> Java</a:t>
                      </a:r>
                      <a:endParaRPr lang="en-US" sz="2400" dirty="0">
                        <a:latin typeface="Times New Roman" pitchFamily="18" charset="0"/>
                        <a:ea typeface="Calibri"/>
                        <a:cs typeface="Times New Roman" pitchFamily="18" charset="0"/>
                      </a:endParaRPr>
                    </a:p>
                  </a:txBody>
                  <a:tcPr marL="9525" marR="9525" marT="9525" marB="9525"/>
                </a:tc>
                <a:tc>
                  <a:txBody>
                    <a:bodyPr/>
                    <a:lstStyle/>
                    <a:p>
                      <a:pPr marL="0" marR="0" algn="ctr">
                        <a:lnSpc>
                          <a:spcPct val="115000"/>
                        </a:lnSpc>
                        <a:spcBef>
                          <a:spcPts val="0"/>
                        </a:spcBef>
                        <a:spcAft>
                          <a:spcPts val="0"/>
                        </a:spcAft>
                      </a:pPr>
                      <a:r>
                        <a:rPr lang="en-US" sz="2400" b="1" dirty="0">
                          <a:latin typeface="Times New Roman" pitchFamily="18" charset="0"/>
                          <a:ea typeface="Times New Roman"/>
                          <a:cs typeface="Times New Roman" pitchFamily="18" charset="0"/>
                        </a:rPr>
                        <a:t> C</a:t>
                      </a:r>
                      <a:endParaRPr lang="en-US" sz="2400" dirty="0">
                        <a:latin typeface="Times New Roman" pitchFamily="18" charset="0"/>
                        <a:ea typeface="Calibri"/>
                        <a:cs typeface="Times New Roman" pitchFamily="18" charset="0"/>
                      </a:endParaRPr>
                    </a:p>
                  </a:txBody>
                  <a:tcPr marL="9525" marR="9525" marT="9525" marB="9525"/>
                </a:tc>
              </a:tr>
              <a:tr h="1725962">
                <a:tc>
                  <a:txBody>
                    <a:bodyPr/>
                    <a:lstStyle/>
                    <a:p>
                      <a:pPr marL="0" marR="0">
                        <a:lnSpc>
                          <a:spcPct val="115000"/>
                        </a:lnSpc>
                        <a:spcBef>
                          <a:spcPts val="0"/>
                        </a:spcBef>
                        <a:spcAft>
                          <a:spcPts val="0"/>
                        </a:spcAft>
                      </a:pPr>
                      <a:r>
                        <a:rPr lang="en-US" sz="2400">
                          <a:latin typeface="Times New Roman" pitchFamily="18" charset="0"/>
                          <a:ea typeface="Times New Roman"/>
                          <a:cs typeface="Times New Roman" pitchFamily="18" charset="0"/>
                        </a:rPr>
                        <a:t> It follows an </a:t>
                      </a:r>
                      <a:r>
                        <a:rPr lang="en-US" sz="2400" b="1">
                          <a:latin typeface="Times New Roman" pitchFamily="18" charset="0"/>
                          <a:ea typeface="Times New Roman"/>
                          <a:cs typeface="Times New Roman" pitchFamily="18" charset="0"/>
                        </a:rPr>
                        <a:t>object-oriented paradigm</a:t>
                      </a:r>
                      <a:r>
                        <a:rPr lang="en-US" sz="2400">
                          <a:latin typeface="Times New Roman" pitchFamily="18" charset="0"/>
                          <a:ea typeface="Times New Roman"/>
                          <a:cs typeface="Times New Roman" pitchFamily="18" charset="0"/>
                        </a:rPr>
                        <a:t> or a data oriented paradigm. The problem is broken down into objects.</a:t>
                      </a:r>
                      <a:endParaRPr lang="en-US" sz="2400">
                        <a:latin typeface="Times New Roman" pitchFamily="18" charset="0"/>
                        <a:ea typeface="Calibri"/>
                        <a:cs typeface="Times New Roman" pitchFamily="18" charset="0"/>
                      </a:endParaRPr>
                    </a:p>
                  </a:txBody>
                  <a:tcPr marL="9525" marR="9525" marT="9525" marB="9525"/>
                </a:tc>
                <a:tc>
                  <a:txBody>
                    <a:bodyPr/>
                    <a:lstStyle/>
                    <a:p>
                      <a:pPr marL="0" marR="0">
                        <a:lnSpc>
                          <a:spcPct val="115000"/>
                        </a:lnSpc>
                        <a:spcBef>
                          <a:spcPts val="0"/>
                        </a:spcBef>
                        <a:spcAft>
                          <a:spcPts val="0"/>
                        </a:spcAft>
                      </a:pPr>
                      <a:r>
                        <a:rPr lang="en-US" sz="2400" dirty="0">
                          <a:latin typeface="Times New Roman" pitchFamily="18" charset="0"/>
                          <a:ea typeface="Times New Roman"/>
                          <a:cs typeface="Times New Roman" pitchFamily="18" charset="0"/>
                        </a:rPr>
                        <a:t> It follows a </a:t>
                      </a:r>
                      <a:r>
                        <a:rPr lang="en-US" sz="2400" b="1" dirty="0">
                          <a:latin typeface="Times New Roman" pitchFamily="18" charset="0"/>
                          <a:ea typeface="Times New Roman"/>
                          <a:cs typeface="Times New Roman" pitchFamily="18" charset="0"/>
                        </a:rPr>
                        <a:t>procedure oriented paradigm</a:t>
                      </a:r>
                      <a:r>
                        <a:rPr lang="en-US" sz="2400" dirty="0">
                          <a:latin typeface="Times New Roman" pitchFamily="18" charset="0"/>
                          <a:ea typeface="Times New Roman"/>
                          <a:cs typeface="Times New Roman" pitchFamily="18" charset="0"/>
                        </a:rPr>
                        <a:t>. The problem is broken down into functions</a:t>
                      </a:r>
                      <a:endParaRPr lang="en-US" sz="2400" dirty="0">
                        <a:latin typeface="Times New Roman" pitchFamily="18" charset="0"/>
                        <a:ea typeface="Calibri"/>
                        <a:cs typeface="Times New Roman" pitchFamily="18" charset="0"/>
                      </a:endParaRPr>
                    </a:p>
                  </a:txBody>
                  <a:tcPr marL="9525" marR="9525" marT="9525" marB="9525"/>
                </a:tc>
              </a:tr>
              <a:tr h="1290677">
                <a:tc>
                  <a:txBody>
                    <a:bodyPr/>
                    <a:lstStyle/>
                    <a:p>
                      <a:pPr marL="0" marR="0">
                        <a:lnSpc>
                          <a:spcPct val="115000"/>
                        </a:lnSpc>
                        <a:spcBef>
                          <a:spcPts val="0"/>
                        </a:spcBef>
                        <a:spcAft>
                          <a:spcPts val="0"/>
                        </a:spcAft>
                      </a:pPr>
                      <a:r>
                        <a:rPr lang="en-US" sz="2400" dirty="0">
                          <a:latin typeface="Times New Roman" pitchFamily="18" charset="0"/>
                          <a:ea typeface="Times New Roman"/>
                          <a:cs typeface="Times New Roman" pitchFamily="18" charset="0"/>
                        </a:rPr>
                        <a:t> It is an </a:t>
                      </a:r>
                      <a:r>
                        <a:rPr lang="en-US" sz="2400" b="1" dirty="0">
                          <a:latin typeface="Times New Roman" pitchFamily="18" charset="0"/>
                          <a:ea typeface="Times New Roman"/>
                          <a:cs typeface="Times New Roman" pitchFamily="18" charset="0"/>
                        </a:rPr>
                        <a:t>interpreted </a:t>
                      </a:r>
                      <a:r>
                        <a:rPr lang="en-US" sz="2400" dirty="0">
                          <a:latin typeface="Times New Roman" pitchFamily="18" charset="0"/>
                          <a:ea typeface="Times New Roman"/>
                          <a:cs typeface="Times New Roman" pitchFamily="18" charset="0"/>
                        </a:rPr>
                        <a:t>language. The program gets first transformed to an </a:t>
                      </a:r>
                      <a:r>
                        <a:rPr lang="en-US" sz="2400" b="1" dirty="0">
                          <a:latin typeface="Times New Roman" pitchFamily="18" charset="0"/>
                          <a:ea typeface="Times New Roman"/>
                          <a:cs typeface="Times New Roman" pitchFamily="18" charset="0"/>
                        </a:rPr>
                        <a:t>intermediary code called </a:t>
                      </a:r>
                      <a:r>
                        <a:rPr lang="en-US" sz="2400" b="1" dirty="0" err="1">
                          <a:latin typeface="Times New Roman" pitchFamily="18" charset="0"/>
                          <a:ea typeface="Times New Roman"/>
                          <a:cs typeface="Times New Roman" pitchFamily="18" charset="0"/>
                        </a:rPr>
                        <a:t>bytecode</a:t>
                      </a:r>
                      <a:r>
                        <a:rPr lang="en-US" sz="2400" dirty="0">
                          <a:latin typeface="Times New Roman" pitchFamily="18" charset="0"/>
                          <a:ea typeface="Times New Roman"/>
                          <a:cs typeface="Times New Roman" pitchFamily="18" charset="0"/>
                        </a:rPr>
                        <a:t>.</a:t>
                      </a:r>
                      <a:endParaRPr lang="en-US" sz="2400" dirty="0">
                        <a:latin typeface="Times New Roman" pitchFamily="18" charset="0"/>
                        <a:ea typeface="Calibri"/>
                        <a:cs typeface="Times New Roman" pitchFamily="18" charset="0"/>
                      </a:endParaRPr>
                    </a:p>
                  </a:txBody>
                  <a:tcPr marL="9525" marR="9525" marT="9525" marB="9525"/>
                </a:tc>
                <a:tc>
                  <a:txBody>
                    <a:bodyPr/>
                    <a:lstStyle/>
                    <a:p>
                      <a:pPr marL="0" marR="0">
                        <a:lnSpc>
                          <a:spcPct val="115000"/>
                        </a:lnSpc>
                        <a:spcBef>
                          <a:spcPts val="0"/>
                        </a:spcBef>
                        <a:spcAft>
                          <a:spcPts val="0"/>
                        </a:spcAft>
                      </a:pPr>
                      <a:r>
                        <a:rPr lang="en-US" sz="2400">
                          <a:latin typeface="Times New Roman" pitchFamily="18" charset="0"/>
                          <a:ea typeface="Times New Roman"/>
                          <a:cs typeface="Times New Roman" pitchFamily="18" charset="0"/>
                        </a:rPr>
                        <a:t> It is a </a:t>
                      </a:r>
                      <a:r>
                        <a:rPr lang="en-US" sz="2400" b="1">
                          <a:latin typeface="Times New Roman" pitchFamily="18" charset="0"/>
                          <a:ea typeface="Times New Roman"/>
                          <a:cs typeface="Times New Roman" pitchFamily="18" charset="0"/>
                        </a:rPr>
                        <a:t>compiled </a:t>
                      </a:r>
                      <a:r>
                        <a:rPr lang="en-US" sz="2400">
                          <a:latin typeface="Times New Roman" pitchFamily="18" charset="0"/>
                          <a:ea typeface="Times New Roman"/>
                          <a:cs typeface="Times New Roman" pitchFamily="18" charset="0"/>
                        </a:rPr>
                        <a:t>language. The program gets compiled to a machine level code.</a:t>
                      </a:r>
                      <a:endParaRPr lang="en-US" sz="2400">
                        <a:latin typeface="Times New Roman" pitchFamily="18" charset="0"/>
                        <a:ea typeface="Calibri"/>
                        <a:cs typeface="Times New Roman" pitchFamily="18" charset="0"/>
                      </a:endParaRPr>
                    </a:p>
                  </a:txBody>
                  <a:tcPr marL="9525" marR="9525" marT="9525" marB="9525"/>
                </a:tc>
              </a:tr>
              <a:tr h="855392">
                <a:tc>
                  <a:txBody>
                    <a:bodyPr/>
                    <a:lstStyle/>
                    <a:p>
                      <a:pPr marL="0" marR="0">
                        <a:lnSpc>
                          <a:spcPct val="115000"/>
                        </a:lnSpc>
                        <a:spcBef>
                          <a:spcPts val="0"/>
                        </a:spcBef>
                        <a:spcAft>
                          <a:spcPts val="0"/>
                        </a:spcAft>
                      </a:pPr>
                      <a:r>
                        <a:rPr lang="en-US" sz="2400" dirty="0">
                          <a:latin typeface="Times New Roman" pitchFamily="18" charset="0"/>
                          <a:ea typeface="Times New Roman"/>
                          <a:cs typeface="Times New Roman" pitchFamily="18" charset="0"/>
                        </a:rPr>
                        <a:t> Java does not have preprocessors</a:t>
                      </a:r>
                      <a:endParaRPr lang="en-US" sz="2400" dirty="0">
                        <a:latin typeface="Times New Roman" pitchFamily="18" charset="0"/>
                        <a:ea typeface="Calibri"/>
                        <a:cs typeface="Times New Roman" pitchFamily="18" charset="0"/>
                      </a:endParaRPr>
                    </a:p>
                  </a:txBody>
                  <a:tcPr marL="9525" marR="9525" marT="9525" marB="9525"/>
                </a:tc>
                <a:tc>
                  <a:txBody>
                    <a:bodyPr/>
                    <a:lstStyle/>
                    <a:p>
                      <a:pPr marL="0" marR="0">
                        <a:lnSpc>
                          <a:spcPct val="115000"/>
                        </a:lnSpc>
                        <a:spcBef>
                          <a:spcPts val="0"/>
                        </a:spcBef>
                        <a:spcAft>
                          <a:spcPts val="0"/>
                        </a:spcAft>
                      </a:pPr>
                      <a:r>
                        <a:rPr lang="en-US" sz="2400" dirty="0">
                          <a:latin typeface="Times New Roman" pitchFamily="18" charset="0"/>
                          <a:ea typeface="Times New Roman"/>
                          <a:cs typeface="Times New Roman" pitchFamily="18" charset="0"/>
                        </a:rPr>
                        <a:t> C requires </a:t>
                      </a:r>
                      <a:r>
                        <a:rPr lang="en-US" sz="2400" b="1" dirty="0">
                          <a:latin typeface="Times New Roman" pitchFamily="18" charset="0"/>
                          <a:ea typeface="Times New Roman"/>
                          <a:cs typeface="Times New Roman" pitchFamily="18" charset="0"/>
                        </a:rPr>
                        <a:t>preprocessors </a:t>
                      </a:r>
                      <a:r>
                        <a:rPr lang="en-US" sz="2400" dirty="0">
                          <a:latin typeface="Times New Roman" pitchFamily="18" charset="0"/>
                          <a:ea typeface="Times New Roman"/>
                          <a:cs typeface="Times New Roman" pitchFamily="18" charset="0"/>
                        </a:rPr>
                        <a:t>like #define #include etc.</a:t>
                      </a:r>
                      <a:endParaRPr lang="en-US" sz="2400" dirty="0">
                        <a:latin typeface="Times New Roman" pitchFamily="18" charset="0"/>
                        <a:ea typeface="Calibri"/>
                        <a:cs typeface="Times New Roman" pitchFamily="18" charset="0"/>
                      </a:endParaRPr>
                    </a:p>
                  </a:txBody>
                  <a:tcPr marL="9525" marR="9525" marT="9525" marB="9525"/>
                </a:tc>
              </a:tr>
              <a:tr h="456192">
                <a:tc>
                  <a:txBody>
                    <a:bodyPr/>
                    <a:lstStyle/>
                    <a:p>
                      <a:pPr marL="0" marR="0">
                        <a:lnSpc>
                          <a:spcPct val="115000"/>
                        </a:lnSpc>
                        <a:spcBef>
                          <a:spcPts val="0"/>
                        </a:spcBef>
                        <a:spcAft>
                          <a:spcPts val="0"/>
                        </a:spcAft>
                      </a:pPr>
                      <a:r>
                        <a:rPr lang="en-US" sz="2400">
                          <a:latin typeface="Times New Roman" pitchFamily="18" charset="0"/>
                          <a:ea typeface="Times New Roman"/>
                          <a:cs typeface="Times New Roman" pitchFamily="18" charset="0"/>
                        </a:rPr>
                        <a:t> Java uses the </a:t>
                      </a:r>
                      <a:r>
                        <a:rPr lang="en-US" sz="2400" b="1">
                          <a:latin typeface="Times New Roman" pitchFamily="18" charset="0"/>
                          <a:ea typeface="Times New Roman"/>
                          <a:cs typeface="Times New Roman" pitchFamily="18" charset="0"/>
                        </a:rPr>
                        <a:t>bottom up</a:t>
                      </a:r>
                      <a:r>
                        <a:rPr lang="en-US" sz="2400">
                          <a:latin typeface="Times New Roman" pitchFamily="18" charset="0"/>
                          <a:ea typeface="Times New Roman"/>
                          <a:cs typeface="Times New Roman" pitchFamily="18" charset="0"/>
                        </a:rPr>
                        <a:t> approach</a:t>
                      </a:r>
                      <a:endParaRPr lang="en-US" sz="2400">
                        <a:latin typeface="Times New Roman" pitchFamily="18" charset="0"/>
                        <a:ea typeface="Calibri"/>
                        <a:cs typeface="Times New Roman" pitchFamily="18" charset="0"/>
                      </a:endParaRPr>
                    </a:p>
                  </a:txBody>
                  <a:tcPr marL="9525" marR="9525" marT="9525" marB="9525"/>
                </a:tc>
                <a:tc>
                  <a:txBody>
                    <a:bodyPr/>
                    <a:lstStyle/>
                    <a:p>
                      <a:pPr marL="0" marR="0">
                        <a:lnSpc>
                          <a:spcPct val="115000"/>
                        </a:lnSpc>
                        <a:spcBef>
                          <a:spcPts val="0"/>
                        </a:spcBef>
                        <a:spcAft>
                          <a:spcPts val="0"/>
                        </a:spcAft>
                      </a:pPr>
                      <a:r>
                        <a:rPr lang="en-US" sz="2400">
                          <a:latin typeface="Times New Roman" pitchFamily="18" charset="0"/>
                          <a:ea typeface="Times New Roman"/>
                          <a:cs typeface="Times New Roman" pitchFamily="18" charset="0"/>
                        </a:rPr>
                        <a:t> C uses the</a:t>
                      </a:r>
                      <a:r>
                        <a:rPr lang="en-US" sz="2400" b="1">
                          <a:latin typeface="Times New Roman" pitchFamily="18" charset="0"/>
                          <a:ea typeface="Times New Roman"/>
                          <a:cs typeface="Times New Roman" pitchFamily="18" charset="0"/>
                        </a:rPr>
                        <a:t> top-down </a:t>
                      </a:r>
                      <a:r>
                        <a:rPr lang="en-US" sz="2400">
                          <a:latin typeface="Times New Roman" pitchFamily="18" charset="0"/>
                          <a:ea typeface="Times New Roman"/>
                          <a:cs typeface="Times New Roman" pitchFamily="18" charset="0"/>
                        </a:rPr>
                        <a:t>approach.</a:t>
                      </a:r>
                      <a:endParaRPr lang="en-US" sz="2400">
                        <a:latin typeface="Times New Roman" pitchFamily="18" charset="0"/>
                        <a:ea typeface="Calibri"/>
                        <a:cs typeface="Times New Roman" pitchFamily="18" charset="0"/>
                      </a:endParaRPr>
                    </a:p>
                  </a:txBody>
                  <a:tcPr marL="9525" marR="9525" marT="9525" marB="9525"/>
                </a:tc>
              </a:tr>
              <a:tr h="855392">
                <a:tc>
                  <a:txBody>
                    <a:bodyPr/>
                    <a:lstStyle/>
                    <a:p>
                      <a:pPr marL="0" marR="0">
                        <a:lnSpc>
                          <a:spcPct val="115000"/>
                        </a:lnSpc>
                        <a:spcBef>
                          <a:spcPts val="0"/>
                        </a:spcBef>
                        <a:spcAft>
                          <a:spcPts val="0"/>
                        </a:spcAft>
                      </a:pPr>
                      <a:r>
                        <a:rPr lang="en-US" sz="2400">
                          <a:latin typeface="Times New Roman" pitchFamily="18" charset="0"/>
                          <a:ea typeface="Times New Roman"/>
                          <a:cs typeface="Times New Roman" pitchFamily="18" charset="0"/>
                        </a:rPr>
                        <a:t> Java does not require explicit handling of pointers</a:t>
                      </a:r>
                      <a:endParaRPr lang="en-US" sz="2400">
                        <a:latin typeface="Times New Roman" pitchFamily="18" charset="0"/>
                        <a:ea typeface="Calibri"/>
                        <a:cs typeface="Times New Roman" pitchFamily="18" charset="0"/>
                      </a:endParaRPr>
                    </a:p>
                  </a:txBody>
                  <a:tcPr marL="9525" marR="9525" marT="9525" marB="9525"/>
                </a:tc>
                <a:tc>
                  <a:txBody>
                    <a:bodyPr/>
                    <a:lstStyle/>
                    <a:p>
                      <a:pPr marL="0" marR="0">
                        <a:lnSpc>
                          <a:spcPct val="115000"/>
                        </a:lnSpc>
                        <a:spcBef>
                          <a:spcPts val="0"/>
                        </a:spcBef>
                        <a:spcAft>
                          <a:spcPts val="0"/>
                        </a:spcAft>
                      </a:pPr>
                      <a:r>
                        <a:rPr lang="en-US" sz="2400">
                          <a:latin typeface="Times New Roman" pitchFamily="18" charset="0"/>
                          <a:ea typeface="Times New Roman"/>
                          <a:cs typeface="Times New Roman" pitchFamily="18" charset="0"/>
                        </a:rPr>
                        <a:t> C requires explicit handling of </a:t>
                      </a:r>
                      <a:r>
                        <a:rPr lang="en-US" sz="2400" b="1">
                          <a:latin typeface="Times New Roman" pitchFamily="18" charset="0"/>
                          <a:ea typeface="Times New Roman"/>
                          <a:cs typeface="Times New Roman" pitchFamily="18" charset="0"/>
                        </a:rPr>
                        <a:t>pointers</a:t>
                      </a:r>
                      <a:endParaRPr lang="en-US" sz="2400">
                        <a:latin typeface="Times New Roman" pitchFamily="18" charset="0"/>
                        <a:ea typeface="Calibri"/>
                        <a:cs typeface="Times New Roman" pitchFamily="18" charset="0"/>
                      </a:endParaRPr>
                    </a:p>
                  </a:txBody>
                  <a:tcPr marL="9525" marR="9525" marT="9525" marB="9525"/>
                </a:tc>
              </a:tr>
              <a:tr h="456192">
                <a:tc>
                  <a:txBody>
                    <a:bodyPr/>
                    <a:lstStyle/>
                    <a:p>
                      <a:pPr marL="0" marR="0" algn="ctr">
                        <a:lnSpc>
                          <a:spcPct val="115000"/>
                        </a:lnSpc>
                        <a:spcBef>
                          <a:spcPts val="0"/>
                        </a:spcBef>
                        <a:spcAft>
                          <a:spcPts val="0"/>
                        </a:spcAft>
                      </a:pPr>
                      <a:endParaRPr lang="en-US" sz="2400" dirty="0">
                        <a:latin typeface="Times New Roman" pitchFamily="18" charset="0"/>
                        <a:ea typeface="Calibri"/>
                        <a:cs typeface="Times New Roman" pitchFamily="18" charset="0"/>
                      </a:endParaRPr>
                    </a:p>
                  </a:txBody>
                  <a:tcPr marL="9525" marR="9525" marT="9525" marB="9525"/>
                </a:tc>
                <a:tc>
                  <a:txBody>
                    <a:bodyPr/>
                    <a:lstStyle/>
                    <a:p>
                      <a:pPr marL="0" marR="0" algn="ctr">
                        <a:lnSpc>
                          <a:spcPct val="115000"/>
                        </a:lnSpc>
                        <a:spcBef>
                          <a:spcPts val="0"/>
                        </a:spcBef>
                        <a:spcAft>
                          <a:spcPts val="0"/>
                        </a:spcAft>
                      </a:pPr>
                      <a:r>
                        <a:rPr lang="en-US" sz="2000" dirty="0" smtClean="0">
                          <a:latin typeface="Times New Roman" pitchFamily="18" charset="0"/>
                          <a:ea typeface="Calibri"/>
                          <a:cs typeface="Times New Roman" pitchFamily="18" charset="0"/>
                        </a:rPr>
                        <a:t>Contd..</a:t>
                      </a:r>
                      <a:endParaRPr lang="en-US" sz="2000" dirty="0">
                        <a:latin typeface="Times New Roman" pitchFamily="18" charset="0"/>
                        <a:ea typeface="Calibri"/>
                        <a:cs typeface="Times New Roman" pitchFamily="18" charset="0"/>
                      </a:endParaRPr>
                    </a:p>
                  </a:txBody>
                  <a:tcPr marL="9525" marR="9525" marT="9525" marB="9525"/>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04800" y="228600"/>
          <a:ext cx="8686800" cy="6549136"/>
        </p:xfrm>
        <a:graphic>
          <a:graphicData uri="http://schemas.openxmlformats.org/drawingml/2006/table">
            <a:tbl>
              <a:tblPr firstRow="1" bandRow="1">
                <a:tableStyleId>{5C22544A-7EE6-4342-B048-85BDC9FD1C3A}</a:tableStyleId>
              </a:tblPr>
              <a:tblGrid>
                <a:gridCol w="4343400"/>
                <a:gridCol w="4343400"/>
              </a:tblGrid>
              <a:tr h="532347">
                <a:tc>
                  <a:txBody>
                    <a:bodyPr/>
                    <a:lstStyle/>
                    <a:p>
                      <a:pPr marL="0" marR="0" algn="ctr">
                        <a:lnSpc>
                          <a:spcPct val="115000"/>
                        </a:lnSpc>
                        <a:spcBef>
                          <a:spcPts val="0"/>
                        </a:spcBef>
                        <a:spcAft>
                          <a:spcPts val="0"/>
                        </a:spcAft>
                      </a:pPr>
                      <a:r>
                        <a:rPr lang="en-US" sz="2800" b="1" dirty="0">
                          <a:latin typeface="Times New Roman" pitchFamily="18" charset="0"/>
                          <a:ea typeface="Times New Roman"/>
                          <a:cs typeface="Times New Roman" pitchFamily="18" charset="0"/>
                        </a:rPr>
                        <a:t> Java</a:t>
                      </a:r>
                      <a:endParaRPr lang="en-US" sz="2800" dirty="0">
                        <a:latin typeface="Times New Roman" pitchFamily="18" charset="0"/>
                        <a:ea typeface="Calibri"/>
                        <a:cs typeface="Times New Roman" pitchFamily="18" charset="0"/>
                      </a:endParaRPr>
                    </a:p>
                  </a:txBody>
                  <a:tcPr marL="9525" marR="9525" marT="9525" marB="9525"/>
                </a:tc>
                <a:tc>
                  <a:txBody>
                    <a:bodyPr/>
                    <a:lstStyle/>
                    <a:p>
                      <a:pPr marL="0" marR="0" algn="ctr">
                        <a:lnSpc>
                          <a:spcPct val="115000"/>
                        </a:lnSpc>
                        <a:spcBef>
                          <a:spcPts val="0"/>
                        </a:spcBef>
                        <a:spcAft>
                          <a:spcPts val="0"/>
                        </a:spcAft>
                      </a:pPr>
                      <a:r>
                        <a:rPr lang="en-US" sz="2800" b="1" dirty="0">
                          <a:latin typeface="Times New Roman" pitchFamily="18" charset="0"/>
                          <a:ea typeface="Times New Roman"/>
                          <a:cs typeface="Times New Roman" pitchFamily="18" charset="0"/>
                        </a:rPr>
                        <a:t> C</a:t>
                      </a:r>
                      <a:endParaRPr lang="en-US" sz="2800" dirty="0">
                        <a:latin typeface="Times New Roman" pitchFamily="18" charset="0"/>
                        <a:ea typeface="Calibri"/>
                        <a:cs typeface="Times New Roman" pitchFamily="18" charset="0"/>
                      </a:endParaRPr>
                    </a:p>
                  </a:txBody>
                  <a:tcPr marL="9525" marR="9525" marT="9525" marB="9525"/>
                </a:tc>
              </a:tr>
              <a:tr h="2198376">
                <a:tc>
                  <a:txBody>
                    <a:bodyPr/>
                    <a:lstStyle/>
                    <a:p>
                      <a:pPr marL="0" marR="0">
                        <a:lnSpc>
                          <a:spcPct val="115000"/>
                        </a:lnSpc>
                        <a:spcBef>
                          <a:spcPts val="0"/>
                        </a:spcBef>
                        <a:spcAft>
                          <a:spcPts val="0"/>
                        </a:spcAft>
                      </a:pPr>
                      <a:r>
                        <a:rPr lang="en-US" sz="2800" dirty="0">
                          <a:latin typeface="Times New Roman" pitchFamily="18" charset="0"/>
                          <a:ea typeface="Times New Roman"/>
                          <a:cs typeface="Times New Roman" pitchFamily="18" charset="0"/>
                        </a:rPr>
                        <a:t> Java does memory management automatically by use of</a:t>
                      </a:r>
                      <a:r>
                        <a:rPr lang="en-US" sz="2800" b="1" dirty="0">
                          <a:latin typeface="Times New Roman" pitchFamily="18" charset="0"/>
                          <a:ea typeface="Times New Roman"/>
                          <a:cs typeface="Times New Roman" pitchFamily="18" charset="0"/>
                        </a:rPr>
                        <a:t> garbage collector.</a:t>
                      </a:r>
                      <a:endParaRPr lang="en-US" sz="2800" dirty="0">
                        <a:latin typeface="Times New Roman" pitchFamily="18" charset="0"/>
                        <a:ea typeface="Calibri"/>
                        <a:cs typeface="Times New Roman" pitchFamily="18" charset="0"/>
                      </a:endParaRPr>
                    </a:p>
                  </a:txBody>
                  <a:tcPr marL="9525" marR="9525" marT="9525" marB="9525"/>
                </a:tc>
                <a:tc>
                  <a:txBody>
                    <a:bodyPr/>
                    <a:lstStyle/>
                    <a:p>
                      <a:pPr marL="0" marR="0">
                        <a:lnSpc>
                          <a:spcPct val="115000"/>
                        </a:lnSpc>
                        <a:spcBef>
                          <a:spcPts val="0"/>
                        </a:spcBef>
                        <a:spcAft>
                          <a:spcPts val="0"/>
                        </a:spcAft>
                      </a:pPr>
                      <a:r>
                        <a:rPr lang="en-US" sz="2800">
                          <a:latin typeface="Times New Roman" pitchFamily="18" charset="0"/>
                          <a:ea typeface="Times New Roman"/>
                          <a:cs typeface="Times New Roman" pitchFamily="18" charset="0"/>
                        </a:rPr>
                        <a:t> In C, memory management is done by the user manually using library calls like 'malloc' and 'free'</a:t>
                      </a:r>
                      <a:endParaRPr lang="en-US" sz="2800">
                        <a:latin typeface="Times New Roman" pitchFamily="18" charset="0"/>
                        <a:ea typeface="Calibri"/>
                        <a:cs typeface="Times New Roman" pitchFamily="18" charset="0"/>
                      </a:endParaRPr>
                    </a:p>
                  </a:txBody>
                  <a:tcPr marL="9525" marR="9525" marT="9525" marB="9525"/>
                </a:tc>
              </a:tr>
              <a:tr h="1087690">
                <a:tc>
                  <a:txBody>
                    <a:bodyPr/>
                    <a:lstStyle/>
                    <a:p>
                      <a:pPr marL="0" marR="0">
                        <a:lnSpc>
                          <a:spcPct val="115000"/>
                        </a:lnSpc>
                        <a:spcBef>
                          <a:spcPts val="0"/>
                        </a:spcBef>
                        <a:spcAft>
                          <a:spcPts val="0"/>
                        </a:spcAft>
                      </a:pPr>
                      <a:r>
                        <a:rPr lang="en-US" sz="2800" dirty="0">
                          <a:latin typeface="Times New Roman" pitchFamily="18" charset="0"/>
                          <a:ea typeface="Times New Roman"/>
                          <a:cs typeface="Times New Roman" pitchFamily="18" charset="0"/>
                        </a:rPr>
                        <a:t> Java provides support for</a:t>
                      </a:r>
                      <a:r>
                        <a:rPr lang="en-US" sz="2800" b="1" dirty="0">
                          <a:latin typeface="Times New Roman" pitchFamily="18" charset="0"/>
                          <a:ea typeface="Times New Roman"/>
                          <a:cs typeface="Times New Roman" pitchFamily="18" charset="0"/>
                        </a:rPr>
                        <a:t> method overloading</a:t>
                      </a:r>
                      <a:endParaRPr lang="en-US" sz="2800" dirty="0">
                        <a:latin typeface="Times New Roman" pitchFamily="18" charset="0"/>
                        <a:ea typeface="Calibri"/>
                        <a:cs typeface="Times New Roman" pitchFamily="18" charset="0"/>
                      </a:endParaRPr>
                    </a:p>
                  </a:txBody>
                  <a:tcPr marL="9525" marR="9525" marT="9525" marB="9525"/>
                </a:tc>
                <a:tc>
                  <a:txBody>
                    <a:bodyPr/>
                    <a:lstStyle/>
                    <a:p>
                      <a:pPr marL="0" marR="0">
                        <a:lnSpc>
                          <a:spcPct val="115000"/>
                        </a:lnSpc>
                        <a:spcBef>
                          <a:spcPts val="0"/>
                        </a:spcBef>
                        <a:spcAft>
                          <a:spcPts val="0"/>
                        </a:spcAft>
                      </a:pPr>
                      <a:r>
                        <a:rPr lang="en-US" sz="2800" dirty="0">
                          <a:latin typeface="Times New Roman" pitchFamily="18" charset="0"/>
                          <a:ea typeface="Times New Roman"/>
                          <a:cs typeface="Times New Roman" pitchFamily="18" charset="0"/>
                        </a:rPr>
                        <a:t> C </a:t>
                      </a:r>
                      <a:r>
                        <a:rPr lang="en-US" sz="2800" dirty="0" err="1">
                          <a:latin typeface="Times New Roman" pitchFamily="18" charset="0"/>
                          <a:ea typeface="Times New Roman"/>
                          <a:cs typeface="Times New Roman" pitchFamily="18" charset="0"/>
                        </a:rPr>
                        <a:t>doesnt</a:t>
                      </a:r>
                      <a:r>
                        <a:rPr lang="en-US" sz="2800" dirty="0">
                          <a:latin typeface="Times New Roman" pitchFamily="18" charset="0"/>
                          <a:ea typeface="Times New Roman"/>
                          <a:cs typeface="Times New Roman" pitchFamily="18" charset="0"/>
                        </a:rPr>
                        <a:t> support overloading at all.</a:t>
                      </a:r>
                      <a:endParaRPr lang="en-US" sz="2800" dirty="0">
                        <a:latin typeface="Times New Roman" pitchFamily="18" charset="0"/>
                        <a:ea typeface="Calibri"/>
                        <a:cs typeface="Times New Roman" pitchFamily="18" charset="0"/>
                      </a:endParaRPr>
                    </a:p>
                  </a:txBody>
                  <a:tcPr marL="9525" marR="9525" marT="9525" marB="9525"/>
                </a:tc>
              </a:tr>
              <a:tr h="1643033">
                <a:tc>
                  <a:txBody>
                    <a:bodyPr/>
                    <a:lstStyle/>
                    <a:p>
                      <a:pPr marL="0" marR="0">
                        <a:lnSpc>
                          <a:spcPct val="115000"/>
                        </a:lnSpc>
                        <a:spcBef>
                          <a:spcPts val="0"/>
                        </a:spcBef>
                        <a:spcAft>
                          <a:spcPts val="0"/>
                        </a:spcAft>
                      </a:pPr>
                      <a:r>
                        <a:rPr lang="en-US" sz="2800">
                          <a:latin typeface="Times New Roman" pitchFamily="18" charset="0"/>
                          <a:ea typeface="Times New Roman"/>
                          <a:cs typeface="Times New Roman" pitchFamily="18" charset="0"/>
                        </a:rPr>
                        <a:t>In Java, if an error occurs, an </a:t>
                      </a:r>
                      <a:r>
                        <a:rPr lang="en-US" sz="2800" b="1">
                          <a:latin typeface="Times New Roman" pitchFamily="18" charset="0"/>
                          <a:ea typeface="Times New Roman"/>
                          <a:cs typeface="Times New Roman" pitchFamily="18" charset="0"/>
                        </a:rPr>
                        <a:t>exception </a:t>
                      </a:r>
                      <a:r>
                        <a:rPr lang="en-US" sz="2800">
                          <a:latin typeface="Times New Roman" pitchFamily="18" charset="0"/>
                          <a:ea typeface="Times New Roman"/>
                          <a:cs typeface="Times New Roman" pitchFamily="18" charset="0"/>
                        </a:rPr>
                        <a:t>is thrown and can be handled by the user.</a:t>
                      </a:r>
                      <a:endParaRPr lang="en-US" sz="2800">
                        <a:latin typeface="Times New Roman" pitchFamily="18" charset="0"/>
                        <a:ea typeface="Calibri"/>
                        <a:cs typeface="Times New Roman" pitchFamily="18" charset="0"/>
                      </a:endParaRPr>
                    </a:p>
                  </a:txBody>
                  <a:tcPr marL="9525" marR="9525" marT="9525" marB="9525"/>
                </a:tc>
                <a:tc>
                  <a:txBody>
                    <a:bodyPr/>
                    <a:lstStyle/>
                    <a:p>
                      <a:pPr marL="0" marR="0">
                        <a:lnSpc>
                          <a:spcPct val="115000"/>
                        </a:lnSpc>
                        <a:spcBef>
                          <a:spcPts val="0"/>
                        </a:spcBef>
                        <a:spcAft>
                          <a:spcPts val="0"/>
                        </a:spcAft>
                      </a:pPr>
                      <a:r>
                        <a:rPr lang="en-US" sz="2800">
                          <a:latin typeface="Times New Roman" pitchFamily="18" charset="0"/>
                          <a:ea typeface="Times New Roman"/>
                          <a:cs typeface="Times New Roman" pitchFamily="18" charset="0"/>
                        </a:rPr>
                        <a:t> In C, an error is an error.</a:t>
                      </a:r>
                      <a:endParaRPr lang="en-US" sz="2800">
                        <a:latin typeface="Times New Roman" pitchFamily="18" charset="0"/>
                        <a:ea typeface="Calibri"/>
                        <a:cs typeface="Times New Roman" pitchFamily="18" charset="0"/>
                      </a:endParaRPr>
                    </a:p>
                  </a:txBody>
                  <a:tcPr marL="9525" marR="9525" marT="9525" marB="9525"/>
                </a:tc>
              </a:tr>
              <a:tr h="1087690">
                <a:tc>
                  <a:txBody>
                    <a:bodyPr/>
                    <a:lstStyle/>
                    <a:p>
                      <a:pPr marL="0" marR="0">
                        <a:lnSpc>
                          <a:spcPct val="115000"/>
                        </a:lnSpc>
                        <a:spcBef>
                          <a:spcPts val="0"/>
                        </a:spcBef>
                        <a:spcAft>
                          <a:spcPts val="0"/>
                        </a:spcAft>
                      </a:pPr>
                      <a:r>
                        <a:rPr lang="en-US" sz="2800">
                          <a:latin typeface="Times New Roman" pitchFamily="18" charset="0"/>
                          <a:ea typeface="Times New Roman"/>
                          <a:cs typeface="Times New Roman" pitchFamily="18" charset="0"/>
                        </a:rPr>
                        <a:t> Java does not support data types 'struct' and 'union'</a:t>
                      </a:r>
                      <a:endParaRPr lang="en-US" sz="2800">
                        <a:latin typeface="Times New Roman" pitchFamily="18" charset="0"/>
                        <a:ea typeface="Calibri"/>
                        <a:cs typeface="Times New Roman" pitchFamily="18" charset="0"/>
                      </a:endParaRPr>
                    </a:p>
                  </a:txBody>
                  <a:tcPr marL="9525" marR="9525" marT="9525" marB="9525"/>
                </a:tc>
                <a:tc>
                  <a:txBody>
                    <a:bodyPr/>
                    <a:lstStyle/>
                    <a:p>
                      <a:pPr marL="0" marR="0">
                        <a:lnSpc>
                          <a:spcPct val="115000"/>
                        </a:lnSpc>
                        <a:spcBef>
                          <a:spcPts val="0"/>
                        </a:spcBef>
                        <a:spcAft>
                          <a:spcPts val="0"/>
                        </a:spcAft>
                      </a:pPr>
                      <a:r>
                        <a:rPr lang="en-US" sz="2800" dirty="0">
                          <a:latin typeface="Times New Roman" pitchFamily="18" charset="0"/>
                          <a:ea typeface="Times New Roman"/>
                          <a:cs typeface="Times New Roman" pitchFamily="18" charset="0"/>
                        </a:rPr>
                        <a:t> C provides support for data types </a:t>
                      </a:r>
                      <a:r>
                        <a:rPr lang="en-US" sz="2800" b="1" dirty="0">
                          <a:latin typeface="Times New Roman" pitchFamily="18" charset="0"/>
                          <a:ea typeface="Times New Roman"/>
                          <a:cs typeface="Times New Roman" pitchFamily="18" charset="0"/>
                        </a:rPr>
                        <a:t>'</a:t>
                      </a:r>
                      <a:r>
                        <a:rPr lang="en-US" sz="2800" b="1" dirty="0" err="1">
                          <a:latin typeface="Times New Roman" pitchFamily="18" charset="0"/>
                          <a:ea typeface="Times New Roman"/>
                          <a:cs typeface="Times New Roman" pitchFamily="18" charset="0"/>
                        </a:rPr>
                        <a:t>struct</a:t>
                      </a:r>
                      <a:r>
                        <a:rPr lang="en-US" sz="2800" b="1" dirty="0">
                          <a:latin typeface="Times New Roman" pitchFamily="18" charset="0"/>
                          <a:ea typeface="Times New Roman"/>
                          <a:cs typeface="Times New Roman" pitchFamily="18" charset="0"/>
                        </a:rPr>
                        <a:t>' </a:t>
                      </a:r>
                      <a:r>
                        <a:rPr lang="en-US" sz="2800" dirty="0">
                          <a:latin typeface="Times New Roman" pitchFamily="18" charset="0"/>
                          <a:ea typeface="Times New Roman"/>
                          <a:cs typeface="Times New Roman" pitchFamily="18" charset="0"/>
                        </a:rPr>
                        <a:t>and </a:t>
                      </a:r>
                      <a:r>
                        <a:rPr lang="en-US" sz="2800" b="1" dirty="0">
                          <a:latin typeface="Times New Roman" pitchFamily="18" charset="0"/>
                          <a:ea typeface="Times New Roman"/>
                          <a:cs typeface="Times New Roman" pitchFamily="18" charset="0"/>
                        </a:rPr>
                        <a:t>'union'</a:t>
                      </a:r>
                      <a:endParaRPr lang="en-US" sz="2800" dirty="0">
                        <a:latin typeface="Times New Roman" pitchFamily="18" charset="0"/>
                        <a:ea typeface="Calibri"/>
                        <a:cs typeface="Times New Roman" pitchFamily="18" charset="0"/>
                      </a:endParaRPr>
                    </a:p>
                  </a:txBody>
                  <a:tcPr marL="9525" marR="9525" marT="9525" marB="9525"/>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Features of Java</a:t>
            </a:r>
            <a:r>
              <a:rPr lang="en-US" sz="2800" b="1" dirty="0" smtClean="0"/>
              <a:t/>
            </a:r>
            <a:br>
              <a:rPr lang="en-US" sz="2800" b="1" dirty="0" smtClean="0"/>
            </a:br>
            <a:endParaRPr lang="en-US" dirty="0"/>
          </a:p>
        </p:txBody>
      </p:sp>
      <p:sp>
        <p:nvSpPr>
          <p:cNvPr id="3" name="Content Placeholder 2"/>
          <p:cNvSpPr>
            <a:spLocks noGrp="1"/>
          </p:cNvSpPr>
          <p:nvPr>
            <p:ph idx="1"/>
          </p:nvPr>
        </p:nvSpPr>
        <p:spPr>
          <a:xfrm>
            <a:off x="228600" y="685800"/>
            <a:ext cx="4572000" cy="5440363"/>
          </a:xfrm>
        </p:spPr>
        <p:txBody>
          <a:bodyPr>
            <a:normAutofit/>
          </a:bodyPr>
          <a:lstStyle/>
          <a:p>
            <a:pPr lvl="1" algn="just"/>
            <a:r>
              <a:rPr lang="en-US" dirty="0" smtClean="0">
                <a:latin typeface="Times New Roman" pitchFamily="18" charset="0"/>
                <a:cs typeface="Times New Roman" pitchFamily="18" charset="0"/>
              </a:rPr>
              <a:t>Simple</a:t>
            </a:r>
          </a:p>
          <a:p>
            <a:pPr lvl="1" algn="just"/>
            <a:r>
              <a:rPr lang="en-US" dirty="0" smtClean="0">
                <a:latin typeface="Times New Roman" pitchFamily="18" charset="0"/>
                <a:cs typeface="Times New Roman" pitchFamily="18" charset="0"/>
              </a:rPr>
              <a:t>Object-Oriented</a:t>
            </a:r>
          </a:p>
          <a:p>
            <a:pPr lvl="1" algn="just"/>
            <a:r>
              <a:rPr lang="en-US" dirty="0" smtClean="0">
                <a:latin typeface="Times New Roman" pitchFamily="18" charset="0"/>
                <a:cs typeface="Times New Roman" pitchFamily="18" charset="0"/>
              </a:rPr>
              <a:t>Platform Independent</a:t>
            </a:r>
          </a:p>
          <a:p>
            <a:pPr lvl="1" algn="just"/>
            <a:r>
              <a:rPr lang="en-US" dirty="0" smtClean="0">
                <a:latin typeface="Times New Roman" pitchFamily="18" charset="0"/>
                <a:cs typeface="Times New Roman" pitchFamily="18" charset="0"/>
              </a:rPr>
              <a:t>Secured</a:t>
            </a:r>
          </a:p>
          <a:p>
            <a:pPr lvl="1" algn="just"/>
            <a:r>
              <a:rPr lang="en-US" dirty="0" smtClean="0">
                <a:latin typeface="Times New Roman" pitchFamily="18" charset="0"/>
                <a:cs typeface="Times New Roman" pitchFamily="18" charset="0"/>
              </a:rPr>
              <a:t>Robust</a:t>
            </a:r>
          </a:p>
          <a:p>
            <a:pPr lvl="1" algn="just"/>
            <a:r>
              <a:rPr lang="en-US" dirty="0" smtClean="0">
                <a:latin typeface="Times New Roman" pitchFamily="18" charset="0"/>
                <a:cs typeface="Times New Roman" pitchFamily="18" charset="0"/>
              </a:rPr>
              <a:t>Architecture Neutral</a:t>
            </a:r>
          </a:p>
          <a:p>
            <a:pPr lvl="1" algn="just"/>
            <a:r>
              <a:rPr lang="en-US" dirty="0" smtClean="0">
                <a:latin typeface="Times New Roman" pitchFamily="18" charset="0"/>
                <a:cs typeface="Times New Roman" pitchFamily="18" charset="0"/>
              </a:rPr>
              <a:t>Portable</a:t>
            </a:r>
          </a:p>
          <a:p>
            <a:pPr lvl="1" algn="just"/>
            <a:r>
              <a:rPr lang="en-US" dirty="0" smtClean="0">
                <a:latin typeface="Times New Roman" pitchFamily="18" charset="0"/>
                <a:cs typeface="Times New Roman" pitchFamily="18" charset="0"/>
              </a:rPr>
              <a:t>High Performance</a:t>
            </a:r>
          </a:p>
          <a:p>
            <a:pPr lvl="1" algn="just"/>
            <a:r>
              <a:rPr lang="en-US" dirty="0" smtClean="0">
                <a:latin typeface="Times New Roman" pitchFamily="18" charset="0"/>
                <a:cs typeface="Times New Roman" pitchFamily="18" charset="0"/>
              </a:rPr>
              <a:t>Distributed</a:t>
            </a:r>
          </a:p>
          <a:p>
            <a:pPr lvl="1" algn="just"/>
            <a:r>
              <a:rPr lang="en-US" dirty="0" smtClean="0">
                <a:latin typeface="Times New Roman" pitchFamily="18" charset="0"/>
                <a:cs typeface="Times New Roman" pitchFamily="18" charset="0"/>
              </a:rPr>
              <a:t>Multi-threaded</a:t>
            </a:r>
          </a:p>
          <a:p>
            <a:endParaRPr lang="en-US" dirty="0"/>
          </a:p>
        </p:txBody>
      </p:sp>
      <p:pic>
        <p:nvPicPr>
          <p:cNvPr id="4" name="Picture 2"/>
          <p:cNvPicPr>
            <a:picLocks noChangeAspect="1" noChangeArrowheads="1"/>
          </p:cNvPicPr>
          <p:nvPr/>
        </p:nvPicPr>
        <p:blipFill>
          <a:blip r:embed="rId2"/>
          <a:srcRect/>
          <a:stretch>
            <a:fillRect/>
          </a:stretch>
        </p:blipFill>
        <p:spPr bwMode="auto">
          <a:xfrm>
            <a:off x="6324600" y="1295400"/>
            <a:ext cx="2286000" cy="2667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33400"/>
          </a:xfrm>
        </p:spPr>
        <p:txBody>
          <a:bodyPr>
            <a:normAutofit fontScale="90000"/>
          </a:bodyPr>
          <a:lstStyle/>
          <a:p>
            <a:r>
              <a:rPr lang="en-US" dirty="0" smtClean="0"/>
              <a:t>Simple</a:t>
            </a:r>
            <a:r>
              <a:rPr lang="en-US" b="1" dirty="0" smtClean="0"/>
              <a:t/>
            </a:r>
            <a:br>
              <a:rPr lang="en-US" b="1" dirty="0" smtClean="0"/>
            </a:br>
            <a:endParaRPr lang="en-US" dirty="0"/>
          </a:p>
        </p:txBody>
      </p:sp>
      <p:sp>
        <p:nvSpPr>
          <p:cNvPr id="3" name="Content Placeholder 2"/>
          <p:cNvSpPr>
            <a:spLocks noGrp="1"/>
          </p:cNvSpPr>
          <p:nvPr>
            <p:ph idx="1"/>
          </p:nvPr>
        </p:nvSpPr>
        <p:spPr>
          <a:xfrm>
            <a:off x="304800" y="685800"/>
            <a:ext cx="8610600" cy="5440363"/>
          </a:xfrm>
        </p:spPr>
        <p:txBody>
          <a:bodyPr>
            <a:normAutofit/>
          </a:bodyPr>
          <a:lstStyle/>
          <a:p>
            <a:pPr algn="just"/>
            <a:r>
              <a:rPr lang="en-US" dirty="0" smtClean="0">
                <a:latin typeface="Times New Roman" pitchFamily="18" charset="0"/>
                <a:cs typeface="Times New Roman" pitchFamily="18" charset="0"/>
              </a:rPr>
              <a:t>According to Sun, Java language is simple because:</a:t>
            </a:r>
          </a:p>
          <a:p>
            <a:pPr algn="just"/>
            <a:r>
              <a:rPr lang="en-US" b="1" dirty="0" smtClean="0">
                <a:latin typeface="Times New Roman" pitchFamily="18" charset="0"/>
                <a:cs typeface="Times New Roman" pitchFamily="18" charset="0"/>
              </a:rPr>
              <a:t>syntax </a:t>
            </a:r>
            <a:r>
              <a:rPr lang="en-US" dirty="0" smtClean="0">
                <a:latin typeface="Times New Roman" pitchFamily="18" charset="0"/>
                <a:cs typeface="Times New Roman" pitchFamily="18" charset="0"/>
              </a:rPr>
              <a:t>is based on C++ (easier for programmers to learn it after C++).</a:t>
            </a:r>
          </a:p>
          <a:p>
            <a:pPr algn="just"/>
            <a:r>
              <a:rPr lang="en-US" dirty="0" smtClean="0">
                <a:latin typeface="Times New Roman" pitchFamily="18" charset="0"/>
                <a:cs typeface="Times New Roman" pitchFamily="18" charset="0"/>
              </a:rPr>
              <a:t>removed many confusing and/or rarely-used features e.g., </a:t>
            </a:r>
            <a:r>
              <a:rPr lang="en-US" b="1" dirty="0" smtClean="0">
                <a:latin typeface="Times New Roman" pitchFamily="18" charset="0"/>
                <a:cs typeface="Times New Roman" pitchFamily="18" charset="0"/>
              </a:rPr>
              <a:t>explicit pointers, operator overloading etc.</a:t>
            </a:r>
          </a:p>
          <a:p>
            <a:pPr algn="just"/>
            <a:r>
              <a:rPr lang="en-US" dirty="0" smtClean="0">
                <a:latin typeface="Times New Roman" pitchFamily="18" charset="0"/>
                <a:cs typeface="Times New Roman" pitchFamily="18" charset="0"/>
              </a:rPr>
              <a:t>No need to remove unreferenced objects because there is </a:t>
            </a:r>
            <a:r>
              <a:rPr lang="en-US" b="1" dirty="0" smtClean="0">
                <a:latin typeface="Times New Roman" pitchFamily="18" charset="0"/>
                <a:cs typeface="Times New Roman" pitchFamily="18" charset="0"/>
              </a:rPr>
              <a:t>Automatic Garbage Collection in java.</a:t>
            </a:r>
          </a:p>
          <a:p>
            <a:pPr algn="just"/>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715962"/>
          </a:xfrm>
        </p:spPr>
        <p:txBody>
          <a:bodyPr>
            <a:normAutofit fontScale="90000"/>
          </a:bodyPr>
          <a:lstStyle/>
          <a:p>
            <a:r>
              <a:rPr lang="en-US" dirty="0" smtClean="0"/>
              <a:t>Object-oriented</a:t>
            </a:r>
            <a:r>
              <a:rPr lang="en-US" b="1" dirty="0" smtClean="0"/>
              <a:t/>
            </a:r>
            <a:br>
              <a:rPr lang="en-US" b="1" dirty="0" smtClean="0"/>
            </a:br>
            <a:endParaRPr lang="en-US" dirty="0"/>
          </a:p>
        </p:txBody>
      </p:sp>
      <p:sp>
        <p:nvSpPr>
          <p:cNvPr id="3" name="Content Placeholder 2"/>
          <p:cNvSpPr>
            <a:spLocks noGrp="1"/>
          </p:cNvSpPr>
          <p:nvPr>
            <p:ph idx="1"/>
          </p:nvPr>
        </p:nvSpPr>
        <p:spPr>
          <a:xfrm>
            <a:off x="152400" y="685800"/>
            <a:ext cx="8839200" cy="6172200"/>
          </a:xfrm>
        </p:spPr>
        <p:txBody>
          <a:bodyPr>
            <a:noAutofit/>
          </a:bodyPr>
          <a:lstStyle/>
          <a:p>
            <a:pPr algn="just"/>
            <a:r>
              <a:rPr lang="en-US" sz="2800" dirty="0" smtClean="0">
                <a:latin typeface="Times New Roman" pitchFamily="18" charset="0"/>
                <a:cs typeface="Times New Roman" pitchFamily="18" charset="0"/>
              </a:rPr>
              <a:t>Object-oriented means we organize our software as a combination of different types of objects that incorporates both </a:t>
            </a:r>
            <a:r>
              <a:rPr lang="en-US" sz="2800" b="1" dirty="0" smtClean="0">
                <a:latin typeface="Times New Roman" pitchFamily="18" charset="0"/>
                <a:cs typeface="Times New Roman" pitchFamily="18" charset="0"/>
              </a:rPr>
              <a:t>data and </a:t>
            </a:r>
            <a:r>
              <a:rPr lang="en-US" sz="2800" b="1" dirty="0" err="1" smtClean="0">
                <a:latin typeface="Times New Roman" pitchFamily="18" charset="0"/>
                <a:cs typeface="Times New Roman" pitchFamily="18" charset="0"/>
              </a:rPr>
              <a:t>behaviour</a:t>
            </a:r>
            <a:r>
              <a:rPr lang="en-US" sz="2800" dirty="0" smtClean="0">
                <a:latin typeface="Times New Roman" pitchFamily="18" charset="0"/>
                <a:cs typeface="Times New Roman" pitchFamily="18" charset="0"/>
              </a:rPr>
              <a:t>.</a:t>
            </a:r>
          </a:p>
          <a:p>
            <a:pPr algn="just"/>
            <a:r>
              <a:rPr lang="en-US" sz="2800" dirty="0" smtClean="0">
                <a:latin typeface="Times New Roman" pitchFamily="18" charset="0"/>
                <a:cs typeface="Times New Roman" pitchFamily="18" charset="0"/>
              </a:rPr>
              <a:t>Object-oriented programming(OOPs) is a methodology that simplify software development and maintenance by providing some rules.</a:t>
            </a:r>
          </a:p>
          <a:p>
            <a:pPr algn="just">
              <a:buNone/>
            </a:pPr>
            <a:r>
              <a:rPr lang="en-US" sz="2800" dirty="0" smtClean="0">
                <a:latin typeface="Times New Roman" pitchFamily="18" charset="0"/>
                <a:cs typeface="Times New Roman" pitchFamily="18" charset="0"/>
              </a:rPr>
              <a:t>            Basic concepts of OOPs are:</a:t>
            </a:r>
          </a:p>
          <a:p>
            <a:pPr lvl="0" algn="just"/>
            <a:r>
              <a:rPr lang="en-US" sz="2800" b="1" dirty="0" smtClean="0">
                <a:latin typeface="Times New Roman" pitchFamily="18" charset="0"/>
                <a:cs typeface="Times New Roman" pitchFamily="18" charset="0"/>
              </a:rPr>
              <a:t>Object  </a:t>
            </a:r>
          </a:p>
          <a:p>
            <a:pPr lvl="0" algn="just"/>
            <a:r>
              <a:rPr lang="en-US" sz="2800" b="1" dirty="0" smtClean="0">
                <a:latin typeface="Times New Roman" pitchFamily="18" charset="0"/>
                <a:cs typeface="Times New Roman" pitchFamily="18" charset="0"/>
              </a:rPr>
              <a:t>Class</a:t>
            </a:r>
          </a:p>
          <a:p>
            <a:pPr lvl="0" algn="just"/>
            <a:r>
              <a:rPr lang="en-US" sz="2800" b="1" dirty="0" smtClean="0">
                <a:latin typeface="Times New Roman" pitchFamily="18" charset="0"/>
                <a:cs typeface="Times New Roman" pitchFamily="18" charset="0"/>
              </a:rPr>
              <a:t>Inheritance</a:t>
            </a:r>
          </a:p>
          <a:p>
            <a:pPr lvl="0" algn="just"/>
            <a:r>
              <a:rPr lang="en-US" sz="2800" b="1" dirty="0" smtClean="0">
                <a:latin typeface="Times New Roman" pitchFamily="18" charset="0"/>
                <a:cs typeface="Times New Roman" pitchFamily="18" charset="0"/>
              </a:rPr>
              <a:t>Polymorphism</a:t>
            </a:r>
          </a:p>
          <a:p>
            <a:pPr lvl="0" algn="just"/>
            <a:r>
              <a:rPr lang="en-US" sz="2800" b="1" dirty="0" smtClean="0">
                <a:latin typeface="Times New Roman" pitchFamily="18" charset="0"/>
                <a:cs typeface="Times New Roman" pitchFamily="18" charset="0"/>
              </a:rPr>
              <a:t>Abstraction</a:t>
            </a:r>
          </a:p>
          <a:p>
            <a:pPr lvl="0" algn="just"/>
            <a:r>
              <a:rPr lang="en-US" sz="2800" b="1" dirty="0" smtClean="0">
                <a:latin typeface="Times New Roman" pitchFamily="18" charset="0"/>
                <a:cs typeface="Times New Roman" pitchFamily="18" charset="0"/>
              </a:rPr>
              <a:t>Encapsulation</a:t>
            </a:r>
          </a:p>
          <a:p>
            <a:pPr algn="just"/>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610600" cy="381000"/>
          </a:xfrm>
        </p:spPr>
        <p:txBody>
          <a:bodyPr>
            <a:normAutofit fontScale="90000"/>
          </a:bodyPr>
          <a:lstStyle/>
          <a:p>
            <a:r>
              <a:rPr lang="en-US" dirty="0" smtClean="0"/>
              <a:t>Platform Independent</a:t>
            </a:r>
            <a:r>
              <a:rPr lang="en-US" b="1" dirty="0" smtClean="0"/>
              <a:t/>
            </a:r>
            <a:br>
              <a:rPr lang="en-US" b="1" dirty="0" smtClean="0"/>
            </a:br>
            <a:endParaRPr lang="en-US" dirty="0"/>
          </a:p>
        </p:txBody>
      </p:sp>
      <p:sp>
        <p:nvSpPr>
          <p:cNvPr id="3" name="Content Placeholder 2"/>
          <p:cNvSpPr>
            <a:spLocks noGrp="1"/>
          </p:cNvSpPr>
          <p:nvPr>
            <p:ph idx="1"/>
          </p:nvPr>
        </p:nvSpPr>
        <p:spPr>
          <a:xfrm>
            <a:off x="0" y="762000"/>
            <a:ext cx="8915400" cy="5638800"/>
          </a:xfrm>
        </p:spPr>
        <p:txBody>
          <a:bodyPr>
            <a:noAutofit/>
          </a:bodyPr>
          <a:lstStyle/>
          <a:p>
            <a:pPr algn="just"/>
            <a:r>
              <a:rPr lang="en-US" sz="2800" dirty="0" smtClean="0">
                <a:latin typeface="Times New Roman" pitchFamily="18" charset="0"/>
                <a:cs typeface="Times New Roman" pitchFamily="18" charset="0"/>
              </a:rPr>
              <a:t>A platform is the hardware or software environment in which a program runs. </a:t>
            </a:r>
          </a:p>
          <a:p>
            <a:pPr algn="just"/>
            <a:r>
              <a:rPr lang="en-US" sz="2800" dirty="0" smtClean="0">
                <a:latin typeface="Times New Roman" pitchFamily="18" charset="0"/>
                <a:cs typeface="Times New Roman" pitchFamily="18" charset="0"/>
              </a:rPr>
              <a:t>There are two types of platforms software-based and hardware-based. </a:t>
            </a:r>
          </a:p>
          <a:p>
            <a:pPr algn="just"/>
            <a:r>
              <a:rPr lang="en-US" sz="2800" dirty="0" smtClean="0">
                <a:latin typeface="Times New Roman" pitchFamily="18" charset="0"/>
                <a:cs typeface="Times New Roman" pitchFamily="18" charset="0"/>
              </a:rPr>
              <a:t>Java provides software-based platform. </a:t>
            </a:r>
          </a:p>
          <a:p>
            <a:pPr algn="just"/>
            <a:r>
              <a:rPr lang="en-US" sz="2800" dirty="0" smtClean="0">
                <a:latin typeface="Times New Roman" pitchFamily="18" charset="0"/>
                <a:cs typeface="Times New Roman" pitchFamily="18" charset="0"/>
              </a:rPr>
              <a:t>The Java platform differs from most other platforms in the sense that it's a software-based platform that runs on top of other hardware-based platforms.</a:t>
            </a:r>
          </a:p>
          <a:p>
            <a:pPr algn="just"/>
            <a:r>
              <a:rPr lang="en-US" sz="2800" b="1" dirty="0" smtClean="0">
                <a:latin typeface="Times New Roman" pitchFamily="18" charset="0"/>
                <a:cs typeface="Times New Roman" pitchFamily="18" charset="0"/>
              </a:rPr>
              <a:t>It has two components: </a:t>
            </a:r>
          </a:p>
          <a:p>
            <a:pPr lvl="0" algn="just"/>
            <a:r>
              <a:rPr lang="en-US" sz="2800" dirty="0" smtClean="0">
                <a:latin typeface="Times New Roman" pitchFamily="18" charset="0"/>
                <a:cs typeface="Times New Roman" pitchFamily="18" charset="0"/>
              </a:rPr>
              <a:t>Runtime Environment</a:t>
            </a:r>
          </a:p>
          <a:p>
            <a:pPr lvl="0" algn="just"/>
            <a:r>
              <a:rPr lang="en-US" sz="2800" dirty="0" smtClean="0">
                <a:latin typeface="Times New Roman" pitchFamily="18" charset="0"/>
                <a:cs typeface="Times New Roman" pitchFamily="18" charset="0"/>
              </a:rPr>
              <a:t>API(Application Programming Interface)</a:t>
            </a:r>
          </a:p>
          <a:p>
            <a:pPr algn="just">
              <a:buNone/>
            </a:pPr>
            <a:endParaRPr lang="en-US" sz="2800" dirty="0" smtClean="0">
              <a:latin typeface="Times New Roman" pitchFamily="18" charset="0"/>
              <a:cs typeface="Times New Roman" pitchFamily="18" charset="0"/>
            </a:endParaRPr>
          </a:p>
          <a:p>
            <a:pPr algn="just"/>
            <a:endParaRPr lang="en-US" sz="28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038600"/>
            <a:ext cx="8686800" cy="2438400"/>
          </a:xfrm>
        </p:spPr>
        <p:txBody>
          <a:bodyPr>
            <a:noAutofit/>
          </a:bodyPr>
          <a:lstStyle/>
          <a:p>
            <a:pPr algn="just"/>
            <a:r>
              <a:rPr lang="en-US" sz="2800" dirty="0" smtClean="0">
                <a:latin typeface="Times New Roman" pitchFamily="18" charset="0"/>
                <a:cs typeface="Times New Roman" pitchFamily="18" charset="0"/>
              </a:rPr>
              <a:t>Java code can be run on multiple platforms </a:t>
            </a:r>
            <a:r>
              <a:rPr lang="en-US" sz="2800" dirty="0" err="1" smtClean="0">
                <a:latin typeface="Times New Roman" pitchFamily="18" charset="0"/>
                <a:cs typeface="Times New Roman" pitchFamily="18" charset="0"/>
              </a:rPr>
              <a:t>e.g.Windows</a:t>
            </a:r>
            <a:r>
              <a:rPr lang="en-US" sz="2800" dirty="0" smtClean="0">
                <a:latin typeface="Times New Roman" pitchFamily="18" charset="0"/>
                <a:cs typeface="Times New Roman" pitchFamily="18" charset="0"/>
              </a:rPr>
              <a:t>, Linux, Sun Solaris, Mac/OS etc. </a:t>
            </a:r>
          </a:p>
          <a:p>
            <a:pPr algn="just"/>
            <a:r>
              <a:rPr lang="en-US" sz="2800" b="1" dirty="0" smtClean="0">
                <a:latin typeface="Times New Roman" pitchFamily="18" charset="0"/>
                <a:cs typeface="Times New Roman" pitchFamily="18" charset="0"/>
              </a:rPr>
              <a:t>Java code is compiled by the compiler and converted into </a:t>
            </a:r>
            <a:r>
              <a:rPr lang="en-US" sz="2800" b="1" dirty="0" err="1" smtClean="0">
                <a:latin typeface="Times New Roman" pitchFamily="18" charset="0"/>
                <a:cs typeface="Times New Roman" pitchFamily="18" charset="0"/>
              </a:rPr>
              <a:t>bytecode</a:t>
            </a:r>
            <a:r>
              <a:rPr lang="en-US" sz="2800" dirty="0" smtClean="0">
                <a:latin typeface="Times New Roman" pitchFamily="18" charset="0"/>
                <a:cs typeface="Times New Roman" pitchFamily="18" charset="0"/>
              </a:rPr>
              <a:t>. This </a:t>
            </a:r>
            <a:r>
              <a:rPr lang="en-US" sz="2800" dirty="0" err="1" smtClean="0">
                <a:latin typeface="Times New Roman" pitchFamily="18" charset="0"/>
                <a:cs typeface="Times New Roman" pitchFamily="18" charset="0"/>
              </a:rPr>
              <a:t>bytecode</a:t>
            </a:r>
            <a:r>
              <a:rPr lang="en-US" sz="2800" dirty="0" smtClean="0">
                <a:latin typeface="Times New Roman" pitchFamily="18" charset="0"/>
                <a:cs typeface="Times New Roman" pitchFamily="18" charset="0"/>
              </a:rPr>
              <a:t> is a platform independent code because it can be run on multiple platforms i.e. </a:t>
            </a:r>
            <a:r>
              <a:rPr lang="en-US" sz="2800" b="1" dirty="0" smtClean="0">
                <a:latin typeface="Times New Roman" pitchFamily="18" charset="0"/>
                <a:cs typeface="Times New Roman" pitchFamily="18" charset="0"/>
              </a:rPr>
              <a:t>Write Once and Run Anywhere(WORA). </a:t>
            </a:r>
          </a:p>
          <a:p>
            <a:pPr algn="just"/>
            <a:endParaRPr lang="en-US" sz="2800" dirty="0" smtClean="0">
              <a:latin typeface="Times New Roman" pitchFamily="18" charset="0"/>
              <a:cs typeface="Times New Roman" pitchFamily="18" charset="0"/>
            </a:endParaRPr>
          </a:p>
          <a:p>
            <a:endParaRPr lang="en-US" sz="2800" dirty="0"/>
          </a:p>
        </p:txBody>
      </p:sp>
      <p:pic>
        <p:nvPicPr>
          <p:cNvPr id="5" name="Picture 2"/>
          <p:cNvPicPr>
            <a:picLocks noChangeAspect="1" noChangeArrowheads="1"/>
          </p:cNvPicPr>
          <p:nvPr/>
        </p:nvPicPr>
        <p:blipFill>
          <a:blip r:embed="rId2"/>
          <a:srcRect/>
          <a:stretch>
            <a:fillRect/>
          </a:stretch>
        </p:blipFill>
        <p:spPr bwMode="auto">
          <a:xfrm>
            <a:off x="609600" y="0"/>
            <a:ext cx="7848600" cy="39147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334962"/>
          </a:xfrm>
        </p:spPr>
        <p:txBody>
          <a:bodyPr>
            <a:normAutofit fontScale="90000"/>
          </a:bodyPr>
          <a:lstStyle/>
          <a:p>
            <a:r>
              <a:rPr lang="en-US" dirty="0" smtClean="0"/>
              <a:t>Secured</a:t>
            </a:r>
            <a:r>
              <a:rPr lang="en-US" b="1" dirty="0" smtClean="0"/>
              <a:t/>
            </a:r>
            <a:br>
              <a:rPr lang="en-US" b="1" dirty="0" smtClean="0"/>
            </a:br>
            <a:endParaRPr lang="en-US" dirty="0"/>
          </a:p>
        </p:txBody>
      </p:sp>
      <p:sp>
        <p:nvSpPr>
          <p:cNvPr id="5" name="Content Placeholder 4"/>
          <p:cNvSpPr>
            <a:spLocks noGrp="1"/>
          </p:cNvSpPr>
          <p:nvPr>
            <p:ph idx="1"/>
          </p:nvPr>
        </p:nvSpPr>
        <p:spPr>
          <a:xfrm>
            <a:off x="381000" y="990600"/>
            <a:ext cx="8229600" cy="2133600"/>
          </a:xfrm>
        </p:spPr>
        <p:txBody>
          <a:bodyPr>
            <a:normAutofit/>
          </a:bodyPr>
          <a:lstStyle/>
          <a:p>
            <a:r>
              <a:rPr lang="en-US" dirty="0" smtClean="0"/>
              <a:t>Java is secured because:</a:t>
            </a:r>
          </a:p>
          <a:p>
            <a:pPr lvl="0"/>
            <a:r>
              <a:rPr lang="en-US" dirty="0" smtClean="0"/>
              <a:t>No explicit pointer</a:t>
            </a:r>
          </a:p>
          <a:p>
            <a:pPr lvl="0"/>
            <a:r>
              <a:rPr lang="en-US" dirty="0" smtClean="0"/>
              <a:t>Programs run inside virtual machine sandbox.</a:t>
            </a:r>
          </a:p>
          <a:p>
            <a:endParaRPr lang="en-US" dirty="0"/>
          </a:p>
        </p:txBody>
      </p:sp>
      <p:pic>
        <p:nvPicPr>
          <p:cNvPr id="2051" name="Picture 3"/>
          <p:cNvPicPr>
            <a:picLocks noChangeAspect="1" noChangeArrowheads="1"/>
          </p:cNvPicPr>
          <p:nvPr/>
        </p:nvPicPr>
        <p:blipFill>
          <a:blip r:embed="rId2"/>
          <a:srcRect/>
          <a:stretch>
            <a:fillRect/>
          </a:stretch>
        </p:blipFill>
        <p:spPr bwMode="auto">
          <a:xfrm>
            <a:off x="762000" y="2971800"/>
            <a:ext cx="7924800" cy="3886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991600" cy="6477000"/>
          </a:xfrm>
        </p:spPr>
        <p:txBody>
          <a:bodyPr>
            <a:noAutofit/>
          </a:bodyPr>
          <a:lstStyle/>
          <a:p>
            <a:pPr lvl="0" algn="just"/>
            <a:r>
              <a:rPr lang="en-US" b="1" dirty="0" err="1" smtClean="0">
                <a:latin typeface="Times New Roman" pitchFamily="18" charset="0"/>
                <a:cs typeface="Times New Roman" pitchFamily="18" charset="0"/>
              </a:rPr>
              <a:t>Classloader</a:t>
            </a:r>
            <a:r>
              <a:rPr lang="en-US" b="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adds security by separating the package for the classes of the local file system from those that are imported from network sources.</a:t>
            </a:r>
          </a:p>
          <a:p>
            <a:pPr lvl="0" algn="just"/>
            <a:r>
              <a:rPr lang="en-US" b="1" dirty="0" err="1" smtClean="0">
                <a:latin typeface="Times New Roman" pitchFamily="18" charset="0"/>
                <a:cs typeface="Times New Roman" pitchFamily="18" charset="0"/>
              </a:rPr>
              <a:t>Bytecode</a:t>
            </a:r>
            <a:r>
              <a:rPr lang="en-US" b="1" dirty="0" smtClean="0">
                <a:latin typeface="Times New Roman" pitchFamily="18" charset="0"/>
                <a:cs typeface="Times New Roman" pitchFamily="18" charset="0"/>
              </a:rPr>
              <a:t> Verifier-</a:t>
            </a:r>
            <a:r>
              <a:rPr lang="en-US" dirty="0" smtClean="0">
                <a:latin typeface="Times New Roman" pitchFamily="18" charset="0"/>
                <a:cs typeface="Times New Roman" pitchFamily="18" charset="0"/>
              </a:rPr>
              <a:t> checks the code fragments for illegal code that can violate access right to objects.</a:t>
            </a:r>
          </a:p>
          <a:p>
            <a:pPr lvl="0" algn="just"/>
            <a:r>
              <a:rPr lang="en-US" b="1" dirty="0" smtClean="0">
                <a:latin typeface="Times New Roman" pitchFamily="18" charset="0"/>
                <a:cs typeface="Times New Roman" pitchFamily="18" charset="0"/>
              </a:rPr>
              <a:t>Security Manager-</a:t>
            </a:r>
            <a:r>
              <a:rPr lang="en-US" dirty="0" smtClean="0">
                <a:latin typeface="Times New Roman" pitchFamily="18" charset="0"/>
                <a:cs typeface="Times New Roman" pitchFamily="18" charset="0"/>
              </a:rPr>
              <a:t> determines what resources a class can access such as reading and writing to the local disk.</a:t>
            </a:r>
          </a:p>
          <a:p>
            <a:pPr algn="just"/>
            <a:r>
              <a:rPr lang="en-US" dirty="0" smtClean="0">
                <a:latin typeface="Times New Roman" pitchFamily="18" charset="0"/>
                <a:cs typeface="Times New Roman" pitchFamily="18" charset="0"/>
              </a:rPr>
              <a:t>These security are provided by java language. Some security can also be provided by application developer through SSL, JAAS, cryptography etc.</a:t>
            </a:r>
          </a:p>
          <a:p>
            <a:pPr algn="just"/>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Robust</a:t>
            </a:r>
            <a:r>
              <a:rPr lang="en-US" b="1" dirty="0" smtClean="0"/>
              <a:t/>
            </a:r>
            <a:br>
              <a:rPr lang="en-US" b="1" dirty="0" smtClean="0"/>
            </a:br>
            <a:endParaRPr lang="en-US" dirty="0"/>
          </a:p>
        </p:txBody>
      </p:sp>
      <p:sp>
        <p:nvSpPr>
          <p:cNvPr id="3" name="Content Placeholder 2"/>
          <p:cNvSpPr>
            <a:spLocks noGrp="1"/>
          </p:cNvSpPr>
          <p:nvPr>
            <p:ph idx="1"/>
          </p:nvPr>
        </p:nvSpPr>
        <p:spPr>
          <a:xfrm>
            <a:off x="304800" y="1219200"/>
            <a:ext cx="8382000" cy="4906963"/>
          </a:xfrm>
        </p:spPr>
        <p:txBody>
          <a:bodyPr>
            <a:normAutofit/>
          </a:bodyPr>
          <a:lstStyle/>
          <a:p>
            <a:pPr algn="just"/>
            <a:r>
              <a:rPr lang="en-US" dirty="0" smtClean="0">
                <a:latin typeface="Times New Roman" pitchFamily="18" charset="0"/>
                <a:cs typeface="Times New Roman" pitchFamily="18" charset="0"/>
              </a:rPr>
              <a:t>Robust simply means strong.</a:t>
            </a:r>
          </a:p>
          <a:p>
            <a:pPr algn="just"/>
            <a:r>
              <a:rPr lang="en-US" dirty="0" smtClean="0">
                <a:latin typeface="Times New Roman" pitchFamily="18" charset="0"/>
                <a:cs typeface="Times New Roman" pitchFamily="18" charset="0"/>
              </a:rPr>
              <a:t> Java uses strong memory management. </a:t>
            </a:r>
          </a:p>
          <a:p>
            <a:pPr algn="just"/>
            <a:r>
              <a:rPr lang="en-US" dirty="0" smtClean="0">
                <a:latin typeface="Times New Roman" pitchFamily="18" charset="0"/>
                <a:cs typeface="Times New Roman" pitchFamily="18" charset="0"/>
              </a:rPr>
              <a:t>There are lack of pointers that avoids security problem. </a:t>
            </a:r>
          </a:p>
          <a:p>
            <a:pPr algn="just"/>
            <a:r>
              <a:rPr lang="en-US" dirty="0" smtClean="0">
                <a:latin typeface="Times New Roman" pitchFamily="18" charset="0"/>
                <a:cs typeface="Times New Roman" pitchFamily="18" charset="0"/>
              </a:rPr>
              <a:t>There is automatic garbage collection in java. </a:t>
            </a:r>
          </a:p>
          <a:p>
            <a:pPr algn="just"/>
            <a:r>
              <a:rPr lang="en-US" dirty="0" smtClean="0">
                <a:latin typeface="Times New Roman" pitchFamily="18" charset="0"/>
                <a:cs typeface="Times New Roman" pitchFamily="18" charset="0"/>
              </a:rPr>
              <a:t>There is exception handling and type checking mechanism in java. </a:t>
            </a:r>
          </a:p>
          <a:p>
            <a:pPr algn="just"/>
            <a:r>
              <a:rPr lang="en-US" dirty="0" smtClean="0">
                <a:latin typeface="Times New Roman" pitchFamily="18" charset="0"/>
                <a:cs typeface="Times New Roman" pitchFamily="18" charset="0"/>
              </a:rPr>
              <a:t>All these points makes java robust. </a:t>
            </a:r>
          </a:p>
          <a:p>
            <a:pPr algn="just"/>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39762"/>
          </a:xfrm>
        </p:spPr>
        <p:txBody>
          <a:bodyPr>
            <a:normAutofit fontScale="90000"/>
          </a:bodyPr>
          <a:lstStyle/>
          <a:p>
            <a:pPr algn="l"/>
            <a:r>
              <a:rPr lang="en-US" sz="3100" b="1" u="sng" dirty="0" smtClean="0">
                <a:latin typeface="Times New Roman" pitchFamily="18" charset="0"/>
                <a:cs typeface="Times New Roman" pitchFamily="18" charset="0"/>
              </a:rPr>
              <a:t>Architecture-neutral</a:t>
            </a:r>
            <a:r>
              <a:rPr lang="en-US" b="1" u="sng" dirty="0" smtClean="0"/>
              <a:t/>
            </a:r>
            <a:br>
              <a:rPr lang="en-US" b="1" u="sng" dirty="0" smtClean="0"/>
            </a:br>
            <a:endParaRPr lang="en-US" u="sng" dirty="0"/>
          </a:p>
        </p:txBody>
      </p:sp>
      <p:sp>
        <p:nvSpPr>
          <p:cNvPr id="3" name="Content Placeholder 2"/>
          <p:cNvSpPr>
            <a:spLocks noGrp="1"/>
          </p:cNvSpPr>
          <p:nvPr>
            <p:ph idx="1"/>
          </p:nvPr>
        </p:nvSpPr>
        <p:spPr>
          <a:xfrm>
            <a:off x="228600" y="762000"/>
            <a:ext cx="8610600" cy="5791200"/>
          </a:xfrm>
        </p:spPr>
        <p:txBody>
          <a:bodyPr>
            <a:normAutofit/>
          </a:bodyPr>
          <a:lstStyle/>
          <a:p>
            <a:pPr algn="just"/>
            <a:r>
              <a:rPr lang="en-US" dirty="0" smtClean="0"/>
              <a:t>There is no implementation dependent features e.g. size of primitive types is set. </a:t>
            </a:r>
          </a:p>
          <a:p>
            <a:pPr algn="just">
              <a:buNone/>
            </a:pPr>
            <a:r>
              <a:rPr lang="en-US" dirty="0" smtClean="0"/>
              <a:t>	</a:t>
            </a:r>
            <a:r>
              <a:rPr lang="en-US" sz="2800" b="1" u="sng" dirty="0" smtClean="0">
                <a:latin typeface="Times New Roman" pitchFamily="18" charset="0"/>
                <a:cs typeface="Times New Roman" pitchFamily="18" charset="0"/>
              </a:rPr>
              <a:t>Portable</a:t>
            </a:r>
          </a:p>
          <a:p>
            <a:pPr algn="just"/>
            <a:r>
              <a:rPr lang="en-US" dirty="0" smtClean="0"/>
              <a:t>We may carry the java </a:t>
            </a:r>
            <a:r>
              <a:rPr lang="en-US" dirty="0" err="1" smtClean="0"/>
              <a:t>bytecode</a:t>
            </a:r>
            <a:r>
              <a:rPr lang="en-US" dirty="0" smtClean="0"/>
              <a:t> to any platform. </a:t>
            </a:r>
          </a:p>
          <a:p>
            <a:pPr algn="just">
              <a:buNone/>
            </a:pPr>
            <a:r>
              <a:rPr lang="en-US" dirty="0" smtClean="0"/>
              <a:t>	</a:t>
            </a:r>
            <a:r>
              <a:rPr lang="en-US" sz="2800" b="1" u="sng" dirty="0" smtClean="0">
                <a:latin typeface="Times New Roman" pitchFamily="18" charset="0"/>
                <a:cs typeface="Times New Roman" pitchFamily="18" charset="0"/>
              </a:rPr>
              <a:t>High-performance</a:t>
            </a:r>
          </a:p>
          <a:p>
            <a:pPr algn="just"/>
            <a:r>
              <a:rPr lang="en-US" dirty="0" smtClean="0"/>
              <a:t>Java is faster than traditional interpretation since byte code is "close" to native code still somewhat slower than a compiled language (e.g., C++) </a:t>
            </a:r>
          </a:p>
          <a:p>
            <a:pPr algn="just"/>
            <a:endParaRPr lang="en-US" dirty="0" smtClean="0"/>
          </a:p>
          <a:p>
            <a:pPr algn="just"/>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715962"/>
          </a:xfrm>
        </p:spPr>
        <p:txBody>
          <a:bodyPr>
            <a:noAutofit/>
          </a:bodyPr>
          <a:lstStyle/>
          <a:p>
            <a:pPr algn="l"/>
            <a:r>
              <a:rPr lang="en-US" sz="2800" b="1" u="sng" dirty="0" smtClean="0">
                <a:latin typeface="Times New Roman" pitchFamily="18" charset="0"/>
                <a:cs typeface="Times New Roman" pitchFamily="18" charset="0"/>
              </a:rPr>
              <a:t>Distributed</a:t>
            </a: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a:xfrm>
            <a:off x="228600" y="609600"/>
            <a:ext cx="8763000" cy="5867400"/>
          </a:xfrm>
        </p:spPr>
        <p:txBody>
          <a:bodyPr>
            <a:normAutofit fontScale="92500" lnSpcReduction="20000"/>
          </a:bodyPr>
          <a:lstStyle/>
          <a:p>
            <a:pPr algn="just"/>
            <a:r>
              <a:rPr lang="en-US" dirty="0" smtClean="0">
                <a:latin typeface="Times New Roman" pitchFamily="18" charset="0"/>
                <a:cs typeface="Times New Roman" pitchFamily="18" charset="0"/>
              </a:rPr>
              <a:t>We can create distributed applications in java. RMI and EJB are used for creating distributed applications. </a:t>
            </a:r>
          </a:p>
          <a:p>
            <a:pPr algn="just"/>
            <a:r>
              <a:rPr lang="en-US" dirty="0" smtClean="0">
                <a:latin typeface="Times New Roman" pitchFamily="18" charset="0"/>
                <a:cs typeface="Times New Roman" pitchFamily="18" charset="0"/>
              </a:rPr>
              <a:t>We may access files by calling the methods from any machine on the internet. </a:t>
            </a:r>
          </a:p>
          <a:p>
            <a:pPr algn="just">
              <a:buNone/>
            </a:pPr>
            <a:r>
              <a:rPr lang="en-US" dirty="0" smtClean="0">
                <a:latin typeface="Times New Roman" pitchFamily="18" charset="0"/>
                <a:cs typeface="Times New Roman" pitchFamily="18" charset="0"/>
              </a:rPr>
              <a:t>	</a:t>
            </a:r>
            <a:r>
              <a:rPr lang="en-US" b="1" u="sng" dirty="0" smtClean="0">
                <a:latin typeface="Times New Roman" pitchFamily="18" charset="0"/>
                <a:cs typeface="Times New Roman" pitchFamily="18" charset="0"/>
              </a:rPr>
              <a:t>Multi-threaded</a:t>
            </a:r>
          </a:p>
          <a:p>
            <a:pPr algn="just"/>
            <a:r>
              <a:rPr lang="en-US" dirty="0" smtClean="0">
                <a:latin typeface="Times New Roman" pitchFamily="18" charset="0"/>
                <a:cs typeface="Times New Roman" pitchFamily="18" charset="0"/>
              </a:rPr>
              <a:t>A thread is like a separate program, executing concurrently. </a:t>
            </a:r>
          </a:p>
          <a:p>
            <a:pPr algn="just"/>
            <a:r>
              <a:rPr lang="en-US" dirty="0" smtClean="0">
                <a:latin typeface="Times New Roman" pitchFamily="18" charset="0"/>
                <a:cs typeface="Times New Roman" pitchFamily="18" charset="0"/>
              </a:rPr>
              <a:t>We can write Java programs that deal with many tasks at once by defining multiple threads. </a:t>
            </a:r>
          </a:p>
          <a:p>
            <a:pPr algn="just"/>
            <a:r>
              <a:rPr lang="en-US" dirty="0" smtClean="0">
                <a:latin typeface="Times New Roman" pitchFamily="18" charset="0"/>
                <a:cs typeface="Times New Roman" pitchFamily="18" charset="0"/>
              </a:rPr>
              <a:t>The main advantage of multi-threading is that it shares the same memory. </a:t>
            </a:r>
          </a:p>
          <a:p>
            <a:pPr algn="just"/>
            <a:r>
              <a:rPr lang="en-US" dirty="0" smtClean="0">
                <a:latin typeface="Times New Roman" pitchFamily="18" charset="0"/>
                <a:cs typeface="Times New Roman" pitchFamily="18" charset="0"/>
              </a:rPr>
              <a:t>Threads are important for multi-media, Web applications etc. </a:t>
            </a:r>
          </a:p>
          <a:p>
            <a:pPr algn="just"/>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304800"/>
          </a:xfrm>
        </p:spPr>
        <p:txBody>
          <a:bodyPr>
            <a:noAutofit/>
          </a:bodyPr>
          <a:lstStyle/>
          <a:p>
            <a:r>
              <a:rPr lang="en-US" sz="2800" b="1" dirty="0" smtClean="0">
                <a:latin typeface="Times New Roman" pitchFamily="18" charset="0"/>
                <a:cs typeface="Times New Roman" pitchFamily="18" charset="0"/>
              </a:rPr>
              <a:t>Java Development Kit (JDK)</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0" y="533400"/>
            <a:ext cx="8991600" cy="6324600"/>
          </a:xfrm>
        </p:spPr>
        <p:txBody>
          <a:bodyPr>
            <a:noAutofit/>
          </a:bodyPr>
          <a:lstStyle/>
          <a:p>
            <a:pPr algn="just"/>
            <a:r>
              <a:rPr lang="en-US" sz="2400" dirty="0" smtClean="0">
                <a:latin typeface="Times New Roman" pitchFamily="18" charset="0"/>
                <a:cs typeface="Times New Roman" pitchFamily="18" charset="0"/>
              </a:rPr>
              <a:t>The Java Development Kit (JDK) is actually a combination of Java </a:t>
            </a:r>
            <a:r>
              <a:rPr lang="en-US" sz="2400" b="1" dirty="0" smtClean="0">
                <a:latin typeface="Times New Roman" pitchFamily="18" charset="0"/>
                <a:cs typeface="Times New Roman" pitchFamily="18" charset="0"/>
              </a:rPr>
              <a:t>compilation tools and API implementation </a:t>
            </a:r>
            <a:r>
              <a:rPr lang="en-US" sz="2400" dirty="0" smtClean="0">
                <a:latin typeface="Times New Roman" pitchFamily="18" charset="0"/>
                <a:cs typeface="Times New Roman" pitchFamily="18" charset="0"/>
              </a:rPr>
              <a:t>for a particular version of the Java Platform. It also typically </a:t>
            </a:r>
            <a:r>
              <a:rPr lang="en-US" sz="2400" b="1" dirty="0" smtClean="0">
                <a:latin typeface="Times New Roman" pitchFamily="18" charset="0"/>
                <a:cs typeface="Times New Roman" pitchFamily="18" charset="0"/>
              </a:rPr>
              <a:t>includes a Java runtime (JRE), so that you can run the programs you compile</a:t>
            </a:r>
            <a:r>
              <a:rPr lang="en-US" sz="2400" dirty="0" smtClean="0">
                <a:latin typeface="Times New Roman" pitchFamily="18" charset="0"/>
                <a:cs typeface="Times New Roman" pitchFamily="18" charset="0"/>
              </a:rPr>
              <a:t>. The JDK comprises the following development tools </a:t>
            </a:r>
          </a:p>
          <a:p>
            <a:pPr lvl="0" algn="just"/>
            <a:r>
              <a:rPr lang="en-US" sz="2400" b="1" dirty="0" smtClean="0">
                <a:latin typeface="Times New Roman" pitchFamily="18" charset="0"/>
                <a:cs typeface="Times New Roman" pitchFamily="18" charset="0"/>
              </a:rPr>
              <a:t>java</a:t>
            </a:r>
            <a:r>
              <a:rPr lang="en-US" sz="2400" dirty="0" smtClean="0">
                <a:latin typeface="Times New Roman" pitchFamily="18" charset="0"/>
                <a:cs typeface="Times New Roman" pitchFamily="18" charset="0"/>
              </a:rPr>
              <a:t>: Serves as a Java interpreter used to run Java applets and applications by reading and interpreting </a:t>
            </a:r>
            <a:r>
              <a:rPr lang="en-US" sz="2400" dirty="0" err="1" smtClean="0">
                <a:latin typeface="Times New Roman" pitchFamily="18" charset="0"/>
                <a:cs typeface="Times New Roman" pitchFamily="18" charset="0"/>
              </a:rPr>
              <a:t>bytecode</a:t>
            </a:r>
            <a:r>
              <a:rPr lang="en-US" sz="2400" dirty="0" smtClean="0">
                <a:latin typeface="Times New Roman" pitchFamily="18" charset="0"/>
                <a:cs typeface="Times New Roman" pitchFamily="18" charset="0"/>
              </a:rPr>
              <a:t> files</a:t>
            </a:r>
          </a:p>
          <a:p>
            <a:pPr lvl="0" algn="just"/>
            <a:r>
              <a:rPr lang="en-US" sz="2400" b="1" dirty="0" err="1" smtClean="0">
                <a:latin typeface="Times New Roman" pitchFamily="18" charset="0"/>
                <a:cs typeface="Times New Roman" pitchFamily="18" charset="0"/>
              </a:rPr>
              <a:t>javac</a:t>
            </a:r>
            <a:r>
              <a:rPr lang="en-US" sz="2400" dirty="0" smtClean="0">
                <a:latin typeface="Times New Roman" pitchFamily="18" charset="0"/>
                <a:cs typeface="Times New Roman" pitchFamily="18" charset="0"/>
              </a:rPr>
              <a:t>: Serves as a Java compiler used to translate Java source code files.</a:t>
            </a:r>
          </a:p>
          <a:p>
            <a:pPr lvl="0" algn="just"/>
            <a:r>
              <a:rPr lang="en-US" sz="2400" b="1" dirty="0" err="1" smtClean="0">
                <a:latin typeface="Times New Roman" pitchFamily="18" charset="0"/>
                <a:cs typeface="Times New Roman" pitchFamily="18" charset="0"/>
              </a:rPr>
              <a:t>javadoc</a:t>
            </a:r>
            <a:r>
              <a:rPr lang="en-US" sz="2400" dirty="0" smtClean="0">
                <a:latin typeface="Times New Roman" pitchFamily="18" charset="0"/>
                <a:cs typeface="Times New Roman" pitchFamily="18" charset="0"/>
              </a:rPr>
              <a:t>: Creates HTML documentation for Java source code files</a:t>
            </a:r>
          </a:p>
          <a:p>
            <a:pPr lvl="0" algn="just"/>
            <a:r>
              <a:rPr lang="en-US" sz="2400" b="1" dirty="0" err="1" smtClean="0">
                <a:latin typeface="Times New Roman" pitchFamily="18" charset="0"/>
                <a:cs typeface="Times New Roman" pitchFamily="18" charset="0"/>
              </a:rPr>
              <a:t>javap</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Serves as a Java disassemble used to convert </a:t>
            </a:r>
            <a:r>
              <a:rPr lang="en-US" sz="2400" dirty="0" err="1" smtClean="0">
                <a:latin typeface="Times New Roman" pitchFamily="18" charset="0"/>
                <a:cs typeface="Times New Roman" pitchFamily="18" charset="0"/>
              </a:rPr>
              <a:t>bytecode</a:t>
            </a:r>
            <a:r>
              <a:rPr lang="en-US" sz="2400" dirty="0" smtClean="0">
                <a:latin typeface="Times New Roman" pitchFamily="18" charset="0"/>
                <a:cs typeface="Times New Roman" pitchFamily="18" charset="0"/>
              </a:rPr>
              <a:t> files into a Java program description</a:t>
            </a:r>
          </a:p>
          <a:p>
            <a:pPr lvl="0" algn="just"/>
            <a:r>
              <a:rPr lang="en-US" sz="2400" b="1" dirty="0" err="1" smtClean="0">
                <a:latin typeface="Times New Roman" pitchFamily="18" charset="0"/>
                <a:cs typeface="Times New Roman" pitchFamily="18" charset="0"/>
              </a:rPr>
              <a:t>jdb</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Serves as a Java debugger used to find errors in Java programs</a:t>
            </a:r>
          </a:p>
          <a:p>
            <a:pPr lvl="0" algn="just"/>
            <a:r>
              <a:rPr lang="en-US" sz="2400" b="1" dirty="0" err="1" smtClean="0">
                <a:latin typeface="Times New Roman" pitchFamily="18" charset="0"/>
                <a:cs typeface="Times New Roman" pitchFamily="18" charset="0"/>
              </a:rPr>
              <a:t>appletviewer</a:t>
            </a:r>
            <a:r>
              <a:rPr lang="en-US" sz="2400" dirty="0" smtClean="0">
                <a:latin typeface="Times New Roman" pitchFamily="18" charset="0"/>
                <a:cs typeface="Times New Roman" pitchFamily="18" charset="0"/>
              </a:rPr>
              <a:t>: Facilitates to run Java applets</a:t>
            </a:r>
          </a:p>
          <a:p>
            <a:pPr lvl="0" algn="just"/>
            <a:r>
              <a:rPr lang="en-US" sz="2400" b="1" dirty="0" smtClean="0">
                <a:latin typeface="Times New Roman" pitchFamily="18" charset="0"/>
                <a:cs typeface="Times New Roman" pitchFamily="18" charset="0"/>
              </a:rPr>
              <a:t>jar</a:t>
            </a:r>
            <a:r>
              <a:rPr lang="en-US" sz="2400" dirty="0" smtClean="0">
                <a:latin typeface="Times New Roman" pitchFamily="18" charset="0"/>
                <a:cs typeface="Times New Roman" pitchFamily="18" charset="0"/>
              </a:rPr>
              <a:t>:  Serves as archive used to package related class libraries into a single executable JAR file. This tool also helps to manage the JAR files</a:t>
            </a:r>
          </a:p>
          <a:p>
            <a:pPr lvl="0" algn="just"/>
            <a:r>
              <a:rPr lang="en-US" sz="2400" b="1" dirty="0" err="1" smtClean="0">
                <a:latin typeface="Times New Roman" pitchFamily="18" charset="0"/>
                <a:cs typeface="Times New Roman" pitchFamily="18" charset="0"/>
              </a:rPr>
              <a:t>javah</a:t>
            </a:r>
            <a:r>
              <a:rPr lang="en-US" sz="2400" dirty="0" smtClean="0">
                <a:latin typeface="Times New Roman" pitchFamily="18" charset="0"/>
                <a:cs typeface="Times New Roman" pitchFamily="18" charset="0"/>
              </a:rPr>
              <a:t>: Serves as the C header and stub generator, which is used to write native methods.</a:t>
            </a:r>
          </a:p>
          <a:p>
            <a:pPr algn="just">
              <a:buNone/>
            </a:pPr>
            <a:endParaRPr lang="en-US" sz="2400" dirty="0" smtClean="0">
              <a:latin typeface="Times New Roman" pitchFamily="18" charset="0"/>
              <a:cs typeface="Times New Roman" pitchFamily="18" charset="0"/>
            </a:endParaRPr>
          </a:p>
          <a:p>
            <a:pPr algn="just"/>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endParaRPr lang="en-US" dirty="0"/>
          </a:p>
        </p:txBody>
      </p:sp>
      <p:sp>
        <p:nvSpPr>
          <p:cNvPr id="3" name="Content Placeholder 2"/>
          <p:cNvSpPr>
            <a:spLocks noGrp="1"/>
          </p:cNvSpPr>
          <p:nvPr>
            <p:ph idx="1"/>
          </p:nvPr>
        </p:nvSpPr>
        <p:spPr>
          <a:xfrm>
            <a:off x="228600" y="457200"/>
            <a:ext cx="8686800" cy="6019800"/>
          </a:xfrm>
        </p:spPr>
        <p:txBody>
          <a:bodyPr/>
          <a:lstStyle/>
          <a:p>
            <a:pPr>
              <a:buNone/>
            </a:pPr>
            <a:r>
              <a:rPr lang="en-US" sz="3600" b="1" dirty="0" smtClean="0">
                <a:latin typeface="Times New Roman" pitchFamily="18" charset="0"/>
                <a:cs typeface="Times New Roman" pitchFamily="18" charset="0"/>
              </a:rPr>
              <a:t>                How to Download Java</a:t>
            </a:r>
          </a:p>
          <a:p>
            <a:r>
              <a:rPr lang="en-US" dirty="0" smtClean="0"/>
              <a:t>Latest version of Java can be downloaded from </a:t>
            </a:r>
            <a:r>
              <a:rPr lang="en-US" dirty="0" smtClean="0">
                <a:hlinkClick r:id="rId2"/>
              </a:rPr>
              <a:t>Java Website</a:t>
            </a:r>
            <a:r>
              <a:rPr lang="en-US" dirty="0" smtClean="0"/>
              <a:t>.</a:t>
            </a:r>
          </a:p>
          <a:p>
            <a:pPr>
              <a:buNone/>
            </a:pPr>
            <a:endParaRPr lang="en-US" dirty="0" smtClean="0"/>
          </a:p>
          <a:p>
            <a:pPr>
              <a:buNone/>
            </a:pPr>
            <a:endParaRPr lang="en-US" dirty="0" smtClean="0"/>
          </a:p>
          <a:p>
            <a:pPr>
              <a:buNone/>
            </a:pPr>
            <a:r>
              <a:rPr lang="en-US" b="1" dirty="0" smtClean="0"/>
              <a:t>                           </a:t>
            </a:r>
            <a:r>
              <a:rPr lang="en-US" sz="3600" b="1" dirty="0" smtClean="0">
                <a:latin typeface="Times New Roman" pitchFamily="18" charset="0"/>
                <a:cs typeface="Times New Roman" pitchFamily="18" charset="0"/>
              </a:rPr>
              <a:t>Java Installation</a:t>
            </a:r>
            <a:endParaRPr lang="en-US" sz="3600" dirty="0" smtClean="0">
              <a:latin typeface="Times New Roman" pitchFamily="18" charset="0"/>
              <a:cs typeface="Times New Roman" pitchFamily="18" charset="0"/>
            </a:endParaRPr>
          </a:p>
          <a:p>
            <a:r>
              <a:rPr lang="en-US" dirty="0" smtClean="0"/>
              <a:t>Once java is downloaded, it can be installed like any other software (</a:t>
            </a:r>
            <a:r>
              <a:rPr lang="en-US" b="1" dirty="0" smtClean="0"/>
              <a:t>.exe</a:t>
            </a:r>
            <a:r>
              <a:rPr lang="en-US" dirty="0" smtClean="0"/>
              <a:t>) in your Windows system.</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715962"/>
          </a:xfrm>
        </p:spPr>
        <p:txBody>
          <a:bodyPr>
            <a:normAutofit fontScale="90000"/>
          </a:bodyPr>
          <a:lstStyle/>
          <a:p>
            <a:r>
              <a:rPr lang="en-US" b="1" dirty="0" smtClean="0"/>
              <a:t>Setting up the Environment Variables</a:t>
            </a:r>
            <a:br>
              <a:rPr lang="en-US" b="1" dirty="0" smtClean="0"/>
            </a:br>
            <a:endParaRPr lang="en-US" dirty="0"/>
          </a:p>
        </p:txBody>
      </p:sp>
      <p:sp>
        <p:nvSpPr>
          <p:cNvPr id="3" name="Content Placeholder 2"/>
          <p:cNvSpPr>
            <a:spLocks noGrp="1"/>
          </p:cNvSpPr>
          <p:nvPr>
            <p:ph idx="1"/>
          </p:nvPr>
        </p:nvSpPr>
        <p:spPr>
          <a:xfrm>
            <a:off x="457200" y="1143000"/>
            <a:ext cx="8382000" cy="4983163"/>
          </a:xfrm>
        </p:spPr>
        <p:txBody>
          <a:bodyPr>
            <a:normAutofit/>
          </a:bodyPr>
          <a:lstStyle/>
          <a:p>
            <a:pPr algn="just"/>
            <a:r>
              <a:rPr lang="en-US" dirty="0" smtClean="0"/>
              <a:t>After installing Java there are some environment variables that need to be set.</a:t>
            </a:r>
          </a:p>
          <a:p>
            <a:pPr algn="just"/>
            <a:r>
              <a:rPr lang="en-US" b="1" dirty="0" smtClean="0"/>
              <a:t>CLASSPATH :</a:t>
            </a:r>
            <a:r>
              <a:rPr lang="en-US" dirty="0" smtClean="0"/>
              <a:t> This environment variable points the location of JDK home directory. It also contains the address of the folder from where the jars get loaded by the </a:t>
            </a:r>
            <a:r>
              <a:rPr lang="en-US" dirty="0" err="1" smtClean="0"/>
              <a:t>ClassLoader</a:t>
            </a:r>
            <a:endParaRPr lang="en-US" dirty="0" smtClean="0"/>
          </a:p>
          <a:p>
            <a:pPr algn="just"/>
            <a:endParaRPr lang="en-US" dirty="0" smtClean="0"/>
          </a:p>
          <a:p>
            <a:pPr algn="just"/>
            <a:r>
              <a:rPr lang="en-US" b="1" dirty="0" smtClean="0"/>
              <a:t>JAVA_HOME</a:t>
            </a:r>
            <a:r>
              <a:rPr lang="en-US" dirty="0" smtClean="0"/>
              <a:t> : This environment variable will point the location of Java home directory.</a:t>
            </a:r>
          </a:p>
          <a:p>
            <a:pPr algn="just"/>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458200" cy="715962"/>
          </a:xfrm>
        </p:spPr>
        <p:txBody>
          <a:bodyPr>
            <a:noAutofit/>
          </a:bodyPr>
          <a:lstStyle/>
          <a:p>
            <a:r>
              <a:rPr lang="en-US" sz="3200" b="1" dirty="0" smtClean="0">
                <a:latin typeface="Times New Roman" pitchFamily="18" charset="0"/>
                <a:cs typeface="Times New Roman" pitchFamily="18" charset="0"/>
              </a:rPr>
              <a:t>Set environment variable in different platforms</a:t>
            </a:r>
            <a:br>
              <a:rPr lang="en-US" sz="3200" b="1" dirty="0" smtClean="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914400"/>
            <a:ext cx="8382000" cy="5562600"/>
          </a:xfrm>
        </p:spPr>
        <p:txBody>
          <a:bodyPr>
            <a:noAutofit/>
          </a:bodyPr>
          <a:lstStyle/>
          <a:p>
            <a:pPr algn="just"/>
            <a:r>
              <a:rPr lang="en-US" sz="2800" b="1" dirty="0" smtClean="0">
                <a:latin typeface="Times New Roman" pitchFamily="18" charset="0"/>
                <a:cs typeface="Times New Roman" pitchFamily="18" charset="0"/>
              </a:rPr>
              <a:t>Windows XP</a:t>
            </a:r>
            <a:endParaRPr lang="en-US" sz="2800" dirty="0" smtClean="0">
              <a:latin typeface="Times New Roman" pitchFamily="18" charset="0"/>
              <a:cs typeface="Times New Roman" pitchFamily="18" charset="0"/>
            </a:endParaRPr>
          </a:p>
          <a:p>
            <a:pPr algn="just">
              <a:buFont typeface="Wingdings" pitchFamily="2" charset="2"/>
              <a:buChar char="ü"/>
            </a:pPr>
            <a:r>
              <a:rPr lang="en-US" sz="2800" dirty="0" smtClean="0">
                <a:latin typeface="Times New Roman" pitchFamily="18" charset="0"/>
                <a:cs typeface="Times New Roman" pitchFamily="18" charset="0"/>
              </a:rPr>
              <a:t>    To set up environment variables in Windows XP right </a:t>
            </a:r>
            <a:r>
              <a:rPr lang="en-US" sz="2800" b="1" dirty="0" smtClean="0">
                <a:latin typeface="Times New Roman" pitchFamily="18" charset="0"/>
                <a:cs typeface="Times New Roman" pitchFamily="18" charset="0"/>
              </a:rPr>
              <a:t>click on the “My Computer” icon and select Properties. </a:t>
            </a:r>
          </a:p>
          <a:p>
            <a:pPr algn="just">
              <a:buFont typeface="Wingdings" pitchFamily="2" charset="2"/>
              <a:buChar char="ü"/>
            </a:pPr>
            <a:r>
              <a:rPr lang="en-US" sz="2800" dirty="0" smtClean="0">
                <a:latin typeface="Times New Roman" pitchFamily="18" charset="0"/>
                <a:cs typeface="Times New Roman" pitchFamily="18" charset="0"/>
              </a:rPr>
              <a:t>In the  Property window select the </a:t>
            </a:r>
            <a:r>
              <a:rPr lang="en-US" sz="2800" b="1" dirty="0" smtClean="0">
                <a:latin typeface="Times New Roman" pitchFamily="18" charset="0"/>
                <a:cs typeface="Times New Roman" pitchFamily="18" charset="0"/>
              </a:rPr>
              <a:t>“ADVANCED”  tab </a:t>
            </a:r>
            <a:r>
              <a:rPr lang="en-US" sz="2800" dirty="0" smtClean="0">
                <a:latin typeface="Times New Roman" pitchFamily="18" charset="0"/>
                <a:cs typeface="Times New Roman" pitchFamily="18" charset="0"/>
              </a:rPr>
              <a:t>and </a:t>
            </a:r>
            <a:r>
              <a:rPr lang="en-US" sz="2800" b="1" dirty="0" smtClean="0">
                <a:latin typeface="Times New Roman" pitchFamily="18" charset="0"/>
                <a:cs typeface="Times New Roman" pitchFamily="18" charset="0"/>
              </a:rPr>
              <a:t>click on “ENVIRONMENT VARIABLES”</a:t>
            </a:r>
            <a:r>
              <a:rPr lang="en-US" sz="2800" dirty="0" smtClean="0">
                <a:latin typeface="Times New Roman" pitchFamily="18" charset="0"/>
                <a:cs typeface="Times New Roman" pitchFamily="18" charset="0"/>
              </a:rPr>
              <a:t> . </a:t>
            </a:r>
          </a:p>
          <a:p>
            <a:pPr algn="just">
              <a:buFont typeface="Wingdings" pitchFamily="2" charset="2"/>
              <a:buChar char="ü"/>
            </a:pPr>
            <a:r>
              <a:rPr lang="en-US" sz="2800" dirty="0" smtClean="0">
                <a:latin typeface="Times New Roman" pitchFamily="18" charset="0"/>
                <a:cs typeface="Times New Roman" pitchFamily="18" charset="0"/>
              </a:rPr>
              <a:t>A window will appear were you can enter a new environment variable under </a:t>
            </a:r>
            <a:r>
              <a:rPr lang="en-US" sz="2800" b="1" dirty="0" smtClean="0">
                <a:latin typeface="Times New Roman" pitchFamily="18" charset="0"/>
                <a:cs typeface="Times New Roman" pitchFamily="18" charset="0"/>
              </a:rPr>
              <a:t>System Variables </a:t>
            </a:r>
            <a:r>
              <a:rPr lang="en-US" sz="2800" dirty="0" smtClean="0">
                <a:latin typeface="Times New Roman" pitchFamily="18" charset="0"/>
                <a:cs typeface="Times New Roman" pitchFamily="18" charset="0"/>
              </a:rPr>
              <a:t>by clicking on the New button.</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324600"/>
          </a:xfrm>
        </p:spPr>
        <p:txBody>
          <a:bodyPr>
            <a:normAutofit/>
          </a:bodyPr>
          <a:lstStyle/>
          <a:p>
            <a:pPr algn="just"/>
            <a:r>
              <a:rPr lang="en-US" sz="2800" b="1" dirty="0" smtClean="0">
                <a:latin typeface="Times New Roman" pitchFamily="18" charset="0"/>
                <a:cs typeface="Times New Roman" pitchFamily="18" charset="0"/>
              </a:rPr>
              <a:t>Windows Vista / 7</a:t>
            </a:r>
            <a:endParaRPr lang="en-US" sz="2800" dirty="0" smtClean="0">
              <a:latin typeface="Times New Roman" pitchFamily="18" charset="0"/>
              <a:cs typeface="Times New Roman" pitchFamily="18" charset="0"/>
            </a:endParaRPr>
          </a:p>
          <a:p>
            <a:pPr algn="just">
              <a:buFont typeface="Wingdings" pitchFamily="2" charset="2"/>
              <a:buChar char="ü"/>
            </a:pPr>
            <a:r>
              <a:rPr lang="en-US" sz="2800" dirty="0" smtClean="0">
                <a:latin typeface="Times New Roman" pitchFamily="18" charset="0"/>
                <a:cs typeface="Times New Roman" pitchFamily="18" charset="0"/>
              </a:rPr>
              <a:t>To set up environment variables in Windows Vista / 7  </a:t>
            </a:r>
            <a:r>
              <a:rPr lang="en-US" sz="2800" b="1" dirty="0" smtClean="0">
                <a:latin typeface="Times New Roman" pitchFamily="18" charset="0"/>
                <a:cs typeface="Times New Roman" pitchFamily="18" charset="0"/>
              </a:rPr>
              <a:t>right click  on the “Computer” and select Properties</a:t>
            </a:r>
            <a:r>
              <a:rPr lang="en-US" sz="2800" dirty="0" smtClean="0">
                <a:latin typeface="Times New Roman" pitchFamily="18" charset="0"/>
                <a:cs typeface="Times New Roman" pitchFamily="18" charset="0"/>
              </a:rPr>
              <a:t>.</a:t>
            </a:r>
          </a:p>
          <a:p>
            <a:pPr algn="just">
              <a:buFont typeface="Wingdings" pitchFamily="2" charset="2"/>
              <a:buChar char="ü"/>
            </a:pPr>
            <a:r>
              <a:rPr lang="en-US" sz="2800" dirty="0" smtClean="0">
                <a:latin typeface="Times New Roman" pitchFamily="18" charset="0"/>
                <a:cs typeface="Times New Roman" pitchFamily="18" charset="0"/>
              </a:rPr>
              <a:t> In the Property window select the </a:t>
            </a:r>
            <a:r>
              <a:rPr lang="en-US" sz="2800" b="1" dirty="0" smtClean="0">
                <a:latin typeface="Times New Roman" pitchFamily="18" charset="0"/>
                <a:cs typeface="Times New Roman" pitchFamily="18" charset="0"/>
              </a:rPr>
              <a:t>“ADVANCED SYSTEM SETTINGS” and then select the “ADVANCED” tab and click “ENVIRONMENT VARIABLES”. </a:t>
            </a:r>
          </a:p>
          <a:p>
            <a:pPr algn="just">
              <a:buFont typeface="Wingdings" pitchFamily="2" charset="2"/>
              <a:buChar char="ü"/>
            </a:pPr>
            <a:r>
              <a:rPr lang="en-US" sz="2800" dirty="0" smtClean="0">
                <a:latin typeface="Times New Roman" pitchFamily="18" charset="0"/>
                <a:cs typeface="Times New Roman" pitchFamily="18" charset="0"/>
              </a:rPr>
              <a:t>A window will appear were you can enter a new environment variable under </a:t>
            </a:r>
            <a:r>
              <a:rPr lang="en-US" sz="2800" b="1" dirty="0" smtClean="0">
                <a:latin typeface="Times New Roman" pitchFamily="18" charset="0"/>
                <a:cs typeface="Times New Roman" pitchFamily="18" charset="0"/>
              </a:rPr>
              <a:t>User/System Variables </a:t>
            </a:r>
            <a:r>
              <a:rPr lang="en-US" sz="2800" dirty="0" smtClean="0">
                <a:latin typeface="Times New Roman" pitchFamily="18" charset="0"/>
                <a:cs typeface="Times New Roman" pitchFamily="18" charset="0"/>
              </a:rPr>
              <a:t>by clicking on the New button.</a:t>
            </a:r>
          </a:p>
          <a:p>
            <a:pPr algn="just"/>
            <a:endParaRPr lang="en-US" sz="2800" dirty="0" smtClean="0">
              <a:latin typeface="Times New Roman" pitchFamily="18" charset="0"/>
              <a:cs typeface="Times New Roman" pitchFamily="18" charset="0"/>
            </a:endParaRPr>
          </a:p>
          <a:p>
            <a:endParaRPr lang="en-US"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563562"/>
          </a:xfrm>
        </p:spPr>
        <p:txBody>
          <a:bodyPr>
            <a:noAutofit/>
          </a:bodyPr>
          <a:lstStyle/>
          <a:p>
            <a:r>
              <a:rPr lang="en-US" sz="2800" b="1" dirty="0" smtClean="0"/>
              <a:t>How to Check if </a:t>
            </a:r>
            <a:r>
              <a:rPr lang="en-US" sz="2800" b="1" dirty="0" smtClean="0">
                <a:latin typeface="Times New Roman" pitchFamily="18" charset="0"/>
                <a:cs typeface="Times New Roman" pitchFamily="18" charset="0"/>
              </a:rPr>
              <a:t>Java</a:t>
            </a:r>
            <a:r>
              <a:rPr lang="en-US" sz="2800" b="1" dirty="0" smtClean="0"/>
              <a:t> is Installed</a:t>
            </a:r>
            <a:br>
              <a:rPr lang="en-US" sz="2800" b="1" dirty="0" smtClean="0"/>
            </a:br>
            <a:endParaRPr lang="en-US" sz="2800" dirty="0"/>
          </a:p>
        </p:txBody>
      </p:sp>
      <p:sp>
        <p:nvSpPr>
          <p:cNvPr id="3" name="Content Placeholder 2"/>
          <p:cNvSpPr>
            <a:spLocks noGrp="1"/>
          </p:cNvSpPr>
          <p:nvPr>
            <p:ph idx="1"/>
          </p:nvPr>
        </p:nvSpPr>
        <p:spPr>
          <a:xfrm>
            <a:off x="228600" y="609600"/>
            <a:ext cx="8686800" cy="5791200"/>
          </a:xfrm>
        </p:spPr>
        <p:txBody>
          <a:bodyPr>
            <a:normAutofit fontScale="85000" lnSpcReduction="20000"/>
          </a:bodyPr>
          <a:lstStyle/>
          <a:p>
            <a:pPr algn="just"/>
            <a:r>
              <a:rPr lang="en-US" dirty="0" smtClean="0">
                <a:latin typeface="Times New Roman" pitchFamily="18" charset="0"/>
                <a:cs typeface="Times New Roman" pitchFamily="18" charset="0"/>
              </a:rPr>
              <a:t>To check if your java is installed properly </a:t>
            </a:r>
            <a:r>
              <a:rPr lang="en-US" b="1" dirty="0" smtClean="0">
                <a:latin typeface="Times New Roman" pitchFamily="18" charset="0"/>
                <a:cs typeface="Times New Roman" pitchFamily="18" charset="0"/>
              </a:rPr>
              <a:t>open Command Prompt . </a:t>
            </a:r>
          </a:p>
          <a:p>
            <a:pPr algn="just"/>
            <a:r>
              <a:rPr lang="en-US" dirty="0" smtClean="0">
                <a:latin typeface="Times New Roman" pitchFamily="18" charset="0"/>
                <a:cs typeface="Times New Roman" pitchFamily="18" charset="0"/>
              </a:rPr>
              <a:t>To open command prompt write “CMD” in run command and hit enter. </a:t>
            </a:r>
          </a:p>
          <a:p>
            <a:pPr algn="just"/>
            <a:r>
              <a:rPr lang="en-US" b="1" dirty="0" smtClean="0">
                <a:latin typeface="Times New Roman" pitchFamily="18" charset="0"/>
                <a:cs typeface="Times New Roman" pitchFamily="18" charset="0"/>
              </a:rPr>
              <a:t>In the command prompt window write </a:t>
            </a:r>
            <a:r>
              <a:rPr lang="en-US" b="1" u="sng" dirty="0" smtClean="0">
                <a:latin typeface="Times New Roman" pitchFamily="18" charset="0"/>
                <a:cs typeface="Times New Roman" pitchFamily="18" charset="0"/>
              </a:rPr>
              <a:t>“</a:t>
            </a:r>
            <a:r>
              <a:rPr lang="en-US" b="1" i="1" u="sng" dirty="0" smtClean="0">
                <a:latin typeface="Times New Roman" pitchFamily="18" charset="0"/>
                <a:cs typeface="Times New Roman" pitchFamily="18" charset="0"/>
              </a:rPr>
              <a:t>java -version</a:t>
            </a:r>
            <a:r>
              <a:rPr lang="en-US" b="1" u="sng" dirty="0" smtClean="0">
                <a:latin typeface="Times New Roman" pitchFamily="18" charset="0"/>
                <a:cs typeface="Times New Roman" pitchFamily="18" charset="0"/>
              </a:rPr>
              <a:t>“.</a:t>
            </a:r>
            <a:r>
              <a:rPr lang="en-US" b="1" dirty="0" smtClean="0">
                <a:latin typeface="Times New Roman" pitchFamily="18" charset="0"/>
                <a:cs typeface="Times New Roman" pitchFamily="18" charset="0"/>
              </a:rPr>
              <a:t> </a:t>
            </a:r>
          </a:p>
          <a:p>
            <a:pPr algn="just"/>
            <a:r>
              <a:rPr lang="en-US" dirty="0" smtClean="0">
                <a:latin typeface="Times New Roman" pitchFamily="18" charset="0"/>
                <a:cs typeface="Times New Roman" pitchFamily="18" charset="0"/>
              </a:rPr>
              <a:t> If your java is installed properly and all environment variables are configured correctly it will show the version of Java installed .</a:t>
            </a:r>
          </a:p>
          <a:p>
            <a:pPr algn="just"/>
            <a:r>
              <a:rPr lang="en-US" dirty="0" smtClean="0">
                <a:latin typeface="Times New Roman" pitchFamily="18" charset="0"/>
                <a:cs typeface="Times New Roman" pitchFamily="18" charset="0"/>
              </a:rPr>
              <a:t> Information reflected on the command prompt will be like</a:t>
            </a:r>
          </a:p>
          <a:p>
            <a:pPr algn="just"/>
            <a:r>
              <a:rPr lang="en-US" b="1" dirty="0" smtClean="0">
                <a:latin typeface="Times New Roman" pitchFamily="18" charset="0"/>
                <a:cs typeface="Times New Roman" pitchFamily="18" charset="0"/>
              </a:rPr>
              <a:t>C:UsersJbt&gt;java -version</a:t>
            </a:r>
          </a:p>
          <a:p>
            <a:pPr algn="just"/>
            <a:r>
              <a:rPr lang="en-US" b="1" dirty="0" smtClean="0">
                <a:latin typeface="Times New Roman" pitchFamily="18" charset="0"/>
                <a:cs typeface="Times New Roman" pitchFamily="18" charset="0"/>
              </a:rPr>
              <a:t>java version "1.6.0_25"</a:t>
            </a:r>
          </a:p>
          <a:p>
            <a:pPr algn="just"/>
            <a:r>
              <a:rPr lang="en-US" b="1" dirty="0" smtClean="0">
                <a:latin typeface="Times New Roman" pitchFamily="18" charset="0"/>
                <a:cs typeface="Times New Roman" pitchFamily="18" charset="0"/>
              </a:rPr>
              <a:t>Java(TM) SE Runtime Environment (build 1.6.0_25-b06)</a:t>
            </a:r>
          </a:p>
          <a:p>
            <a:pPr algn="just"/>
            <a:r>
              <a:rPr lang="en-US" b="1" dirty="0" smtClean="0">
                <a:latin typeface="Times New Roman" pitchFamily="18" charset="0"/>
                <a:cs typeface="Times New Roman" pitchFamily="18" charset="0"/>
              </a:rPr>
              <a:t>Java </a:t>
            </a:r>
            <a:r>
              <a:rPr lang="en-US" b="1" dirty="0" err="1" smtClean="0">
                <a:latin typeface="Times New Roman" pitchFamily="18" charset="0"/>
                <a:cs typeface="Times New Roman" pitchFamily="18" charset="0"/>
              </a:rPr>
              <a:t>HotSpot</a:t>
            </a:r>
            <a:r>
              <a:rPr lang="en-US" b="1" dirty="0" smtClean="0">
                <a:latin typeface="Times New Roman" pitchFamily="18" charset="0"/>
                <a:cs typeface="Times New Roman" pitchFamily="18" charset="0"/>
              </a:rPr>
              <a:t>(TM) Client VM (build 20.0-b11, mixed mode, sharing)</a:t>
            </a:r>
          </a:p>
          <a:p>
            <a:pPr algn="just"/>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5538" name="Picture 2"/>
          <p:cNvPicPr>
            <a:picLocks noGrp="1" noChangeAspect="1" noChangeArrowheads="1"/>
          </p:cNvPicPr>
          <p:nvPr>
            <p:ph idx="1"/>
          </p:nvPr>
        </p:nvPicPr>
        <p:blipFill>
          <a:blip r:embed="rId2"/>
          <a:srcRect/>
          <a:stretch>
            <a:fillRect/>
          </a:stretch>
        </p:blipFill>
        <p:spPr bwMode="auto">
          <a:xfrm>
            <a:off x="304800" y="533400"/>
            <a:ext cx="8458200" cy="5791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WordArt 8"/>
          <p:cNvSpPr>
            <a:spLocks noChangeArrowheads="1" noChangeShapeType="1" noTextEdit="1"/>
          </p:cNvSpPr>
          <p:nvPr/>
        </p:nvSpPr>
        <p:spPr bwMode="auto">
          <a:xfrm>
            <a:off x="2819400" y="1981200"/>
            <a:ext cx="4191000" cy="1514475"/>
          </a:xfrm>
          <a:prstGeom prst="rect">
            <a:avLst/>
          </a:prstGeom>
        </p:spPr>
        <p:txBody>
          <a:bodyPr wrap="none" fromWordArt="1">
            <a:prstTxWarp prst="textPlain">
              <a:avLst>
                <a:gd name="adj" fmla="val 50000"/>
              </a:avLst>
            </a:prstTxWarp>
            <a:scene3d>
              <a:camera prst="legacyPerspectiveTopLeft"/>
              <a:lightRig rig="legacyNormal3" dir="r"/>
            </a:scene3d>
            <a:sp3d extrusionH="201600" prstMaterial="legacyMetal">
              <a:extrusionClr>
                <a:srgbClr val="FFFFFF"/>
              </a:extrusionClr>
            </a:sp3d>
          </a:bodyPr>
          <a:lstStyle/>
          <a:p>
            <a:pPr algn="ctr"/>
            <a:r>
              <a:rPr lang="en-US" sz="3600" kern="10" dirty="0">
                <a:ln w="9525">
                  <a:round/>
                  <a:headEnd/>
                  <a:tailEnd/>
                </a:ln>
                <a:gradFill rotWithShape="0">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1"/>
                </a:gradFill>
                <a:latin typeface="Times New Roman"/>
                <a:cs typeface="Times New Roman"/>
              </a:rPr>
              <a:t>JAVA</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ltLang="he-IL"/>
              <a:t>Why Java ?</a:t>
            </a:r>
          </a:p>
        </p:txBody>
      </p:sp>
      <p:sp>
        <p:nvSpPr>
          <p:cNvPr id="3075" name="Rectangle 3"/>
          <p:cNvSpPr>
            <a:spLocks noGrp="1" noChangeArrowheads="1"/>
          </p:cNvSpPr>
          <p:nvPr>
            <p:ph type="body" idx="1"/>
          </p:nvPr>
        </p:nvSpPr>
        <p:spPr/>
        <p:txBody>
          <a:bodyPr/>
          <a:lstStyle/>
          <a:p>
            <a:pPr>
              <a:lnSpc>
                <a:spcPct val="130000"/>
              </a:lnSpc>
            </a:pPr>
            <a:r>
              <a:rPr lang="en-US" altLang="he-IL"/>
              <a:t>Portable</a:t>
            </a:r>
          </a:p>
          <a:p>
            <a:pPr>
              <a:lnSpc>
                <a:spcPct val="130000"/>
              </a:lnSpc>
            </a:pPr>
            <a:r>
              <a:rPr lang="en-US" altLang="he-IL"/>
              <a:t>Easy to learn</a:t>
            </a:r>
          </a:p>
          <a:p>
            <a:pPr>
              <a:lnSpc>
                <a:spcPct val="130000"/>
              </a:lnSpc>
            </a:pPr>
            <a:endParaRPr lang="en-US" altLang="he-IL"/>
          </a:p>
          <a:p>
            <a:pPr>
              <a:lnSpc>
                <a:spcPct val="130000"/>
              </a:lnSpc>
            </a:pPr>
            <a:r>
              <a:rPr lang="en-US" altLang="he-IL"/>
              <a:t>[ Designed to be used on the Internet ]</a:t>
            </a:r>
          </a:p>
          <a:p>
            <a:pPr>
              <a:lnSpc>
                <a:spcPct val="130000"/>
              </a:lnSpc>
            </a:pPr>
            <a:endParaRPr lang="en-US" alt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26"/>
          <p:cNvSpPr>
            <a:spLocks noGrp="1" noChangeArrowheads="1"/>
          </p:cNvSpPr>
          <p:nvPr>
            <p:ph type="title"/>
          </p:nvPr>
        </p:nvSpPr>
        <p:spPr>
          <a:xfrm>
            <a:off x="685800" y="304800"/>
            <a:ext cx="7772400" cy="1143000"/>
          </a:xfrm>
        </p:spPr>
        <p:txBody>
          <a:bodyPr/>
          <a:lstStyle/>
          <a:p>
            <a:r>
              <a:rPr lang="en-US" altLang="he-IL"/>
              <a:t>JVM</a:t>
            </a:r>
          </a:p>
        </p:txBody>
      </p:sp>
      <p:sp>
        <p:nvSpPr>
          <p:cNvPr id="79875" name="Rectangle 1027"/>
          <p:cNvSpPr>
            <a:spLocks noGrp="1" noChangeArrowheads="1"/>
          </p:cNvSpPr>
          <p:nvPr>
            <p:ph type="body" idx="1"/>
          </p:nvPr>
        </p:nvSpPr>
        <p:spPr>
          <a:xfrm>
            <a:off x="685800" y="1295400"/>
            <a:ext cx="7772400" cy="4800600"/>
          </a:xfrm>
        </p:spPr>
        <p:txBody>
          <a:bodyPr/>
          <a:lstStyle/>
          <a:p>
            <a:endParaRPr lang="en-US" altLang="en-US"/>
          </a:p>
          <a:p>
            <a:r>
              <a:rPr lang="en-US" altLang="he-IL"/>
              <a:t>JVM stands for</a:t>
            </a:r>
            <a:br>
              <a:rPr lang="en-US" altLang="he-IL"/>
            </a:br>
            <a:r>
              <a:rPr lang="en-US" altLang="he-IL"/>
              <a:t>       </a:t>
            </a:r>
            <a:r>
              <a:rPr lang="en-US" altLang="he-IL" sz="4000" b="1"/>
              <a:t>J</a:t>
            </a:r>
            <a:r>
              <a:rPr lang="en-US" altLang="he-IL" sz="4000"/>
              <a:t>ava</a:t>
            </a:r>
            <a:r>
              <a:rPr lang="en-US" altLang="he-IL" sz="4000" b="1"/>
              <a:t> V</a:t>
            </a:r>
            <a:r>
              <a:rPr lang="en-US" altLang="he-IL" sz="4000"/>
              <a:t>irtual</a:t>
            </a:r>
            <a:r>
              <a:rPr lang="en-US" altLang="he-IL" sz="4000" b="1"/>
              <a:t> M</a:t>
            </a:r>
            <a:r>
              <a:rPr lang="en-US" altLang="he-IL" sz="4000"/>
              <a:t>achine</a:t>
            </a:r>
          </a:p>
          <a:p>
            <a:endParaRPr lang="en-US" altLang="he-IL" sz="4000"/>
          </a:p>
          <a:p>
            <a:r>
              <a:rPr lang="en-US" altLang="he-IL"/>
              <a:t>Unlike other languages, Java “executables” are executed on a CPU that does not exist.</a:t>
            </a:r>
            <a:endParaRPr lang="en-US" altLang="he-IL" sz="4000"/>
          </a:p>
          <a:p>
            <a:endParaRPr lang="en-US" alt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1" name="Rectangle 5"/>
          <p:cNvSpPr>
            <a:spLocks noChangeArrowheads="1"/>
          </p:cNvSpPr>
          <p:nvPr/>
        </p:nvSpPr>
        <p:spPr bwMode="auto">
          <a:xfrm>
            <a:off x="5715000" y="1828800"/>
            <a:ext cx="2514600" cy="609600"/>
          </a:xfrm>
          <a:prstGeom prst="rect">
            <a:avLst/>
          </a:prstGeom>
          <a:noFill/>
          <a:ln w="9525">
            <a:solidFill>
              <a:schemeClr val="tx1"/>
            </a:solidFill>
            <a:miter lim="800000"/>
            <a:headEnd/>
            <a:tailEnd/>
          </a:ln>
          <a:effectLst/>
        </p:spPr>
        <p:txBody>
          <a:bodyPr wrap="none" anchor="ctr"/>
          <a:lstStyle/>
          <a:p>
            <a:pPr algn="ctr"/>
            <a:r>
              <a:rPr lang="en-US" b="1" dirty="0"/>
              <a:t>OS/Hardware</a:t>
            </a:r>
          </a:p>
        </p:txBody>
      </p:sp>
      <p:sp>
        <p:nvSpPr>
          <p:cNvPr id="152583" name="Rectangle 7"/>
          <p:cNvSpPr>
            <a:spLocks noChangeArrowheads="1"/>
          </p:cNvSpPr>
          <p:nvPr/>
        </p:nvSpPr>
        <p:spPr bwMode="auto">
          <a:xfrm>
            <a:off x="5715000" y="990600"/>
            <a:ext cx="2514600" cy="762000"/>
          </a:xfrm>
          <a:prstGeom prst="rect">
            <a:avLst/>
          </a:prstGeom>
          <a:noFill/>
          <a:ln w="9525">
            <a:solidFill>
              <a:schemeClr val="tx1"/>
            </a:solidFill>
            <a:miter lim="800000"/>
            <a:headEnd/>
            <a:tailEnd/>
          </a:ln>
          <a:effectLst/>
        </p:spPr>
        <p:txBody>
          <a:bodyPr wrap="none" anchor="ctr"/>
          <a:lstStyle/>
          <a:p>
            <a:pPr algn="ctr"/>
            <a:r>
              <a:rPr lang="en-US"/>
              <a:t>machine code</a:t>
            </a:r>
          </a:p>
        </p:txBody>
      </p:sp>
      <p:sp>
        <p:nvSpPr>
          <p:cNvPr id="152584" name="AutoShape 8"/>
          <p:cNvSpPr>
            <a:spLocks noChangeArrowheads="1"/>
          </p:cNvSpPr>
          <p:nvPr/>
        </p:nvSpPr>
        <p:spPr bwMode="auto">
          <a:xfrm>
            <a:off x="457200" y="1066800"/>
            <a:ext cx="2057400" cy="762000"/>
          </a:xfrm>
          <a:prstGeom prst="foldedCorner">
            <a:avLst>
              <a:gd name="adj" fmla="val 12500"/>
            </a:avLst>
          </a:prstGeom>
          <a:noFill/>
          <a:ln w="9525">
            <a:solidFill>
              <a:schemeClr val="tx1"/>
            </a:solidFill>
            <a:round/>
            <a:headEnd/>
            <a:tailEnd/>
          </a:ln>
          <a:effectLst/>
        </p:spPr>
        <p:txBody>
          <a:bodyPr anchor="b"/>
          <a:lstStyle/>
          <a:p>
            <a:pPr algn="ctr"/>
            <a:endParaRPr lang="en-US" sz="1800" dirty="0"/>
          </a:p>
          <a:p>
            <a:pPr algn="ctr"/>
            <a:r>
              <a:rPr lang="en-US" sz="1800" b="1" dirty="0"/>
              <a:t>C source code</a:t>
            </a:r>
          </a:p>
        </p:txBody>
      </p:sp>
      <p:sp>
        <p:nvSpPr>
          <p:cNvPr id="152585" name="Text Box 9"/>
          <p:cNvSpPr txBox="1">
            <a:spLocks noChangeArrowheads="1"/>
          </p:cNvSpPr>
          <p:nvPr/>
        </p:nvSpPr>
        <p:spPr bwMode="auto">
          <a:xfrm>
            <a:off x="457200" y="990600"/>
            <a:ext cx="1600200" cy="366713"/>
          </a:xfrm>
          <a:prstGeom prst="rect">
            <a:avLst/>
          </a:prstGeom>
          <a:noFill/>
          <a:ln w="9525" algn="ctr">
            <a:noFill/>
            <a:miter lim="800000"/>
            <a:headEnd/>
            <a:tailEnd/>
          </a:ln>
          <a:effectLst/>
        </p:spPr>
        <p:txBody>
          <a:bodyPr>
            <a:spAutoFit/>
          </a:bodyPr>
          <a:lstStyle/>
          <a:p>
            <a:pPr>
              <a:spcBef>
                <a:spcPct val="50000"/>
              </a:spcBef>
            </a:pPr>
            <a:r>
              <a:rPr lang="en-US" sz="1800">
                <a:latin typeface="Courier New" pitchFamily="49" charset="0"/>
                <a:cs typeface="Courier New" pitchFamily="49" charset="0"/>
              </a:rPr>
              <a:t>myprog.c</a:t>
            </a:r>
          </a:p>
        </p:txBody>
      </p:sp>
      <p:sp>
        <p:nvSpPr>
          <p:cNvPr id="152586" name="Oval 10"/>
          <p:cNvSpPr>
            <a:spLocks noChangeArrowheads="1"/>
          </p:cNvSpPr>
          <p:nvPr/>
        </p:nvSpPr>
        <p:spPr bwMode="auto">
          <a:xfrm>
            <a:off x="3429000" y="914400"/>
            <a:ext cx="1295400" cy="838200"/>
          </a:xfrm>
          <a:prstGeom prst="ellipse">
            <a:avLst/>
          </a:prstGeom>
          <a:noFill/>
          <a:ln w="9525">
            <a:solidFill>
              <a:schemeClr val="tx1"/>
            </a:solidFill>
            <a:round/>
            <a:headEnd/>
            <a:tailEnd/>
          </a:ln>
          <a:effectLst/>
        </p:spPr>
        <p:txBody>
          <a:bodyPr wrap="none" anchor="ctr"/>
          <a:lstStyle/>
          <a:p>
            <a:pPr algn="ctr"/>
            <a:r>
              <a:rPr lang="en-US" b="1" dirty="0" err="1"/>
              <a:t>gcc</a:t>
            </a:r>
            <a:endParaRPr lang="en-US" b="1" dirty="0"/>
          </a:p>
        </p:txBody>
      </p:sp>
      <p:sp>
        <p:nvSpPr>
          <p:cNvPr id="152587" name="Text Box 11"/>
          <p:cNvSpPr txBox="1">
            <a:spLocks noChangeArrowheads="1"/>
          </p:cNvSpPr>
          <p:nvPr/>
        </p:nvSpPr>
        <p:spPr bwMode="auto">
          <a:xfrm>
            <a:off x="5715000" y="898525"/>
            <a:ext cx="2057400" cy="366713"/>
          </a:xfrm>
          <a:prstGeom prst="rect">
            <a:avLst/>
          </a:prstGeom>
          <a:noFill/>
          <a:ln w="9525">
            <a:noFill/>
            <a:miter lim="800000"/>
            <a:headEnd/>
            <a:tailEnd/>
          </a:ln>
          <a:effectLst/>
        </p:spPr>
        <p:txBody>
          <a:bodyPr>
            <a:spAutoFit/>
          </a:bodyPr>
          <a:lstStyle/>
          <a:p>
            <a:pPr>
              <a:spcBef>
                <a:spcPct val="50000"/>
              </a:spcBef>
            </a:pPr>
            <a:r>
              <a:rPr lang="en-US" sz="1800" b="1" dirty="0">
                <a:latin typeface="Courier New" pitchFamily="49" charset="0"/>
                <a:cs typeface="Courier New" pitchFamily="49" charset="0"/>
              </a:rPr>
              <a:t>myprog.exe</a:t>
            </a:r>
          </a:p>
        </p:txBody>
      </p:sp>
      <p:sp>
        <p:nvSpPr>
          <p:cNvPr id="152588" name="AutoShape 12"/>
          <p:cNvSpPr>
            <a:spLocks noChangeArrowheads="1"/>
          </p:cNvSpPr>
          <p:nvPr/>
        </p:nvSpPr>
        <p:spPr bwMode="auto">
          <a:xfrm>
            <a:off x="2667000" y="1295400"/>
            <a:ext cx="533400" cy="152400"/>
          </a:xfrm>
          <a:prstGeom prst="rightArrow">
            <a:avLst>
              <a:gd name="adj1" fmla="val 50000"/>
              <a:gd name="adj2" fmla="val 87500"/>
            </a:avLst>
          </a:prstGeom>
          <a:noFill/>
          <a:ln w="9525">
            <a:solidFill>
              <a:schemeClr val="tx1"/>
            </a:solidFill>
            <a:miter lim="800000"/>
            <a:headEnd/>
            <a:tailEnd/>
          </a:ln>
          <a:effectLst/>
        </p:spPr>
        <p:txBody>
          <a:bodyPr wrap="none" anchor="ctr"/>
          <a:lstStyle/>
          <a:p>
            <a:endParaRPr lang="en-US"/>
          </a:p>
        </p:txBody>
      </p:sp>
      <p:sp>
        <p:nvSpPr>
          <p:cNvPr id="152589" name="AutoShape 13"/>
          <p:cNvSpPr>
            <a:spLocks noChangeArrowheads="1"/>
          </p:cNvSpPr>
          <p:nvPr/>
        </p:nvSpPr>
        <p:spPr bwMode="auto">
          <a:xfrm>
            <a:off x="4800600" y="1295400"/>
            <a:ext cx="533400" cy="152400"/>
          </a:xfrm>
          <a:prstGeom prst="rightArrow">
            <a:avLst>
              <a:gd name="adj1" fmla="val 50000"/>
              <a:gd name="adj2" fmla="val 87500"/>
            </a:avLst>
          </a:prstGeom>
          <a:noFill/>
          <a:ln w="9525">
            <a:solidFill>
              <a:schemeClr val="tx1"/>
            </a:solidFill>
            <a:miter lim="800000"/>
            <a:headEnd/>
            <a:tailEnd/>
          </a:ln>
          <a:effectLst/>
        </p:spPr>
        <p:txBody>
          <a:bodyPr wrap="none" anchor="ctr"/>
          <a:lstStyle/>
          <a:p>
            <a:endParaRPr lang="en-US"/>
          </a:p>
        </p:txBody>
      </p:sp>
      <p:sp>
        <p:nvSpPr>
          <p:cNvPr id="152599" name="Text Box 23"/>
          <p:cNvSpPr txBox="1">
            <a:spLocks noChangeArrowheads="1"/>
          </p:cNvSpPr>
          <p:nvPr/>
        </p:nvSpPr>
        <p:spPr bwMode="auto">
          <a:xfrm>
            <a:off x="2133600" y="152400"/>
            <a:ext cx="3733800" cy="369332"/>
          </a:xfrm>
          <a:prstGeom prst="rect">
            <a:avLst/>
          </a:prstGeom>
          <a:noFill/>
          <a:ln w="9525">
            <a:noFill/>
            <a:miter lim="800000"/>
            <a:headEnd/>
            <a:tailEnd/>
          </a:ln>
          <a:effectLst/>
        </p:spPr>
        <p:txBody>
          <a:bodyPr>
            <a:spAutoFit/>
          </a:bodyPr>
          <a:lstStyle/>
          <a:p>
            <a:pPr>
              <a:spcBef>
                <a:spcPct val="50000"/>
              </a:spcBef>
            </a:pPr>
            <a:r>
              <a:rPr lang="en-US" b="1" dirty="0"/>
              <a:t>Platform Dependent </a:t>
            </a:r>
          </a:p>
        </p:txBody>
      </p:sp>
      <p:grpSp>
        <p:nvGrpSpPr>
          <p:cNvPr id="2" name="Group 25"/>
          <p:cNvGrpSpPr>
            <a:grpSpLocks/>
          </p:cNvGrpSpPr>
          <p:nvPr/>
        </p:nvGrpSpPr>
        <p:grpSpPr bwMode="auto">
          <a:xfrm>
            <a:off x="457200" y="2743200"/>
            <a:ext cx="8382000" cy="3733800"/>
            <a:chOff x="288" y="1968"/>
            <a:chExt cx="4992" cy="1872"/>
          </a:xfrm>
        </p:grpSpPr>
        <p:sp>
          <p:nvSpPr>
            <p:cNvPr id="152590" name="Rectangle 14"/>
            <p:cNvSpPr>
              <a:spLocks noChangeArrowheads="1"/>
            </p:cNvSpPr>
            <p:nvPr/>
          </p:nvSpPr>
          <p:spPr bwMode="auto">
            <a:xfrm>
              <a:off x="3696" y="3024"/>
              <a:ext cx="1584" cy="384"/>
            </a:xfrm>
            <a:prstGeom prst="rect">
              <a:avLst/>
            </a:prstGeom>
            <a:noFill/>
            <a:ln w="9525">
              <a:solidFill>
                <a:schemeClr val="tx1"/>
              </a:solidFill>
              <a:miter lim="800000"/>
              <a:headEnd/>
              <a:tailEnd/>
            </a:ln>
            <a:effectLst/>
          </p:spPr>
          <p:txBody>
            <a:bodyPr wrap="none" anchor="ctr"/>
            <a:lstStyle/>
            <a:p>
              <a:pPr algn="ctr"/>
              <a:r>
                <a:rPr lang="en-US" b="1"/>
                <a:t>JVM</a:t>
              </a:r>
            </a:p>
          </p:txBody>
        </p:sp>
        <p:sp>
          <p:nvSpPr>
            <p:cNvPr id="152591" name="Rectangle 15"/>
            <p:cNvSpPr>
              <a:spLocks noChangeArrowheads="1"/>
            </p:cNvSpPr>
            <p:nvPr/>
          </p:nvSpPr>
          <p:spPr bwMode="auto">
            <a:xfrm>
              <a:off x="3696" y="2496"/>
              <a:ext cx="1584" cy="480"/>
            </a:xfrm>
            <a:prstGeom prst="rect">
              <a:avLst/>
            </a:prstGeom>
            <a:noFill/>
            <a:ln w="9525">
              <a:solidFill>
                <a:schemeClr val="tx1"/>
              </a:solidFill>
              <a:miter lim="800000"/>
              <a:headEnd/>
              <a:tailEnd/>
            </a:ln>
            <a:effectLst/>
          </p:spPr>
          <p:txBody>
            <a:bodyPr wrap="none" anchor="ctr"/>
            <a:lstStyle/>
            <a:p>
              <a:pPr algn="ctr"/>
              <a:r>
                <a:rPr lang="en-US" b="1"/>
                <a:t>bytecode</a:t>
              </a:r>
            </a:p>
          </p:txBody>
        </p:sp>
        <p:sp>
          <p:nvSpPr>
            <p:cNvPr id="152592" name="AutoShape 16"/>
            <p:cNvSpPr>
              <a:spLocks noChangeArrowheads="1"/>
            </p:cNvSpPr>
            <p:nvPr/>
          </p:nvSpPr>
          <p:spPr bwMode="auto">
            <a:xfrm>
              <a:off x="288" y="2544"/>
              <a:ext cx="1296" cy="576"/>
            </a:xfrm>
            <a:prstGeom prst="foldedCorner">
              <a:avLst>
                <a:gd name="adj" fmla="val 12500"/>
              </a:avLst>
            </a:prstGeom>
            <a:noFill/>
            <a:ln w="9525">
              <a:solidFill>
                <a:schemeClr val="tx1"/>
              </a:solidFill>
              <a:round/>
              <a:headEnd/>
              <a:tailEnd/>
            </a:ln>
            <a:effectLst/>
          </p:spPr>
          <p:txBody>
            <a:bodyPr anchor="b"/>
            <a:lstStyle/>
            <a:p>
              <a:pPr algn="ctr"/>
              <a:endParaRPr lang="en-US" sz="1800" b="1"/>
            </a:p>
            <a:p>
              <a:pPr algn="ctr"/>
              <a:r>
                <a:rPr lang="en-US" sz="1800" b="1"/>
                <a:t>Java source code</a:t>
              </a:r>
            </a:p>
          </p:txBody>
        </p:sp>
        <p:sp>
          <p:nvSpPr>
            <p:cNvPr id="152593" name="Text Box 17"/>
            <p:cNvSpPr txBox="1">
              <a:spLocks noChangeArrowheads="1"/>
            </p:cNvSpPr>
            <p:nvPr/>
          </p:nvSpPr>
          <p:spPr bwMode="auto">
            <a:xfrm>
              <a:off x="288" y="2505"/>
              <a:ext cx="1248" cy="185"/>
            </a:xfrm>
            <a:prstGeom prst="rect">
              <a:avLst/>
            </a:prstGeom>
            <a:noFill/>
            <a:ln w="9525" algn="ctr">
              <a:noFill/>
              <a:miter lim="800000"/>
              <a:headEnd/>
              <a:tailEnd/>
            </a:ln>
            <a:effectLst/>
          </p:spPr>
          <p:txBody>
            <a:bodyPr>
              <a:spAutoFit/>
            </a:bodyPr>
            <a:lstStyle/>
            <a:p>
              <a:pPr>
                <a:spcBef>
                  <a:spcPct val="50000"/>
                </a:spcBef>
              </a:pPr>
              <a:r>
                <a:rPr lang="en-US" sz="1800" b="1">
                  <a:latin typeface="Courier New" pitchFamily="49" charset="0"/>
                  <a:cs typeface="Courier New" pitchFamily="49" charset="0"/>
                </a:rPr>
                <a:t>myprog.java</a:t>
              </a:r>
            </a:p>
          </p:txBody>
        </p:sp>
        <p:sp>
          <p:nvSpPr>
            <p:cNvPr id="152594" name="Oval 18"/>
            <p:cNvSpPr>
              <a:spLocks noChangeArrowheads="1"/>
            </p:cNvSpPr>
            <p:nvPr/>
          </p:nvSpPr>
          <p:spPr bwMode="auto">
            <a:xfrm>
              <a:off x="2160" y="2448"/>
              <a:ext cx="816" cy="528"/>
            </a:xfrm>
            <a:prstGeom prst="ellipse">
              <a:avLst/>
            </a:prstGeom>
            <a:noFill/>
            <a:ln w="9525">
              <a:solidFill>
                <a:schemeClr val="tx1"/>
              </a:solidFill>
              <a:round/>
              <a:headEnd/>
              <a:tailEnd/>
            </a:ln>
            <a:effectLst/>
          </p:spPr>
          <p:txBody>
            <a:bodyPr wrap="none" anchor="ctr"/>
            <a:lstStyle/>
            <a:p>
              <a:pPr algn="ctr"/>
              <a:r>
                <a:rPr lang="en-US" b="1"/>
                <a:t>javac</a:t>
              </a:r>
            </a:p>
          </p:txBody>
        </p:sp>
        <p:sp>
          <p:nvSpPr>
            <p:cNvPr id="152595" name="Text Box 19"/>
            <p:cNvSpPr txBox="1">
              <a:spLocks noChangeArrowheads="1"/>
            </p:cNvSpPr>
            <p:nvPr/>
          </p:nvSpPr>
          <p:spPr bwMode="auto">
            <a:xfrm>
              <a:off x="3696" y="2438"/>
              <a:ext cx="1296" cy="185"/>
            </a:xfrm>
            <a:prstGeom prst="rect">
              <a:avLst/>
            </a:prstGeom>
            <a:noFill/>
            <a:ln w="9525">
              <a:noFill/>
              <a:miter lim="800000"/>
              <a:headEnd/>
              <a:tailEnd/>
            </a:ln>
            <a:effectLst/>
          </p:spPr>
          <p:txBody>
            <a:bodyPr>
              <a:spAutoFit/>
            </a:bodyPr>
            <a:lstStyle/>
            <a:p>
              <a:pPr>
                <a:spcBef>
                  <a:spcPct val="50000"/>
                </a:spcBef>
              </a:pPr>
              <a:r>
                <a:rPr lang="en-US" sz="1800" b="1">
                  <a:latin typeface="Courier New" pitchFamily="49" charset="0"/>
                  <a:cs typeface="Courier New" pitchFamily="49" charset="0"/>
                </a:rPr>
                <a:t>myprog.class</a:t>
              </a:r>
            </a:p>
          </p:txBody>
        </p:sp>
        <p:sp>
          <p:nvSpPr>
            <p:cNvPr id="152596" name="AutoShape 20"/>
            <p:cNvSpPr>
              <a:spLocks noChangeArrowheads="1"/>
            </p:cNvSpPr>
            <p:nvPr/>
          </p:nvSpPr>
          <p:spPr bwMode="auto">
            <a:xfrm>
              <a:off x="1680" y="2688"/>
              <a:ext cx="336" cy="96"/>
            </a:xfrm>
            <a:prstGeom prst="rightArrow">
              <a:avLst>
                <a:gd name="adj1" fmla="val 50000"/>
                <a:gd name="adj2" fmla="val 87500"/>
              </a:avLst>
            </a:prstGeom>
            <a:noFill/>
            <a:ln w="9525">
              <a:solidFill>
                <a:schemeClr val="tx1"/>
              </a:solidFill>
              <a:miter lim="800000"/>
              <a:headEnd/>
              <a:tailEnd/>
            </a:ln>
            <a:effectLst/>
          </p:spPr>
          <p:txBody>
            <a:bodyPr wrap="none" anchor="ctr"/>
            <a:lstStyle/>
            <a:p>
              <a:endParaRPr lang="en-US" b="1"/>
            </a:p>
          </p:txBody>
        </p:sp>
        <p:sp>
          <p:nvSpPr>
            <p:cNvPr id="152597" name="AutoShape 21"/>
            <p:cNvSpPr>
              <a:spLocks noChangeArrowheads="1"/>
            </p:cNvSpPr>
            <p:nvPr/>
          </p:nvSpPr>
          <p:spPr bwMode="auto">
            <a:xfrm>
              <a:off x="3120" y="2688"/>
              <a:ext cx="336" cy="96"/>
            </a:xfrm>
            <a:prstGeom prst="rightArrow">
              <a:avLst>
                <a:gd name="adj1" fmla="val 50000"/>
                <a:gd name="adj2" fmla="val 87500"/>
              </a:avLst>
            </a:prstGeom>
            <a:noFill/>
            <a:ln w="9525">
              <a:solidFill>
                <a:schemeClr val="tx1"/>
              </a:solidFill>
              <a:miter lim="800000"/>
              <a:headEnd/>
              <a:tailEnd/>
            </a:ln>
            <a:effectLst/>
          </p:spPr>
          <p:txBody>
            <a:bodyPr wrap="none" anchor="ctr"/>
            <a:lstStyle/>
            <a:p>
              <a:endParaRPr lang="en-US" b="1"/>
            </a:p>
          </p:txBody>
        </p:sp>
        <p:sp>
          <p:nvSpPr>
            <p:cNvPr id="152598" name="Rectangle 22"/>
            <p:cNvSpPr>
              <a:spLocks noChangeArrowheads="1"/>
            </p:cNvSpPr>
            <p:nvPr/>
          </p:nvSpPr>
          <p:spPr bwMode="auto">
            <a:xfrm>
              <a:off x="3696" y="3456"/>
              <a:ext cx="1584" cy="384"/>
            </a:xfrm>
            <a:prstGeom prst="rect">
              <a:avLst/>
            </a:prstGeom>
            <a:noFill/>
            <a:ln w="9525">
              <a:solidFill>
                <a:schemeClr val="tx1"/>
              </a:solidFill>
              <a:miter lim="800000"/>
              <a:headEnd/>
              <a:tailEnd/>
            </a:ln>
            <a:effectLst/>
          </p:spPr>
          <p:txBody>
            <a:bodyPr wrap="none" anchor="ctr"/>
            <a:lstStyle/>
            <a:p>
              <a:pPr algn="ctr"/>
              <a:r>
                <a:rPr lang="en-US" b="1"/>
                <a:t>OS/Hardware</a:t>
              </a:r>
            </a:p>
          </p:txBody>
        </p:sp>
        <p:sp>
          <p:nvSpPr>
            <p:cNvPr id="152600" name="Text Box 24"/>
            <p:cNvSpPr txBox="1">
              <a:spLocks noChangeArrowheads="1"/>
            </p:cNvSpPr>
            <p:nvPr/>
          </p:nvSpPr>
          <p:spPr bwMode="auto">
            <a:xfrm>
              <a:off x="1296" y="1968"/>
              <a:ext cx="2352" cy="185"/>
            </a:xfrm>
            <a:prstGeom prst="rect">
              <a:avLst/>
            </a:prstGeom>
            <a:noFill/>
            <a:ln w="9525">
              <a:noFill/>
              <a:miter lim="800000"/>
              <a:headEnd/>
              <a:tailEnd/>
            </a:ln>
            <a:effectLst/>
          </p:spPr>
          <p:txBody>
            <a:bodyPr>
              <a:spAutoFit/>
            </a:bodyPr>
            <a:lstStyle/>
            <a:p>
              <a:pPr>
                <a:spcBef>
                  <a:spcPct val="50000"/>
                </a:spcBef>
              </a:pPr>
              <a:r>
                <a:rPr lang="en-US" b="1" dirty="0"/>
                <a:t>Platform Independent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4"/>
          <p:cNvSpPr>
            <a:spLocks noGrp="1"/>
          </p:cNvSpPr>
          <p:nvPr>
            <p:ph type="sldNum" sz="quarter" idx="11"/>
          </p:nvPr>
        </p:nvSpPr>
        <p:spPr>
          <a:noFill/>
        </p:spPr>
        <p:txBody>
          <a:bodyPr/>
          <a:lstStyle/>
          <a:p>
            <a:fld id="{729EBBA7-8E82-426F-A43F-D6B92D0CA635}" type="slidenum">
              <a:rPr lang="en-US" smtClean="0"/>
              <a:pPr/>
              <a:t>32</a:t>
            </a:fld>
            <a:endParaRPr lang="en-US" smtClean="0"/>
          </a:p>
        </p:txBody>
      </p:sp>
      <p:sp>
        <p:nvSpPr>
          <p:cNvPr id="35843" name="Rectangle 2"/>
          <p:cNvSpPr>
            <a:spLocks noGrp="1" noChangeArrowheads="1"/>
          </p:cNvSpPr>
          <p:nvPr>
            <p:ph type="title"/>
          </p:nvPr>
        </p:nvSpPr>
        <p:spPr>
          <a:xfrm>
            <a:off x="685800" y="152400"/>
            <a:ext cx="7772400" cy="609600"/>
          </a:xfrm>
          <a:noFill/>
        </p:spPr>
        <p:txBody>
          <a:bodyPr>
            <a:normAutofit fontScale="90000"/>
          </a:bodyPr>
          <a:lstStyle/>
          <a:p>
            <a:r>
              <a:rPr lang="en-US" smtClean="0"/>
              <a:t>A Simple Java Program</a:t>
            </a:r>
            <a:endParaRPr lang="en-US" smtClean="0">
              <a:solidFill>
                <a:schemeClr val="tx1"/>
              </a:solidFill>
            </a:endParaRPr>
          </a:p>
        </p:txBody>
      </p:sp>
      <p:sp>
        <p:nvSpPr>
          <p:cNvPr id="35844" name="Rectangle 3"/>
          <p:cNvSpPr>
            <a:spLocks noGrp="1" noChangeArrowheads="1"/>
          </p:cNvSpPr>
          <p:nvPr>
            <p:ph type="body" idx="1"/>
          </p:nvPr>
        </p:nvSpPr>
        <p:spPr>
          <a:xfrm>
            <a:off x="457200" y="1371600"/>
            <a:ext cx="8305800" cy="2895600"/>
          </a:xfrm>
          <a:solidFill>
            <a:schemeClr val="tx1"/>
          </a:solidFill>
          <a:ln>
            <a:solidFill>
              <a:schemeClr val="bg2"/>
            </a:solidFill>
          </a:ln>
        </p:spPr>
        <p:txBody>
          <a:bodyPr/>
          <a:lstStyle/>
          <a:p>
            <a:pPr>
              <a:buFont typeface="Monotype Sorts" pitchFamily="2" charset="2"/>
              <a:buNone/>
            </a:pPr>
            <a:r>
              <a:rPr lang="en-US" sz="2400" dirty="0" smtClean="0">
                <a:solidFill>
                  <a:schemeClr val="bg2"/>
                </a:solidFill>
                <a:latin typeface="Courier New" pitchFamily="49" charset="0"/>
              </a:rPr>
              <a:t>//This program prints Welcome to Java! </a:t>
            </a:r>
          </a:p>
          <a:p>
            <a:pPr>
              <a:spcBef>
                <a:spcPct val="0"/>
              </a:spcBef>
              <a:buFont typeface="Monotype Sorts" pitchFamily="2" charset="2"/>
              <a:buNone/>
            </a:pPr>
            <a:r>
              <a:rPr lang="en-US" sz="2400" dirty="0" smtClean="0">
                <a:solidFill>
                  <a:schemeClr val="bg2"/>
                </a:solidFill>
                <a:latin typeface="Courier New" pitchFamily="49" charset="0"/>
              </a:rPr>
              <a:t>public class Welcome {	</a:t>
            </a:r>
          </a:p>
          <a:p>
            <a:pPr>
              <a:spcBef>
                <a:spcPct val="0"/>
              </a:spcBef>
              <a:buFont typeface="Monotype Sorts" pitchFamily="2" charset="2"/>
              <a:buNone/>
            </a:pPr>
            <a:r>
              <a:rPr lang="en-US" sz="2400" dirty="0" smtClean="0">
                <a:solidFill>
                  <a:schemeClr val="bg2"/>
                </a:solidFill>
                <a:latin typeface="Courier New" pitchFamily="49" charset="0"/>
              </a:rPr>
              <a:t>  public static void main(String[] </a:t>
            </a:r>
            <a:r>
              <a:rPr lang="en-US" sz="2400" dirty="0" err="1" smtClean="0">
                <a:solidFill>
                  <a:schemeClr val="bg2"/>
                </a:solidFill>
                <a:latin typeface="Courier New" pitchFamily="49" charset="0"/>
              </a:rPr>
              <a:t>args</a:t>
            </a:r>
            <a:r>
              <a:rPr lang="en-US" sz="2400" dirty="0" smtClean="0">
                <a:solidFill>
                  <a:schemeClr val="bg2"/>
                </a:solidFill>
                <a:latin typeface="Courier New" pitchFamily="49" charset="0"/>
              </a:rPr>
              <a:t>) { </a:t>
            </a:r>
          </a:p>
          <a:p>
            <a:pPr>
              <a:spcBef>
                <a:spcPct val="0"/>
              </a:spcBef>
              <a:buFont typeface="Monotype Sorts" pitchFamily="2" charset="2"/>
              <a:buNone/>
            </a:pPr>
            <a:r>
              <a:rPr lang="en-US" sz="2400" dirty="0" smtClean="0">
                <a:solidFill>
                  <a:schemeClr val="bg2"/>
                </a:solidFill>
                <a:latin typeface="Courier New" pitchFamily="49" charset="0"/>
              </a:rPr>
              <a:t>    </a:t>
            </a:r>
            <a:r>
              <a:rPr lang="en-US" sz="2400" dirty="0" err="1" smtClean="0">
                <a:solidFill>
                  <a:schemeClr val="bg2"/>
                </a:solidFill>
                <a:latin typeface="Courier New" pitchFamily="49" charset="0"/>
              </a:rPr>
              <a:t>System.out.println</a:t>
            </a:r>
            <a:r>
              <a:rPr lang="en-US" sz="2400" dirty="0" smtClean="0">
                <a:solidFill>
                  <a:schemeClr val="bg2"/>
                </a:solidFill>
                <a:latin typeface="Courier New" pitchFamily="49" charset="0"/>
              </a:rPr>
              <a:t>("Welcome to Java!");</a:t>
            </a:r>
          </a:p>
          <a:p>
            <a:pPr>
              <a:spcBef>
                <a:spcPct val="0"/>
              </a:spcBef>
              <a:buFont typeface="Monotype Sorts" pitchFamily="2" charset="2"/>
              <a:buNone/>
            </a:pPr>
            <a:r>
              <a:rPr lang="en-US" sz="2400" dirty="0" smtClean="0">
                <a:solidFill>
                  <a:schemeClr val="bg2"/>
                </a:solidFill>
                <a:latin typeface="Courier New" pitchFamily="49" charset="0"/>
              </a:rPr>
              <a:t>  }</a:t>
            </a:r>
          </a:p>
          <a:p>
            <a:pPr>
              <a:spcBef>
                <a:spcPct val="0"/>
              </a:spcBef>
              <a:buFont typeface="Monotype Sorts" pitchFamily="2" charset="2"/>
              <a:buNone/>
            </a:pPr>
            <a:r>
              <a:rPr lang="en-US" sz="2400" dirty="0" smtClean="0">
                <a:solidFill>
                  <a:schemeClr val="bg2"/>
                </a:solidFill>
                <a:latin typeface="Courier New" pitchFamily="49" charset="0"/>
              </a:rPr>
              <a:t>}</a:t>
            </a:r>
            <a:endParaRPr lang="en-US" sz="2800" dirty="0" smtClean="0">
              <a:solidFill>
                <a:schemeClr val="bg2"/>
              </a:solidFill>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4"/>
          <p:cNvSpPr>
            <a:spLocks noGrp="1"/>
          </p:cNvSpPr>
          <p:nvPr>
            <p:ph type="sldNum" sz="quarter" idx="11"/>
          </p:nvPr>
        </p:nvSpPr>
        <p:spPr>
          <a:noFill/>
        </p:spPr>
        <p:txBody>
          <a:bodyPr/>
          <a:lstStyle/>
          <a:p>
            <a:fld id="{BCB59110-8972-41E5-A427-1FB73D68A112}" type="slidenum">
              <a:rPr lang="en-US" smtClean="0"/>
              <a:pPr/>
              <a:t>33</a:t>
            </a:fld>
            <a:endParaRPr lang="en-US" smtClean="0"/>
          </a:p>
        </p:txBody>
      </p:sp>
      <p:sp>
        <p:nvSpPr>
          <p:cNvPr id="36867" name="Rectangle 2"/>
          <p:cNvSpPr>
            <a:spLocks noGrp="1" noChangeArrowheads="1"/>
          </p:cNvSpPr>
          <p:nvPr>
            <p:ph type="title"/>
          </p:nvPr>
        </p:nvSpPr>
        <p:spPr>
          <a:xfrm>
            <a:off x="228600" y="228600"/>
            <a:ext cx="8534400" cy="609600"/>
          </a:xfrm>
        </p:spPr>
        <p:txBody>
          <a:bodyPr>
            <a:normAutofit fontScale="90000"/>
          </a:bodyPr>
          <a:lstStyle/>
          <a:p>
            <a:r>
              <a:rPr lang="en-US" smtClean="0"/>
              <a:t>Creating and Editing Using NotePad</a:t>
            </a:r>
          </a:p>
        </p:txBody>
      </p:sp>
      <p:sp>
        <p:nvSpPr>
          <p:cNvPr id="36868" name="Rectangle 3"/>
          <p:cNvSpPr>
            <a:spLocks noGrp="1" noChangeArrowheads="1"/>
          </p:cNvSpPr>
          <p:nvPr>
            <p:ph type="body" idx="1"/>
          </p:nvPr>
        </p:nvSpPr>
        <p:spPr>
          <a:xfrm>
            <a:off x="228600" y="1066800"/>
            <a:ext cx="4724400" cy="1600200"/>
          </a:xfrm>
        </p:spPr>
        <p:txBody>
          <a:bodyPr/>
          <a:lstStyle/>
          <a:p>
            <a:pPr>
              <a:lnSpc>
                <a:spcPct val="90000"/>
              </a:lnSpc>
              <a:buFont typeface="Monotype Sorts" pitchFamily="2" charset="2"/>
              <a:buNone/>
            </a:pPr>
            <a:r>
              <a:rPr lang="en-US" sz="3000" smtClean="0">
                <a:latin typeface="Palatino" pitchFamily="18" charset="0"/>
                <a:cs typeface="Times New Roman" pitchFamily="18" charset="0"/>
              </a:rPr>
              <a:t>To use NotePad, type </a:t>
            </a:r>
          </a:p>
          <a:p>
            <a:pPr lvl="1">
              <a:lnSpc>
                <a:spcPct val="90000"/>
              </a:lnSpc>
              <a:buFontTx/>
              <a:buNone/>
            </a:pPr>
            <a:r>
              <a:rPr lang="en-US" sz="3000" smtClean="0">
                <a:latin typeface="Palatino" pitchFamily="18" charset="0"/>
                <a:cs typeface="Times New Roman" pitchFamily="18" charset="0"/>
              </a:rPr>
              <a:t>notepad Welcome.java </a:t>
            </a:r>
          </a:p>
          <a:p>
            <a:pPr>
              <a:lnSpc>
                <a:spcPct val="90000"/>
              </a:lnSpc>
              <a:buFont typeface="Monotype Sorts" pitchFamily="2" charset="2"/>
              <a:buNone/>
            </a:pPr>
            <a:r>
              <a:rPr lang="en-US" sz="3000" smtClean="0">
                <a:latin typeface="Palatino" pitchFamily="18" charset="0"/>
                <a:cs typeface="Times New Roman" pitchFamily="18" charset="0"/>
              </a:rPr>
              <a:t>from the DOS prompt.</a:t>
            </a:r>
          </a:p>
        </p:txBody>
      </p:sp>
      <p:pic>
        <p:nvPicPr>
          <p:cNvPr id="36869" name="Picture 4"/>
          <p:cNvPicPr>
            <a:picLocks noChangeAspect="1" noChangeArrowheads="1"/>
          </p:cNvPicPr>
          <p:nvPr/>
        </p:nvPicPr>
        <p:blipFill>
          <a:blip r:embed="rId2"/>
          <a:srcRect/>
          <a:stretch>
            <a:fillRect/>
          </a:stretch>
        </p:blipFill>
        <p:spPr bwMode="auto">
          <a:xfrm>
            <a:off x="5029200" y="1219200"/>
            <a:ext cx="3962400" cy="1179513"/>
          </a:xfrm>
          <a:prstGeom prst="rect">
            <a:avLst/>
          </a:prstGeom>
          <a:noFill/>
          <a:ln w="12700">
            <a:noFill/>
            <a:miter lim="800000"/>
            <a:headEnd type="none" w="sm" len="sm"/>
            <a:tailEnd type="none" w="sm" len="sm"/>
          </a:ln>
        </p:spPr>
      </p:pic>
      <p:pic>
        <p:nvPicPr>
          <p:cNvPr id="36870" name="Picture 5"/>
          <p:cNvPicPr>
            <a:picLocks noChangeAspect="1" noChangeArrowheads="1"/>
          </p:cNvPicPr>
          <p:nvPr/>
        </p:nvPicPr>
        <p:blipFill>
          <a:blip r:embed="rId3"/>
          <a:srcRect/>
          <a:stretch>
            <a:fillRect/>
          </a:stretch>
        </p:blipFill>
        <p:spPr bwMode="auto">
          <a:xfrm>
            <a:off x="2819400" y="3352800"/>
            <a:ext cx="5867400" cy="1898650"/>
          </a:xfrm>
          <a:prstGeom prst="rect">
            <a:avLst/>
          </a:prstGeom>
          <a:noFill/>
          <a:ln w="12700">
            <a:noFill/>
            <a:miter lim="800000"/>
            <a:headEnd type="none" w="sm" len="sm"/>
            <a:tailEnd type="none" w="sm" len="sm"/>
          </a:ln>
        </p:spPr>
      </p:pic>
      <p:sp>
        <p:nvSpPr>
          <p:cNvPr id="36871" name="Line 7"/>
          <p:cNvSpPr>
            <a:spLocks noChangeShapeType="1"/>
          </p:cNvSpPr>
          <p:nvPr/>
        </p:nvSpPr>
        <p:spPr bwMode="auto">
          <a:xfrm>
            <a:off x="2514600" y="1447800"/>
            <a:ext cx="1066800" cy="1981200"/>
          </a:xfrm>
          <a:prstGeom prst="line">
            <a:avLst/>
          </a:prstGeom>
          <a:noFill/>
          <a:ln w="12700">
            <a:solidFill>
              <a:srgbClr val="FF0000"/>
            </a:solidFill>
            <a:round/>
            <a:headEnd type="none" w="sm" len="sm"/>
            <a:tailEnd type="triangle" w="sm" len="sm"/>
          </a:ln>
        </p:spPr>
        <p:txBody>
          <a:bodyPr/>
          <a:lstStyle/>
          <a:p>
            <a:endParaRPr lang="en-US"/>
          </a:p>
        </p:txBody>
      </p:sp>
      <p:sp>
        <p:nvSpPr>
          <p:cNvPr id="36872" name="Line 8"/>
          <p:cNvSpPr>
            <a:spLocks noChangeShapeType="1"/>
          </p:cNvSpPr>
          <p:nvPr/>
        </p:nvSpPr>
        <p:spPr bwMode="auto">
          <a:xfrm>
            <a:off x="4648200" y="1828800"/>
            <a:ext cx="381000" cy="0"/>
          </a:xfrm>
          <a:prstGeom prst="line">
            <a:avLst/>
          </a:prstGeom>
          <a:noFill/>
          <a:ln w="12700">
            <a:solidFill>
              <a:srgbClr val="FF0000"/>
            </a:solidFill>
            <a:round/>
            <a:headEnd type="none" w="sm" len="sm"/>
            <a:tailEnd type="triangle" w="sm" len="sm"/>
          </a:ln>
        </p:spPr>
        <p:txBody>
          <a:bodyPr/>
          <a:lstStyle/>
          <a:p>
            <a:endParaRPr lang="en-US"/>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1"/>
          </p:nvPr>
        </p:nvSpPr>
        <p:spPr>
          <a:noFill/>
        </p:spPr>
        <p:txBody>
          <a:bodyPr/>
          <a:lstStyle/>
          <a:p>
            <a:fld id="{BBC98D1A-5240-4AEB-93B3-478D0D8CF82F}" type="slidenum">
              <a:rPr lang="en-US" smtClean="0"/>
              <a:pPr/>
              <a:t>34</a:t>
            </a:fld>
            <a:endParaRPr lang="en-US" smtClean="0"/>
          </a:p>
        </p:txBody>
      </p:sp>
      <p:sp>
        <p:nvSpPr>
          <p:cNvPr id="37891" name="Rectangle 2"/>
          <p:cNvSpPr>
            <a:spLocks noGrp="1" noChangeArrowheads="1"/>
          </p:cNvSpPr>
          <p:nvPr>
            <p:ph type="title"/>
          </p:nvPr>
        </p:nvSpPr>
        <p:spPr>
          <a:xfrm>
            <a:off x="228600" y="228600"/>
            <a:ext cx="8763000" cy="533400"/>
          </a:xfrm>
        </p:spPr>
        <p:txBody>
          <a:bodyPr>
            <a:normAutofit fontScale="90000"/>
          </a:bodyPr>
          <a:lstStyle/>
          <a:p>
            <a:r>
              <a:rPr lang="en-US" smtClean="0"/>
              <a:t>Creating and Editing Using WordPad</a:t>
            </a:r>
          </a:p>
        </p:txBody>
      </p:sp>
      <p:sp>
        <p:nvSpPr>
          <p:cNvPr id="37892" name="Rectangle 3"/>
          <p:cNvSpPr>
            <a:spLocks noGrp="1" noChangeArrowheads="1"/>
          </p:cNvSpPr>
          <p:nvPr>
            <p:ph type="body" idx="1"/>
          </p:nvPr>
        </p:nvSpPr>
        <p:spPr>
          <a:xfrm>
            <a:off x="228600" y="1066800"/>
            <a:ext cx="4724400" cy="1600200"/>
          </a:xfrm>
        </p:spPr>
        <p:txBody>
          <a:bodyPr/>
          <a:lstStyle/>
          <a:p>
            <a:pPr>
              <a:lnSpc>
                <a:spcPct val="90000"/>
              </a:lnSpc>
              <a:buFont typeface="Monotype Sorts" pitchFamily="2" charset="2"/>
              <a:buNone/>
            </a:pPr>
            <a:r>
              <a:rPr lang="en-US" sz="3000" smtClean="0">
                <a:latin typeface="Palatino" pitchFamily="18" charset="0"/>
                <a:cs typeface="Times New Roman" pitchFamily="18" charset="0"/>
              </a:rPr>
              <a:t>To use WordPad, type </a:t>
            </a:r>
          </a:p>
          <a:p>
            <a:pPr lvl="1">
              <a:lnSpc>
                <a:spcPct val="90000"/>
              </a:lnSpc>
              <a:buFontTx/>
              <a:buNone/>
            </a:pPr>
            <a:r>
              <a:rPr lang="en-US" sz="3000" smtClean="0">
                <a:latin typeface="Palatino" pitchFamily="18" charset="0"/>
                <a:cs typeface="Times New Roman" pitchFamily="18" charset="0"/>
              </a:rPr>
              <a:t>write Welcome.java </a:t>
            </a:r>
          </a:p>
          <a:p>
            <a:pPr>
              <a:lnSpc>
                <a:spcPct val="90000"/>
              </a:lnSpc>
              <a:buFont typeface="Monotype Sorts" pitchFamily="2" charset="2"/>
              <a:buNone/>
            </a:pPr>
            <a:r>
              <a:rPr lang="en-US" sz="3000" smtClean="0">
                <a:latin typeface="Palatino" pitchFamily="18" charset="0"/>
                <a:cs typeface="Times New Roman" pitchFamily="18" charset="0"/>
              </a:rPr>
              <a:t>from the DOS prompt.</a:t>
            </a:r>
          </a:p>
        </p:txBody>
      </p:sp>
      <p:pic>
        <p:nvPicPr>
          <p:cNvPr id="37893" name="Picture 6"/>
          <p:cNvPicPr>
            <a:picLocks noChangeAspect="1" noChangeArrowheads="1"/>
          </p:cNvPicPr>
          <p:nvPr/>
        </p:nvPicPr>
        <p:blipFill>
          <a:blip r:embed="rId2"/>
          <a:srcRect/>
          <a:stretch>
            <a:fillRect/>
          </a:stretch>
        </p:blipFill>
        <p:spPr bwMode="auto">
          <a:xfrm>
            <a:off x="5105400" y="1295400"/>
            <a:ext cx="3505200" cy="1085850"/>
          </a:xfrm>
          <a:prstGeom prst="rect">
            <a:avLst/>
          </a:prstGeom>
          <a:noFill/>
          <a:ln w="12700">
            <a:noFill/>
            <a:miter lim="800000"/>
            <a:headEnd type="none" w="sm" len="sm"/>
            <a:tailEnd type="none" w="sm" len="sm"/>
          </a:ln>
        </p:spPr>
      </p:pic>
      <p:pic>
        <p:nvPicPr>
          <p:cNvPr id="37894" name="Picture 7"/>
          <p:cNvPicPr>
            <a:picLocks noChangeAspect="1" noChangeArrowheads="1"/>
          </p:cNvPicPr>
          <p:nvPr/>
        </p:nvPicPr>
        <p:blipFill>
          <a:blip r:embed="rId3"/>
          <a:srcRect/>
          <a:stretch>
            <a:fillRect/>
          </a:stretch>
        </p:blipFill>
        <p:spPr bwMode="auto">
          <a:xfrm>
            <a:off x="2438400" y="3124200"/>
            <a:ext cx="6096000" cy="2751138"/>
          </a:xfrm>
          <a:prstGeom prst="rect">
            <a:avLst/>
          </a:prstGeom>
          <a:noFill/>
          <a:ln w="12700">
            <a:noFill/>
            <a:miter lim="800000"/>
            <a:headEnd type="none" w="sm" len="sm"/>
            <a:tailEnd type="none" w="sm" len="sm"/>
          </a:ln>
        </p:spPr>
      </p:pic>
      <p:sp>
        <p:nvSpPr>
          <p:cNvPr id="37895" name="Line 8"/>
          <p:cNvSpPr>
            <a:spLocks noChangeShapeType="1"/>
          </p:cNvSpPr>
          <p:nvPr/>
        </p:nvSpPr>
        <p:spPr bwMode="auto">
          <a:xfrm>
            <a:off x="4114800" y="1828800"/>
            <a:ext cx="990600" cy="0"/>
          </a:xfrm>
          <a:prstGeom prst="line">
            <a:avLst/>
          </a:prstGeom>
          <a:noFill/>
          <a:ln w="12700">
            <a:solidFill>
              <a:srgbClr val="FF0000"/>
            </a:solidFill>
            <a:round/>
            <a:headEnd type="none" w="sm" len="sm"/>
            <a:tailEnd type="triangle" w="sm" len="sm"/>
          </a:ln>
        </p:spPr>
        <p:txBody>
          <a:bodyPr/>
          <a:lstStyle/>
          <a:p>
            <a:endParaRPr lang="en-US"/>
          </a:p>
        </p:txBody>
      </p:sp>
      <p:sp>
        <p:nvSpPr>
          <p:cNvPr id="37896" name="Line 9"/>
          <p:cNvSpPr>
            <a:spLocks noChangeShapeType="1"/>
          </p:cNvSpPr>
          <p:nvPr/>
        </p:nvSpPr>
        <p:spPr bwMode="auto">
          <a:xfrm>
            <a:off x="2514600" y="1447800"/>
            <a:ext cx="1066800" cy="1752600"/>
          </a:xfrm>
          <a:prstGeom prst="line">
            <a:avLst/>
          </a:prstGeom>
          <a:noFill/>
          <a:ln w="12700">
            <a:solidFill>
              <a:srgbClr val="FF0000"/>
            </a:solidFill>
            <a:round/>
            <a:headEnd type="none" w="sm" len="sm"/>
            <a:tailEnd type="triangle" w="sm" len="sm"/>
          </a:ln>
        </p:spPr>
        <p:txBody>
          <a:bodyPr/>
          <a:lstStyle/>
          <a:p>
            <a:endParaRPr 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Slide Number Placeholder 4"/>
          <p:cNvSpPr>
            <a:spLocks noGrp="1"/>
          </p:cNvSpPr>
          <p:nvPr>
            <p:ph type="sldNum" sz="quarter" idx="11"/>
          </p:nvPr>
        </p:nvSpPr>
        <p:spPr>
          <a:noFill/>
        </p:spPr>
        <p:txBody>
          <a:bodyPr/>
          <a:lstStyle/>
          <a:p>
            <a:fld id="{DE17820F-8CA0-4883-87CC-F21431C3AB62}" type="slidenum">
              <a:rPr lang="en-US" smtClean="0"/>
              <a:pPr/>
              <a:t>35</a:t>
            </a:fld>
            <a:endParaRPr lang="en-US" smtClean="0"/>
          </a:p>
        </p:txBody>
      </p:sp>
      <p:sp>
        <p:nvSpPr>
          <p:cNvPr id="1028" name="Rectangle 2"/>
          <p:cNvSpPr>
            <a:spLocks noGrp="1" noChangeArrowheads="1"/>
          </p:cNvSpPr>
          <p:nvPr>
            <p:ph type="title"/>
          </p:nvPr>
        </p:nvSpPr>
        <p:spPr>
          <a:xfrm>
            <a:off x="3886200" y="152400"/>
            <a:ext cx="5105400" cy="685800"/>
          </a:xfrm>
          <a:noFill/>
        </p:spPr>
        <p:txBody>
          <a:bodyPr>
            <a:normAutofit fontScale="90000"/>
          </a:bodyPr>
          <a:lstStyle/>
          <a:p>
            <a:r>
              <a:rPr lang="en-US" sz="3000" smtClean="0"/>
              <a:t>Creating, Compiling, and Running Programs</a:t>
            </a:r>
            <a:endParaRPr lang="en-US" sz="3000" smtClean="0">
              <a:solidFill>
                <a:schemeClr val="tx1"/>
              </a:solidFill>
              <a:latin typeface="Book Antiqua" pitchFamily="18" charset="0"/>
            </a:endParaRPr>
          </a:p>
        </p:txBody>
      </p:sp>
      <p:sp>
        <p:nvSpPr>
          <p:cNvPr id="1029" name="Rectangle 9"/>
          <p:cNvSpPr>
            <a:spLocks noChangeArrowheads="1"/>
          </p:cNvSpPr>
          <p:nvPr/>
        </p:nvSpPr>
        <p:spPr bwMode="auto">
          <a:xfrm>
            <a:off x="3200400" y="1981200"/>
            <a:ext cx="9144000" cy="0"/>
          </a:xfrm>
          <a:prstGeom prst="rect">
            <a:avLst/>
          </a:prstGeom>
          <a:noFill/>
          <a:ln w="12700">
            <a:noFill/>
            <a:miter lim="800000"/>
            <a:headEnd type="none" w="sm" len="sm"/>
            <a:tailEnd type="none" w="sm" len="sm"/>
          </a:ln>
        </p:spPr>
        <p:txBody>
          <a:bodyPr>
            <a:spAutoFit/>
          </a:bodyPr>
          <a:lstStyle/>
          <a:p>
            <a:endParaRPr lang="en-US"/>
          </a:p>
        </p:txBody>
      </p:sp>
      <p:sp>
        <p:nvSpPr>
          <p:cNvPr id="1030" name="Rectangle 11"/>
          <p:cNvSpPr>
            <a:spLocks noChangeArrowheads="1"/>
          </p:cNvSpPr>
          <p:nvPr/>
        </p:nvSpPr>
        <p:spPr bwMode="auto">
          <a:xfrm>
            <a:off x="3200400" y="1295400"/>
            <a:ext cx="9144000" cy="0"/>
          </a:xfrm>
          <a:prstGeom prst="rect">
            <a:avLst/>
          </a:prstGeom>
          <a:noFill/>
          <a:ln w="12700">
            <a:noFill/>
            <a:miter lim="800000"/>
            <a:headEnd type="none" w="sm" len="sm"/>
            <a:tailEnd type="none" w="sm" len="sm"/>
          </a:ln>
        </p:spPr>
        <p:txBody>
          <a:bodyPr>
            <a:spAutoFit/>
          </a:bodyPr>
          <a:lstStyle/>
          <a:p>
            <a:endParaRPr lang="en-US"/>
          </a:p>
        </p:txBody>
      </p:sp>
      <p:sp>
        <p:nvSpPr>
          <p:cNvPr id="1031" name="Rectangle 13"/>
          <p:cNvSpPr>
            <a:spLocks noChangeArrowheads="1"/>
          </p:cNvSpPr>
          <p:nvPr/>
        </p:nvSpPr>
        <p:spPr bwMode="auto">
          <a:xfrm>
            <a:off x="2571750" y="1428750"/>
            <a:ext cx="9144000" cy="0"/>
          </a:xfrm>
          <a:prstGeom prst="rect">
            <a:avLst/>
          </a:prstGeom>
          <a:noFill/>
          <a:ln w="12700">
            <a:noFill/>
            <a:miter lim="800000"/>
            <a:headEnd type="none" w="sm" len="sm"/>
            <a:tailEnd type="none" w="sm" len="sm"/>
          </a:ln>
        </p:spPr>
        <p:txBody>
          <a:bodyPr>
            <a:spAutoFit/>
          </a:bodyPr>
          <a:lstStyle/>
          <a:p>
            <a:endParaRPr lang="en-US"/>
          </a:p>
        </p:txBody>
      </p:sp>
      <p:graphicFrame>
        <p:nvGraphicFramePr>
          <p:cNvPr id="1026" name="Object 12"/>
          <p:cNvGraphicFramePr>
            <a:graphicFrameLocks noChangeAspect="1"/>
          </p:cNvGraphicFramePr>
          <p:nvPr/>
        </p:nvGraphicFramePr>
        <p:xfrm>
          <a:off x="1143000" y="533400"/>
          <a:ext cx="6324600" cy="6324600"/>
        </p:xfrm>
        <a:graphic>
          <a:graphicData uri="http://schemas.openxmlformats.org/presentationml/2006/ole">
            <p:oleObj spid="_x0000_s1026" name="Picture" r:id="rId3" imgW="4000680" imgH="4000680" progId="Word.Picture.8">
              <p:embed/>
            </p:oleObj>
          </a:graphicData>
        </a:graphic>
      </p:graphicFrame>
      <p:sp>
        <p:nvSpPr>
          <p:cNvPr id="1032" name="Rectangle 15"/>
          <p:cNvSpPr>
            <a:spLocks noChangeArrowheads="1"/>
          </p:cNvSpPr>
          <p:nvPr/>
        </p:nvSpPr>
        <p:spPr bwMode="auto">
          <a:xfrm>
            <a:off x="2657475" y="2790825"/>
            <a:ext cx="9144000" cy="0"/>
          </a:xfrm>
          <a:prstGeom prst="rect">
            <a:avLst/>
          </a:prstGeom>
          <a:noFill/>
          <a:ln w="12700">
            <a:noFill/>
            <a:miter lim="800000"/>
            <a:headEnd type="none" w="sm" len="sm"/>
            <a:tailEnd type="none" w="sm" len="sm"/>
          </a:ln>
        </p:spPr>
        <p:txBody>
          <a:bodyPr>
            <a:spAutoFit/>
          </a:bodyPr>
          <a:lstStyle/>
          <a:p>
            <a:endParaRPr lang="en-US"/>
          </a:p>
        </p:txBody>
      </p:sp>
      <p:pic>
        <p:nvPicPr>
          <p:cNvPr id="1033" name="Picture 14"/>
          <p:cNvPicPr>
            <a:picLocks noChangeAspect="1" noChangeArrowheads="1"/>
          </p:cNvPicPr>
          <p:nvPr/>
        </p:nvPicPr>
        <p:blipFill>
          <a:blip r:embed="rId4"/>
          <a:srcRect/>
          <a:stretch>
            <a:fillRect/>
          </a:stretch>
        </p:blipFill>
        <p:spPr bwMode="auto">
          <a:xfrm>
            <a:off x="228600" y="304800"/>
            <a:ext cx="3276600" cy="1092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4"/>
          <p:cNvSpPr>
            <a:spLocks noGrp="1"/>
          </p:cNvSpPr>
          <p:nvPr>
            <p:ph type="sldNum" sz="quarter" idx="11"/>
          </p:nvPr>
        </p:nvSpPr>
        <p:spPr>
          <a:noFill/>
        </p:spPr>
        <p:txBody>
          <a:bodyPr/>
          <a:lstStyle/>
          <a:p>
            <a:fld id="{747E684D-80E1-4F7A-94D7-92499284D92F}" type="slidenum">
              <a:rPr lang="en-US" smtClean="0"/>
              <a:pPr/>
              <a:t>36</a:t>
            </a:fld>
            <a:endParaRPr lang="en-US" smtClean="0"/>
          </a:p>
        </p:txBody>
      </p:sp>
      <p:sp>
        <p:nvSpPr>
          <p:cNvPr id="2052" name="Rectangle 1026"/>
          <p:cNvSpPr>
            <a:spLocks noGrp="1" noChangeArrowheads="1"/>
          </p:cNvSpPr>
          <p:nvPr>
            <p:ph type="title"/>
          </p:nvPr>
        </p:nvSpPr>
        <p:spPr>
          <a:xfrm>
            <a:off x="685800" y="228600"/>
            <a:ext cx="7772400" cy="381000"/>
          </a:xfrm>
        </p:spPr>
        <p:txBody>
          <a:bodyPr>
            <a:noAutofit/>
          </a:bodyPr>
          <a:lstStyle/>
          <a:p>
            <a:r>
              <a:rPr lang="en-US" sz="2800" dirty="0" smtClean="0">
                <a:latin typeface="Times New Roman" pitchFamily="18" charset="0"/>
                <a:cs typeface="Times New Roman" pitchFamily="18" charset="0"/>
              </a:rPr>
              <a:t>Compiling Java Source Code</a:t>
            </a:r>
          </a:p>
        </p:txBody>
      </p:sp>
      <p:sp>
        <p:nvSpPr>
          <p:cNvPr id="2053" name="Rectangle 1027"/>
          <p:cNvSpPr>
            <a:spLocks noGrp="1" noChangeArrowheads="1"/>
          </p:cNvSpPr>
          <p:nvPr>
            <p:ph type="body" idx="1"/>
          </p:nvPr>
        </p:nvSpPr>
        <p:spPr>
          <a:xfrm>
            <a:off x="228600" y="762000"/>
            <a:ext cx="8763000" cy="3276600"/>
          </a:xfrm>
        </p:spPr>
        <p:txBody>
          <a:bodyPr>
            <a:normAutofit/>
          </a:bodyPr>
          <a:lstStyle/>
          <a:p>
            <a:pPr marL="0" indent="0" algn="just">
              <a:lnSpc>
                <a:spcPct val="90000"/>
              </a:lnSpc>
              <a:buFont typeface="Monotype Sorts" pitchFamily="2" charset="2"/>
              <a:buNone/>
            </a:pPr>
            <a:r>
              <a:rPr lang="en-US" sz="2400" dirty="0" smtClean="0">
                <a:latin typeface="Times New Roman" pitchFamily="18" charset="0"/>
                <a:cs typeface="Times New Roman" pitchFamily="18" charset="0"/>
              </a:rPr>
              <a:t>Java was designed to run object programs on any platform. With Java, you write the program once, and compile the source program into a special type of object code, known as </a:t>
            </a:r>
            <a:r>
              <a:rPr lang="en-US" sz="2400" i="1" dirty="0" err="1" smtClean="0">
                <a:latin typeface="Times New Roman" pitchFamily="18" charset="0"/>
                <a:cs typeface="Times New Roman" pitchFamily="18" charset="0"/>
              </a:rPr>
              <a:t>bytecode</a:t>
            </a:r>
            <a:r>
              <a:rPr lang="en-US" sz="2400" dirty="0" smtClean="0">
                <a:latin typeface="Times New Roman" pitchFamily="18" charset="0"/>
                <a:cs typeface="Times New Roman" pitchFamily="18" charset="0"/>
              </a:rPr>
              <a:t>. </a:t>
            </a:r>
          </a:p>
          <a:p>
            <a:pPr marL="0" indent="0" algn="just">
              <a:lnSpc>
                <a:spcPct val="90000"/>
              </a:lnSpc>
              <a:buFont typeface="Monotype Sorts" pitchFamily="2" charset="2"/>
              <a:buNone/>
            </a:pPr>
            <a:r>
              <a:rPr lang="en-US" sz="2400" dirty="0" smtClean="0">
                <a:latin typeface="Times New Roman" pitchFamily="18" charset="0"/>
                <a:cs typeface="Times New Roman" pitchFamily="18" charset="0"/>
              </a:rPr>
              <a:t>The </a:t>
            </a:r>
            <a:r>
              <a:rPr lang="en-US" sz="2400" dirty="0" err="1" smtClean="0">
                <a:latin typeface="Times New Roman" pitchFamily="18" charset="0"/>
                <a:cs typeface="Times New Roman" pitchFamily="18" charset="0"/>
              </a:rPr>
              <a:t>bytecode</a:t>
            </a:r>
            <a:r>
              <a:rPr lang="en-US" sz="2400" dirty="0" smtClean="0">
                <a:latin typeface="Times New Roman" pitchFamily="18" charset="0"/>
                <a:cs typeface="Times New Roman" pitchFamily="18" charset="0"/>
              </a:rPr>
              <a:t> can then run on any computer with a Java Virtual Machine, as shown below. </a:t>
            </a:r>
          </a:p>
          <a:p>
            <a:pPr marL="0" indent="0" algn="just">
              <a:lnSpc>
                <a:spcPct val="90000"/>
              </a:lnSpc>
              <a:buFont typeface="Monotype Sorts" pitchFamily="2" charset="2"/>
              <a:buNone/>
            </a:pPr>
            <a:r>
              <a:rPr lang="en-US" sz="2400" dirty="0" smtClean="0">
                <a:latin typeface="Times New Roman" pitchFamily="18" charset="0"/>
                <a:cs typeface="Times New Roman" pitchFamily="18" charset="0"/>
              </a:rPr>
              <a:t>Java Virtual Machine is a software that interprets Java </a:t>
            </a:r>
            <a:r>
              <a:rPr lang="en-US" sz="2400" dirty="0" err="1" smtClean="0">
                <a:latin typeface="Times New Roman" pitchFamily="18" charset="0"/>
                <a:cs typeface="Times New Roman" pitchFamily="18" charset="0"/>
              </a:rPr>
              <a:t>bytecode</a:t>
            </a:r>
            <a:r>
              <a:rPr lang="en-US" sz="2400" dirty="0" smtClean="0">
                <a:latin typeface="Times New Roman" pitchFamily="18" charset="0"/>
                <a:cs typeface="Times New Roman" pitchFamily="18" charset="0"/>
              </a:rPr>
              <a:t>. </a:t>
            </a:r>
          </a:p>
        </p:txBody>
      </p:sp>
      <p:sp>
        <p:nvSpPr>
          <p:cNvPr id="2054" name="Rectangle 1028"/>
          <p:cNvSpPr>
            <a:spLocks noChangeArrowheads="1"/>
          </p:cNvSpPr>
          <p:nvPr/>
        </p:nvSpPr>
        <p:spPr bwMode="auto">
          <a:xfrm>
            <a:off x="2238375" y="3138488"/>
            <a:ext cx="9144000" cy="0"/>
          </a:xfrm>
          <a:prstGeom prst="rect">
            <a:avLst/>
          </a:prstGeom>
          <a:noFill/>
          <a:ln w="12700">
            <a:noFill/>
            <a:miter lim="800000"/>
            <a:headEnd type="none" w="sm" len="sm"/>
            <a:tailEnd type="none" w="sm" len="sm"/>
          </a:ln>
        </p:spPr>
        <p:txBody>
          <a:bodyPr>
            <a:spAutoFit/>
          </a:bodyPr>
          <a:lstStyle/>
          <a:p>
            <a:endParaRPr lang="en-US"/>
          </a:p>
        </p:txBody>
      </p:sp>
      <p:sp>
        <p:nvSpPr>
          <p:cNvPr id="2055" name="Rectangle 1031"/>
          <p:cNvSpPr>
            <a:spLocks noChangeArrowheads="1"/>
          </p:cNvSpPr>
          <p:nvPr/>
        </p:nvSpPr>
        <p:spPr bwMode="auto">
          <a:xfrm>
            <a:off x="3657600" y="2586038"/>
            <a:ext cx="9144000" cy="0"/>
          </a:xfrm>
          <a:prstGeom prst="rect">
            <a:avLst/>
          </a:prstGeom>
          <a:noFill/>
          <a:ln w="12700">
            <a:noFill/>
            <a:miter lim="800000"/>
            <a:headEnd type="none" w="sm" len="sm"/>
            <a:tailEnd type="none" w="sm" len="sm"/>
          </a:ln>
        </p:spPr>
        <p:txBody>
          <a:bodyPr>
            <a:spAutoFit/>
          </a:bodyPr>
          <a:lstStyle/>
          <a:p>
            <a:endParaRPr lang="en-US"/>
          </a:p>
        </p:txBody>
      </p:sp>
      <p:graphicFrame>
        <p:nvGraphicFramePr>
          <p:cNvPr id="2050" name="Object 1030"/>
          <p:cNvGraphicFramePr>
            <a:graphicFrameLocks noChangeAspect="1"/>
          </p:cNvGraphicFramePr>
          <p:nvPr/>
        </p:nvGraphicFramePr>
        <p:xfrm>
          <a:off x="1447800" y="2971800"/>
          <a:ext cx="5791200" cy="3124200"/>
        </p:xfrm>
        <a:graphic>
          <a:graphicData uri="http://schemas.openxmlformats.org/presentationml/2006/ole">
            <p:oleObj spid="_x0000_s2050" r:id="rId3" imgW="1824228" imgH="1687068" progId="Word.Picture.8">
              <p:embed/>
            </p:oleObj>
          </a:graphicData>
        </a:graphic>
      </p:graphicFrame>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4"/>
          <p:cNvSpPr>
            <a:spLocks noGrp="1"/>
          </p:cNvSpPr>
          <p:nvPr>
            <p:ph type="sldNum" sz="quarter" idx="11"/>
          </p:nvPr>
        </p:nvSpPr>
        <p:spPr>
          <a:noFill/>
        </p:spPr>
        <p:txBody>
          <a:bodyPr/>
          <a:lstStyle/>
          <a:p>
            <a:fld id="{C3814D4A-A58C-40AF-880A-763DEE95724D}" type="slidenum">
              <a:rPr lang="en-US" smtClean="0"/>
              <a:pPr/>
              <a:t>37</a:t>
            </a:fld>
            <a:endParaRPr lang="en-US" smtClean="0"/>
          </a:p>
        </p:txBody>
      </p:sp>
      <p:sp>
        <p:nvSpPr>
          <p:cNvPr id="38915" name="Rectangle 2"/>
          <p:cNvSpPr>
            <a:spLocks noGrp="1" noChangeArrowheads="1"/>
          </p:cNvSpPr>
          <p:nvPr>
            <p:ph type="title"/>
          </p:nvPr>
        </p:nvSpPr>
        <p:spPr>
          <a:xfrm>
            <a:off x="381000" y="152400"/>
            <a:ext cx="8458200" cy="990600"/>
          </a:xfrm>
          <a:noFill/>
        </p:spPr>
        <p:txBody>
          <a:bodyPr>
            <a:normAutofit fontScale="90000"/>
          </a:bodyPr>
          <a:lstStyle/>
          <a:p>
            <a:r>
              <a:rPr lang="en-US" sz="3200" dirty="0" smtClean="0">
                <a:latin typeface="Times New Roman" pitchFamily="18" charset="0"/>
                <a:cs typeface="Times New Roman" pitchFamily="18" charset="0"/>
              </a:rPr>
              <a:t>Compiling and Running Java from the Command Window</a:t>
            </a:r>
            <a:endParaRPr lang="en-US" sz="3200" dirty="0" smtClean="0">
              <a:solidFill>
                <a:schemeClr val="tx1"/>
              </a:solidFill>
              <a:latin typeface="Times New Roman" pitchFamily="18" charset="0"/>
              <a:cs typeface="Times New Roman" pitchFamily="18" charset="0"/>
            </a:endParaRPr>
          </a:p>
        </p:txBody>
      </p:sp>
      <p:sp>
        <p:nvSpPr>
          <p:cNvPr id="38916" name="Rectangle 3"/>
          <p:cNvSpPr>
            <a:spLocks noGrp="1" noChangeArrowheads="1"/>
          </p:cNvSpPr>
          <p:nvPr>
            <p:ph type="body" idx="1"/>
          </p:nvPr>
        </p:nvSpPr>
        <p:spPr>
          <a:xfrm>
            <a:off x="228600" y="1143000"/>
            <a:ext cx="8610600" cy="5181600"/>
          </a:xfrm>
          <a:noFill/>
        </p:spPr>
        <p:txBody>
          <a:bodyPr>
            <a:normAutofit/>
          </a:bodyPr>
          <a:lstStyle/>
          <a:p>
            <a:r>
              <a:rPr lang="en-US" dirty="0" smtClean="0">
                <a:latin typeface="Times New Roman" pitchFamily="18" charset="0"/>
                <a:cs typeface="Times New Roman" pitchFamily="18" charset="0"/>
              </a:rPr>
              <a:t>Compile</a:t>
            </a:r>
          </a:p>
          <a:p>
            <a:pPr lvl="1"/>
            <a:r>
              <a:rPr lang="en-US" sz="3200" dirty="0" err="1" smtClean="0">
                <a:latin typeface="Times New Roman" pitchFamily="18" charset="0"/>
                <a:cs typeface="Times New Roman" pitchFamily="18" charset="0"/>
              </a:rPr>
              <a:t>javac</a:t>
            </a:r>
            <a:r>
              <a:rPr lang="en-US" sz="3200" dirty="0" smtClean="0">
                <a:latin typeface="Times New Roman" pitchFamily="18" charset="0"/>
                <a:cs typeface="Times New Roman" pitchFamily="18" charset="0"/>
              </a:rPr>
              <a:t> Welcome.java</a:t>
            </a:r>
          </a:p>
          <a:p>
            <a:r>
              <a:rPr lang="en-US" dirty="0" smtClean="0">
                <a:latin typeface="Times New Roman" pitchFamily="18" charset="0"/>
                <a:cs typeface="Times New Roman" pitchFamily="18" charset="0"/>
              </a:rPr>
              <a:t>Run</a:t>
            </a:r>
          </a:p>
          <a:p>
            <a:pPr lvl="1"/>
            <a:r>
              <a:rPr lang="en-US" sz="3200" dirty="0" smtClean="0">
                <a:latin typeface="Times New Roman" pitchFamily="18" charset="0"/>
                <a:cs typeface="Times New Roman" pitchFamily="18" charset="0"/>
              </a:rPr>
              <a:t>java Welcome</a:t>
            </a:r>
          </a:p>
        </p:txBody>
      </p:sp>
      <p:sp>
        <p:nvSpPr>
          <p:cNvPr id="38917" name="Rectangle 4"/>
          <p:cNvSpPr>
            <a:spLocks noChangeArrowheads="1"/>
          </p:cNvSpPr>
          <p:nvPr/>
        </p:nvSpPr>
        <p:spPr bwMode="auto">
          <a:xfrm>
            <a:off x="2381250" y="2233613"/>
            <a:ext cx="9144000" cy="0"/>
          </a:xfrm>
          <a:prstGeom prst="rect">
            <a:avLst/>
          </a:prstGeom>
          <a:noFill/>
          <a:ln w="12700">
            <a:noFill/>
            <a:miter lim="800000"/>
            <a:headEnd type="none" w="sm" len="sm"/>
            <a:tailEnd type="none" w="sm" len="sm"/>
          </a:ln>
        </p:spPr>
        <p:txBody>
          <a:bodyPr>
            <a:spAutoFit/>
          </a:bodyPr>
          <a:lstStyle/>
          <a:p>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4"/>
          <p:cNvSpPr>
            <a:spLocks noGrp="1"/>
          </p:cNvSpPr>
          <p:nvPr>
            <p:ph type="sldNum" sz="quarter" idx="11"/>
          </p:nvPr>
        </p:nvSpPr>
        <p:spPr>
          <a:noFill/>
        </p:spPr>
        <p:txBody>
          <a:bodyPr/>
          <a:lstStyle/>
          <a:p>
            <a:fld id="{5206C95E-BC74-465F-BF62-31F7B85E4630}" type="slidenum">
              <a:rPr lang="en-US" smtClean="0"/>
              <a:pPr/>
              <a:t>38</a:t>
            </a:fld>
            <a:endParaRPr lang="en-US" smtClean="0"/>
          </a:p>
        </p:txBody>
      </p:sp>
      <p:sp>
        <p:nvSpPr>
          <p:cNvPr id="39939" name="Rectangle 2"/>
          <p:cNvSpPr>
            <a:spLocks noGrp="1" noChangeArrowheads="1"/>
          </p:cNvSpPr>
          <p:nvPr>
            <p:ph type="title"/>
          </p:nvPr>
        </p:nvSpPr>
        <p:spPr>
          <a:xfrm>
            <a:off x="533400" y="228600"/>
            <a:ext cx="7924800" cy="685800"/>
          </a:xfrm>
          <a:noFill/>
        </p:spPr>
        <p:txBody>
          <a:bodyPr>
            <a:normAutofit fontScale="90000"/>
          </a:bodyPr>
          <a:lstStyle/>
          <a:p>
            <a:r>
              <a:rPr lang="en-US" dirty="0" smtClean="0"/>
              <a:t>Anatomy of a Java Program</a:t>
            </a:r>
            <a:endParaRPr lang="en-US" dirty="0" smtClean="0">
              <a:solidFill>
                <a:schemeClr val="tx1"/>
              </a:solidFill>
            </a:endParaRPr>
          </a:p>
        </p:txBody>
      </p:sp>
      <p:sp>
        <p:nvSpPr>
          <p:cNvPr id="39940" name="Rectangle 3"/>
          <p:cNvSpPr>
            <a:spLocks noGrp="1" noChangeArrowheads="1"/>
          </p:cNvSpPr>
          <p:nvPr>
            <p:ph type="body" idx="1"/>
          </p:nvPr>
        </p:nvSpPr>
        <p:spPr>
          <a:xfrm>
            <a:off x="457200" y="1295400"/>
            <a:ext cx="8382000" cy="5029200"/>
          </a:xfrm>
          <a:noFill/>
        </p:spPr>
        <p:txBody>
          <a:bodyPr/>
          <a:lstStyle/>
          <a:p>
            <a:r>
              <a:rPr lang="en-US" sz="3400" smtClean="0"/>
              <a:t>Comments</a:t>
            </a:r>
          </a:p>
          <a:p>
            <a:r>
              <a:rPr lang="en-US" sz="3400" smtClean="0"/>
              <a:t>Reserved words</a:t>
            </a:r>
          </a:p>
          <a:p>
            <a:r>
              <a:rPr lang="en-US" sz="3400" smtClean="0"/>
              <a:t>Modifiers</a:t>
            </a:r>
          </a:p>
          <a:p>
            <a:r>
              <a:rPr lang="en-US" sz="3400" smtClean="0"/>
              <a:t>Statements</a:t>
            </a:r>
          </a:p>
          <a:p>
            <a:r>
              <a:rPr lang="en-US" sz="3400" smtClean="0"/>
              <a:t>Blocks</a:t>
            </a:r>
          </a:p>
          <a:p>
            <a:r>
              <a:rPr lang="en-US" sz="3400" smtClean="0"/>
              <a:t>Classes</a:t>
            </a:r>
          </a:p>
          <a:p>
            <a:r>
              <a:rPr lang="en-US" sz="3400" smtClean="0"/>
              <a:t>Methods</a:t>
            </a:r>
          </a:p>
          <a:p>
            <a:r>
              <a:rPr lang="en-US" sz="3400" smtClean="0"/>
              <a:t>The main method</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11"/>
          </p:nvPr>
        </p:nvSpPr>
        <p:spPr>
          <a:noFill/>
        </p:spPr>
        <p:txBody>
          <a:bodyPr/>
          <a:lstStyle/>
          <a:p>
            <a:fld id="{666691F4-2653-479C-A9F3-7CCF37C80144}" type="slidenum">
              <a:rPr lang="en-US" smtClean="0"/>
              <a:pPr/>
              <a:t>39</a:t>
            </a:fld>
            <a:endParaRPr lang="en-US" smtClean="0"/>
          </a:p>
        </p:txBody>
      </p:sp>
      <p:sp>
        <p:nvSpPr>
          <p:cNvPr id="40963" name="Rectangle 2"/>
          <p:cNvSpPr>
            <a:spLocks noGrp="1" noChangeArrowheads="1"/>
          </p:cNvSpPr>
          <p:nvPr>
            <p:ph type="title"/>
          </p:nvPr>
        </p:nvSpPr>
        <p:spPr>
          <a:xfrm>
            <a:off x="685800" y="0"/>
            <a:ext cx="7772400" cy="762000"/>
          </a:xfrm>
          <a:noFill/>
        </p:spPr>
        <p:txBody>
          <a:bodyPr/>
          <a:lstStyle/>
          <a:p>
            <a:r>
              <a:rPr lang="en-US" dirty="0" smtClean="0"/>
              <a:t>Comments</a:t>
            </a:r>
            <a:endParaRPr lang="en-US" dirty="0" smtClean="0">
              <a:solidFill>
                <a:schemeClr val="tx1"/>
              </a:solidFill>
            </a:endParaRPr>
          </a:p>
        </p:txBody>
      </p:sp>
      <p:sp>
        <p:nvSpPr>
          <p:cNvPr id="40964" name="Rectangle 3"/>
          <p:cNvSpPr>
            <a:spLocks noGrp="1" noChangeArrowheads="1"/>
          </p:cNvSpPr>
          <p:nvPr>
            <p:ph type="body" idx="1"/>
          </p:nvPr>
        </p:nvSpPr>
        <p:spPr>
          <a:xfrm>
            <a:off x="152400" y="1371600"/>
            <a:ext cx="8991600" cy="2286000"/>
          </a:xfrm>
          <a:noFill/>
        </p:spPr>
        <p:txBody>
          <a:bodyPr>
            <a:noAutofit/>
          </a:bodyPr>
          <a:lstStyle/>
          <a:p>
            <a:pPr marL="0" indent="0">
              <a:buFont typeface="Monotype Sorts" pitchFamily="2" charset="2"/>
              <a:buNone/>
            </a:pPr>
            <a:r>
              <a:rPr lang="en-US" b="1" i="1" dirty="0" smtClean="0">
                <a:latin typeface="Times New Roman" pitchFamily="18" charset="0"/>
                <a:cs typeface="Times New Roman" pitchFamily="18" charset="0"/>
              </a:rPr>
              <a:t>Line comment</a:t>
            </a:r>
            <a:r>
              <a:rPr lang="en-US" dirty="0" smtClean="0">
                <a:latin typeface="Times New Roman" pitchFamily="18" charset="0"/>
                <a:cs typeface="Times New Roman" pitchFamily="18" charset="0"/>
              </a:rPr>
              <a:t>: A line comment is preceded by two slashes (//) in a line.</a:t>
            </a:r>
          </a:p>
          <a:p>
            <a:pPr marL="0" indent="0">
              <a:buFont typeface="Monotype Sorts" pitchFamily="2" charset="2"/>
              <a:buNone/>
            </a:pPr>
            <a:r>
              <a:rPr lang="en-US" b="1" i="1" dirty="0" smtClean="0">
                <a:latin typeface="Times New Roman" pitchFamily="18" charset="0"/>
                <a:cs typeface="Times New Roman" pitchFamily="18" charset="0"/>
              </a:rPr>
              <a:t>Paragraph comment</a:t>
            </a:r>
            <a:r>
              <a:rPr lang="en-US" dirty="0" smtClean="0">
                <a:latin typeface="Times New Roman" pitchFamily="18" charset="0"/>
                <a:cs typeface="Times New Roman" pitchFamily="18" charset="0"/>
              </a:rPr>
              <a:t>: A paragraph comment is enclosed between /* and */ in one or multiple lines. </a:t>
            </a:r>
          </a:p>
        </p:txBody>
      </p:sp>
      <p:sp>
        <p:nvSpPr>
          <p:cNvPr id="40965" name="Rectangle 2"/>
          <p:cNvSpPr>
            <a:spLocks noChangeArrowheads="1"/>
          </p:cNvSpPr>
          <p:nvPr/>
        </p:nvSpPr>
        <p:spPr bwMode="auto">
          <a:xfrm>
            <a:off x="152400" y="3657600"/>
            <a:ext cx="8991600" cy="2590800"/>
          </a:xfrm>
          <a:prstGeom prst="rect">
            <a:avLst/>
          </a:prstGeom>
          <a:noFill/>
          <a:ln w="9525">
            <a:noFill/>
            <a:miter lim="800000"/>
            <a:headEnd/>
            <a:tailEnd/>
          </a:ln>
        </p:spPr>
        <p:txBody>
          <a:bodyPr lIns="92075" tIns="46038" rIns="92075" bIns="46038"/>
          <a:lstStyle/>
          <a:p>
            <a:pPr>
              <a:spcBef>
                <a:spcPct val="20000"/>
              </a:spcBef>
              <a:buClr>
                <a:schemeClr val="tx2"/>
              </a:buClr>
              <a:buSzPct val="75000"/>
              <a:buFont typeface="Monotype Sorts" pitchFamily="2" charset="2"/>
              <a:buNone/>
            </a:pPr>
            <a:r>
              <a:rPr lang="en-US" sz="3200" b="1" i="1" dirty="0" err="1"/>
              <a:t>javadoc</a:t>
            </a:r>
            <a:r>
              <a:rPr lang="en-US" sz="3200" b="1" i="1" dirty="0"/>
              <a:t> comment</a:t>
            </a:r>
            <a:r>
              <a:rPr lang="en-US" sz="3200" dirty="0"/>
              <a:t>: </a:t>
            </a:r>
            <a:r>
              <a:rPr lang="en-US" sz="3200" dirty="0" err="1"/>
              <a:t>javadoc</a:t>
            </a:r>
            <a:r>
              <a:rPr lang="en-US" sz="3200" dirty="0"/>
              <a:t> comments begin with /** and end with */. </a:t>
            </a:r>
            <a:endParaRPr lang="en-US" sz="3200" dirty="0" smtClean="0"/>
          </a:p>
          <a:p>
            <a:pPr>
              <a:spcBef>
                <a:spcPct val="20000"/>
              </a:spcBef>
              <a:buClr>
                <a:schemeClr val="tx2"/>
              </a:buClr>
              <a:buSzPct val="75000"/>
              <a:buFont typeface="Monotype Sorts" pitchFamily="2" charset="2"/>
              <a:buNone/>
            </a:pPr>
            <a:r>
              <a:rPr lang="en-US" sz="3200" dirty="0" smtClean="0"/>
              <a:t>They </a:t>
            </a:r>
            <a:r>
              <a:rPr lang="en-US" sz="3200" dirty="0"/>
              <a:t>are used for documenting classes, data, and methods. </a:t>
            </a:r>
            <a:endParaRPr lang="en-US" sz="3200" dirty="0" smtClean="0"/>
          </a:p>
          <a:p>
            <a:pPr>
              <a:spcBef>
                <a:spcPct val="20000"/>
              </a:spcBef>
              <a:buClr>
                <a:schemeClr val="tx2"/>
              </a:buClr>
              <a:buSzPct val="75000"/>
              <a:buFont typeface="Monotype Sorts" pitchFamily="2" charset="2"/>
              <a:buNone/>
            </a:pPr>
            <a:r>
              <a:rPr lang="en-US" sz="3200" dirty="0" smtClean="0"/>
              <a:t>They </a:t>
            </a:r>
            <a:r>
              <a:rPr lang="en-US" sz="3200" dirty="0"/>
              <a:t>can be extracted into an HTML file using JDK's </a:t>
            </a:r>
            <a:r>
              <a:rPr lang="en-US" sz="3200" u="sng" dirty="0" err="1"/>
              <a:t>javadoc</a:t>
            </a:r>
            <a:r>
              <a:rPr lang="en-US" sz="3200" dirty="0"/>
              <a:t> command. </a:t>
            </a:r>
          </a:p>
        </p:txBody>
      </p:sp>
      <p:sp>
        <p:nvSpPr>
          <p:cNvPr id="40966" name="Rectangle 3"/>
          <p:cNvSpPr>
            <a:spLocks noChangeArrowheads="1"/>
          </p:cNvSpPr>
          <p:nvPr/>
        </p:nvSpPr>
        <p:spPr bwMode="auto">
          <a:xfrm>
            <a:off x="152400" y="838200"/>
            <a:ext cx="8991600" cy="609600"/>
          </a:xfrm>
          <a:prstGeom prst="rect">
            <a:avLst/>
          </a:prstGeom>
          <a:noFill/>
          <a:ln w="9525">
            <a:noFill/>
            <a:miter lim="800000"/>
            <a:headEnd/>
            <a:tailEnd/>
          </a:ln>
        </p:spPr>
        <p:txBody>
          <a:bodyPr lIns="92075" tIns="46038" rIns="92075" bIns="46038"/>
          <a:lstStyle/>
          <a:p>
            <a:pPr>
              <a:spcBef>
                <a:spcPct val="20000"/>
              </a:spcBef>
              <a:buClr>
                <a:schemeClr val="tx2"/>
              </a:buClr>
              <a:buSzPct val="75000"/>
              <a:buFont typeface="Monotype Sorts" pitchFamily="2" charset="2"/>
              <a:buNone/>
            </a:pPr>
            <a:r>
              <a:rPr lang="en-US" sz="3000" dirty="0"/>
              <a:t>Three types of comments in Java.</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fontScale="90000"/>
          </a:bodyPr>
          <a:lstStyle/>
          <a:p>
            <a:r>
              <a:rPr lang="en-US" b="1" i="1" dirty="0" err="1" smtClean="0"/>
              <a:t>javadoc</a:t>
            </a:r>
            <a:r>
              <a:rPr lang="en-US" b="1" i="1" dirty="0" smtClean="0"/>
              <a:t> comment example</a:t>
            </a:r>
            <a:endParaRPr lang="en-US" dirty="0"/>
          </a:p>
        </p:txBody>
      </p:sp>
      <p:pic>
        <p:nvPicPr>
          <p:cNvPr id="4098" name="Picture 2"/>
          <p:cNvPicPr>
            <a:picLocks noGrp="1" noChangeAspect="1" noChangeArrowheads="1"/>
          </p:cNvPicPr>
          <p:nvPr>
            <p:ph idx="1"/>
          </p:nvPr>
        </p:nvPicPr>
        <p:blipFill>
          <a:blip r:embed="rId2"/>
          <a:srcRect/>
          <a:stretch>
            <a:fillRect/>
          </a:stretch>
        </p:blipFill>
        <p:spPr bwMode="auto">
          <a:xfrm>
            <a:off x="609600" y="1066800"/>
            <a:ext cx="8229600" cy="5257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4"/>
          <p:cNvSpPr>
            <a:spLocks noGrp="1"/>
          </p:cNvSpPr>
          <p:nvPr>
            <p:ph type="sldNum" sz="quarter" idx="11"/>
          </p:nvPr>
        </p:nvSpPr>
        <p:spPr>
          <a:noFill/>
        </p:spPr>
        <p:txBody>
          <a:bodyPr/>
          <a:lstStyle/>
          <a:p>
            <a:fld id="{F0741451-BEF3-41DD-AB1A-02CA72F7024F}" type="slidenum">
              <a:rPr lang="en-US" smtClean="0"/>
              <a:pPr/>
              <a:t>41</a:t>
            </a:fld>
            <a:endParaRPr lang="en-US" smtClean="0"/>
          </a:p>
        </p:txBody>
      </p:sp>
      <p:sp>
        <p:nvSpPr>
          <p:cNvPr id="41987" name="Rectangle 2"/>
          <p:cNvSpPr>
            <a:spLocks noGrp="1" noChangeArrowheads="1"/>
          </p:cNvSpPr>
          <p:nvPr>
            <p:ph type="title"/>
          </p:nvPr>
        </p:nvSpPr>
        <p:spPr>
          <a:xfrm>
            <a:off x="685800" y="228600"/>
            <a:ext cx="7772400" cy="914400"/>
          </a:xfrm>
          <a:noFill/>
        </p:spPr>
        <p:txBody>
          <a:bodyPr/>
          <a:lstStyle/>
          <a:p>
            <a:r>
              <a:rPr lang="en-US" dirty="0" smtClean="0"/>
              <a:t>Reserved Words</a:t>
            </a:r>
            <a:endParaRPr lang="en-US" dirty="0" smtClean="0">
              <a:solidFill>
                <a:schemeClr val="tx1"/>
              </a:solidFill>
            </a:endParaRPr>
          </a:p>
        </p:txBody>
      </p:sp>
      <p:sp>
        <p:nvSpPr>
          <p:cNvPr id="41988" name="Rectangle 3"/>
          <p:cNvSpPr>
            <a:spLocks noGrp="1" noChangeArrowheads="1"/>
          </p:cNvSpPr>
          <p:nvPr>
            <p:ph type="body" idx="1"/>
          </p:nvPr>
        </p:nvSpPr>
        <p:spPr>
          <a:xfrm>
            <a:off x="152400" y="1295400"/>
            <a:ext cx="8839200" cy="5105400"/>
          </a:xfrm>
          <a:noFill/>
        </p:spPr>
        <p:txBody>
          <a:bodyPr>
            <a:normAutofit/>
          </a:bodyPr>
          <a:lstStyle/>
          <a:p>
            <a:pPr marL="0" indent="0" algn="just"/>
            <a:r>
              <a:rPr lang="en-US" b="1" dirty="0" smtClean="0">
                <a:latin typeface="Times New Roman" pitchFamily="18" charset="0"/>
                <a:cs typeface="Times New Roman" pitchFamily="18" charset="0"/>
              </a:rPr>
              <a:t>Reserved words or keywords </a:t>
            </a:r>
            <a:r>
              <a:rPr lang="en-US" dirty="0" smtClean="0">
                <a:latin typeface="Times New Roman" pitchFamily="18" charset="0"/>
                <a:cs typeface="Times New Roman" pitchFamily="18" charset="0"/>
              </a:rPr>
              <a:t>are words that have a </a:t>
            </a:r>
            <a:r>
              <a:rPr lang="en-US" b="1" dirty="0" smtClean="0">
                <a:latin typeface="Times New Roman" pitchFamily="18" charset="0"/>
                <a:cs typeface="Times New Roman" pitchFamily="18" charset="0"/>
              </a:rPr>
              <a:t>specific meaning to the compiler and cannot be used for other purposes in the program.</a:t>
            </a:r>
          </a:p>
          <a:p>
            <a:pPr marL="0" indent="0" algn="just"/>
            <a:r>
              <a:rPr lang="en-US" dirty="0" smtClean="0">
                <a:latin typeface="Times New Roman" pitchFamily="18" charset="0"/>
                <a:cs typeface="Times New Roman" pitchFamily="18" charset="0"/>
              </a:rPr>
              <a:t> For example, when the compiler sees the word class, it understands that the word after class is the name for the class.</a:t>
            </a:r>
          </a:p>
          <a:p>
            <a:pPr marL="0" indent="0" algn="just"/>
            <a:r>
              <a:rPr lang="en-US" dirty="0" smtClean="0">
                <a:latin typeface="Times New Roman" pitchFamily="18" charset="0"/>
                <a:cs typeface="Times New Roman" pitchFamily="18" charset="0"/>
              </a:rPr>
              <a:t> Other reserved words  are </a:t>
            </a:r>
            <a:r>
              <a:rPr lang="en-US" b="1" dirty="0" smtClean="0">
                <a:latin typeface="Times New Roman" pitchFamily="18" charset="0"/>
                <a:cs typeface="Times New Roman" pitchFamily="18" charset="0"/>
              </a:rPr>
              <a:t>public, static, and void</a:t>
            </a:r>
            <a:r>
              <a:rPr lang="en-US" dirty="0" smtClean="0">
                <a:latin typeface="Times New Roman" pitchFamily="18" charset="0"/>
                <a:cs typeface="Times New Roman" pitchFamily="18" charset="0"/>
              </a:rPr>
              <a:t>. </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1"/>
          </p:nvPr>
        </p:nvSpPr>
        <p:spPr>
          <a:noFill/>
        </p:spPr>
        <p:txBody>
          <a:bodyPr/>
          <a:lstStyle/>
          <a:p>
            <a:fld id="{1B380BE2-875B-444B-A13A-BA095E95CA87}" type="slidenum">
              <a:rPr lang="en-US" smtClean="0"/>
              <a:pPr/>
              <a:t>42</a:t>
            </a:fld>
            <a:endParaRPr lang="en-US" smtClean="0"/>
          </a:p>
        </p:txBody>
      </p:sp>
      <p:sp>
        <p:nvSpPr>
          <p:cNvPr id="43011" name="Rectangle 2"/>
          <p:cNvSpPr>
            <a:spLocks noGrp="1" noChangeArrowheads="1"/>
          </p:cNvSpPr>
          <p:nvPr>
            <p:ph type="title"/>
          </p:nvPr>
        </p:nvSpPr>
        <p:spPr>
          <a:xfrm>
            <a:off x="685800" y="228600"/>
            <a:ext cx="8001000" cy="457200"/>
          </a:xfrm>
          <a:noFill/>
        </p:spPr>
        <p:txBody>
          <a:bodyPr>
            <a:normAutofit fontScale="90000"/>
          </a:bodyPr>
          <a:lstStyle/>
          <a:p>
            <a:r>
              <a:rPr lang="en-US" dirty="0" smtClean="0"/>
              <a:t>Modifiers</a:t>
            </a:r>
            <a:endParaRPr lang="en-US" dirty="0" smtClean="0">
              <a:solidFill>
                <a:schemeClr val="tx1"/>
              </a:solidFill>
            </a:endParaRPr>
          </a:p>
        </p:txBody>
      </p:sp>
      <p:sp>
        <p:nvSpPr>
          <p:cNvPr id="43012" name="Rectangle 3"/>
          <p:cNvSpPr>
            <a:spLocks noGrp="1" noChangeArrowheads="1"/>
          </p:cNvSpPr>
          <p:nvPr>
            <p:ph type="body" idx="1"/>
          </p:nvPr>
        </p:nvSpPr>
        <p:spPr>
          <a:xfrm>
            <a:off x="228600" y="838200"/>
            <a:ext cx="8686800" cy="5715000"/>
          </a:xfrm>
          <a:noFill/>
        </p:spPr>
        <p:txBody>
          <a:bodyPr/>
          <a:lstStyle/>
          <a:p>
            <a:pPr marL="0" indent="0" algn="just">
              <a:buFont typeface="Wingdings" pitchFamily="2" charset="2"/>
              <a:buChar char="ü"/>
            </a:pPr>
            <a:r>
              <a:rPr lang="en-US" sz="3000" dirty="0" smtClean="0">
                <a:latin typeface="Times New Roman" pitchFamily="18" charset="0"/>
                <a:cs typeface="Times New Roman" pitchFamily="18" charset="0"/>
              </a:rPr>
              <a:t>Java uses certain reserved words called modifiers that specify the properties of the data, methods, and classes and how they can be used.</a:t>
            </a:r>
          </a:p>
          <a:p>
            <a:pPr marL="0" indent="0" algn="just">
              <a:buFont typeface="Wingdings" pitchFamily="2" charset="2"/>
              <a:buChar char="ü"/>
            </a:pPr>
            <a:r>
              <a:rPr lang="en-US" sz="3000" dirty="0" smtClean="0">
                <a:latin typeface="Times New Roman" pitchFamily="18" charset="0"/>
                <a:cs typeface="Times New Roman" pitchFamily="18" charset="0"/>
              </a:rPr>
              <a:t> Examples of modifiers are </a:t>
            </a:r>
            <a:r>
              <a:rPr lang="en-US" sz="3000" b="1" dirty="0" smtClean="0">
                <a:latin typeface="Times New Roman" pitchFamily="18" charset="0"/>
                <a:cs typeface="Times New Roman" pitchFamily="18" charset="0"/>
              </a:rPr>
              <a:t>public and static.</a:t>
            </a:r>
          </a:p>
          <a:p>
            <a:pPr marL="0" indent="0" algn="just">
              <a:buFont typeface="Wingdings" pitchFamily="2" charset="2"/>
              <a:buChar char="ü"/>
            </a:pPr>
            <a:r>
              <a:rPr lang="en-US" sz="3000" dirty="0" smtClean="0">
                <a:latin typeface="Times New Roman" pitchFamily="18" charset="0"/>
                <a:cs typeface="Times New Roman" pitchFamily="18" charset="0"/>
              </a:rPr>
              <a:t> Other modifiers are </a:t>
            </a:r>
            <a:r>
              <a:rPr lang="en-US" sz="3000" b="1" dirty="0" smtClean="0">
                <a:latin typeface="Times New Roman" pitchFamily="18" charset="0"/>
                <a:cs typeface="Times New Roman" pitchFamily="18" charset="0"/>
              </a:rPr>
              <a:t>private, final, abstract, and protected. </a:t>
            </a:r>
          </a:p>
          <a:p>
            <a:pPr marL="0" indent="0" algn="just">
              <a:buFont typeface="Wingdings" pitchFamily="2" charset="2"/>
              <a:buChar char="ü"/>
            </a:pPr>
            <a:r>
              <a:rPr lang="en-US" sz="3000" b="1" dirty="0" smtClean="0">
                <a:latin typeface="Times New Roman" pitchFamily="18" charset="0"/>
                <a:cs typeface="Times New Roman" pitchFamily="18" charset="0"/>
              </a:rPr>
              <a:t>A public datum, method, or class can be accessed by other programs. </a:t>
            </a:r>
          </a:p>
          <a:p>
            <a:pPr marL="0" indent="0" algn="just">
              <a:buFont typeface="Wingdings" pitchFamily="2" charset="2"/>
              <a:buChar char="ü"/>
            </a:pPr>
            <a:r>
              <a:rPr lang="en-US" sz="3000" b="1" dirty="0" smtClean="0">
                <a:latin typeface="Times New Roman" pitchFamily="18" charset="0"/>
                <a:cs typeface="Times New Roman" pitchFamily="18" charset="0"/>
              </a:rPr>
              <a:t>A private datum or method cannot be accessed by other programs. </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4"/>
          <p:cNvSpPr>
            <a:spLocks noGrp="1"/>
          </p:cNvSpPr>
          <p:nvPr>
            <p:ph type="sldNum" sz="quarter" idx="11"/>
          </p:nvPr>
        </p:nvSpPr>
        <p:spPr>
          <a:noFill/>
        </p:spPr>
        <p:txBody>
          <a:bodyPr/>
          <a:lstStyle/>
          <a:p>
            <a:fld id="{FC28C90A-194D-4FF8-8324-B610AC3A8C94}" type="slidenum">
              <a:rPr lang="en-US" smtClean="0"/>
              <a:pPr/>
              <a:t>43</a:t>
            </a:fld>
            <a:endParaRPr lang="en-US" smtClean="0"/>
          </a:p>
        </p:txBody>
      </p:sp>
      <p:sp>
        <p:nvSpPr>
          <p:cNvPr id="44035" name="Rectangle 2"/>
          <p:cNvSpPr>
            <a:spLocks noGrp="1" noChangeArrowheads="1"/>
          </p:cNvSpPr>
          <p:nvPr>
            <p:ph type="title"/>
          </p:nvPr>
        </p:nvSpPr>
        <p:spPr>
          <a:xfrm>
            <a:off x="457200" y="228600"/>
            <a:ext cx="8305800" cy="685800"/>
          </a:xfrm>
          <a:noFill/>
        </p:spPr>
        <p:txBody>
          <a:bodyPr>
            <a:normAutofit fontScale="90000"/>
          </a:bodyPr>
          <a:lstStyle/>
          <a:p>
            <a:r>
              <a:rPr lang="en-US" dirty="0" smtClean="0"/>
              <a:t>Statements</a:t>
            </a:r>
            <a:endParaRPr lang="en-US" dirty="0" smtClean="0">
              <a:solidFill>
                <a:schemeClr val="tx1"/>
              </a:solidFill>
            </a:endParaRPr>
          </a:p>
        </p:txBody>
      </p:sp>
      <p:sp>
        <p:nvSpPr>
          <p:cNvPr id="44036" name="Rectangle 3"/>
          <p:cNvSpPr>
            <a:spLocks noGrp="1" noChangeArrowheads="1"/>
          </p:cNvSpPr>
          <p:nvPr>
            <p:ph type="body" idx="1"/>
          </p:nvPr>
        </p:nvSpPr>
        <p:spPr>
          <a:xfrm>
            <a:off x="152400" y="1066800"/>
            <a:ext cx="8991600" cy="5334000"/>
          </a:xfrm>
          <a:noFill/>
        </p:spPr>
        <p:txBody>
          <a:bodyPr/>
          <a:lstStyle/>
          <a:p>
            <a:pPr marL="0" indent="0">
              <a:buFont typeface="Wingdings" pitchFamily="2" charset="2"/>
              <a:buChar char="ü"/>
            </a:pPr>
            <a:r>
              <a:rPr lang="en-US" sz="3000" dirty="0" smtClean="0"/>
              <a:t>A statement represents an action or a sequence of actions. </a:t>
            </a:r>
          </a:p>
          <a:p>
            <a:pPr marL="0" indent="0">
              <a:buFont typeface="Wingdings" pitchFamily="2" charset="2"/>
              <a:buChar char="ü"/>
            </a:pPr>
            <a:r>
              <a:rPr lang="en-US" sz="3000" dirty="0" smtClean="0"/>
              <a:t>The statement </a:t>
            </a:r>
          </a:p>
          <a:p>
            <a:pPr marL="0" indent="0">
              <a:buNone/>
            </a:pPr>
            <a:r>
              <a:rPr lang="en-US" sz="3000" dirty="0" smtClean="0"/>
              <a:t>        </a:t>
            </a:r>
            <a:r>
              <a:rPr lang="en-US" sz="2800" dirty="0" err="1" smtClean="0">
                <a:latin typeface="Arial Black" pitchFamily="34" charset="0"/>
              </a:rPr>
              <a:t>System.out.println</a:t>
            </a:r>
            <a:r>
              <a:rPr lang="en-US" sz="2800" dirty="0" smtClean="0">
                <a:latin typeface="Arial Black" pitchFamily="34" charset="0"/>
              </a:rPr>
              <a:t>("Welcome to Java!");</a:t>
            </a:r>
          </a:p>
          <a:p>
            <a:pPr marL="0" indent="0">
              <a:buNone/>
            </a:pPr>
            <a:r>
              <a:rPr lang="en-US" sz="3000" dirty="0" smtClean="0"/>
              <a:t>   in the program  is a statement to display the greeting "Welcome to Java!“</a:t>
            </a:r>
          </a:p>
          <a:p>
            <a:pPr marL="0" indent="0">
              <a:buFont typeface="Wingdings" pitchFamily="2" charset="2"/>
              <a:buChar char="ü"/>
            </a:pPr>
            <a:r>
              <a:rPr lang="en-US" sz="3000" dirty="0" smtClean="0"/>
              <a:t> Every statement in Java ends with a semicolon (;).</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Slide Number Placeholder 4"/>
          <p:cNvSpPr>
            <a:spLocks noGrp="1"/>
          </p:cNvSpPr>
          <p:nvPr>
            <p:ph type="sldNum" sz="quarter" idx="11"/>
          </p:nvPr>
        </p:nvSpPr>
        <p:spPr>
          <a:noFill/>
        </p:spPr>
        <p:txBody>
          <a:bodyPr/>
          <a:lstStyle/>
          <a:p>
            <a:fld id="{D4354710-3CFF-4821-9966-0E65A0B65FA8}" type="slidenum">
              <a:rPr lang="en-US" smtClean="0"/>
              <a:pPr/>
              <a:t>44</a:t>
            </a:fld>
            <a:endParaRPr lang="en-US" smtClean="0"/>
          </a:p>
        </p:txBody>
      </p:sp>
      <p:sp>
        <p:nvSpPr>
          <p:cNvPr id="3076" name="Rectangle 2"/>
          <p:cNvSpPr>
            <a:spLocks noGrp="1" noChangeArrowheads="1"/>
          </p:cNvSpPr>
          <p:nvPr>
            <p:ph type="title"/>
          </p:nvPr>
        </p:nvSpPr>
        <p:spPr>
          <a:xfrm>
            <a:off x="685800" y="152400"/>
            <a:ext cx="7772400" cy="533400"/>
          </a:xfrm>
          <a:noFill/>
        </p:spPr>
        <p:txBody>
          <a:bodyPr>
            <a:normAutofit fontScale="90000"/>
          </a:bodyPr>
          <a:lstStyle/>
          <a:p>
            <a:r>
              <a:rPr lang="en-US" smtClean="0"/>
              <a:t>Blocks</a:t>
            </a:r>
          </a:p>
        </p:txBody>
      </p:sp>
      <p:sp>
        <p:nvSpPr>
          <p:cNvPr id="3077" name="Rectangle 3"/>
          <p:cNvSpPr>
            <a:spLocks noChangeArrowheads="1"/>
          </p:cNvSpPr>
          <p:nvPr/>
        </p:nvSpPr>
        <p:spPr bwMode="auto">
          <a:xfrm>
            <a:off x="2027238" y="1795463"/>
            <a:ext cx="9144000" cy="0"/>
          </a:xfrm>
          <a:prstGeom prst="rect">
            <a:avLst/>
          </a:prstGeom>
          <a:noFill/>
          <a:ln w="12700">
            <a:noFill/>
            <a:miter lim="800000"/>
            <a:headEnd type="none" w="sm" len="sm"/>
            <a:tailEnd type="none" w="sm" len="sm"/>
          </a:ln>
        </p:spPr>
        <p:txBody>
          <a:bodyPr>
            <a:spAutoFit/>
          </a:bodyPr>
          <a:lstStyle/>
          <a:p>
            <a:endParaRPr lang="en-US"/>
          </a:p>
        </p:txBody>
      </p:sp>
      <p:sp>
        <p:nvSpPr>
          <p:cNvPr id="3078" name="Rectangle 5"/>
          <p:cNvSpPr>
            <a:spLocks noChangeArrowheads="1"/>
          </p:cNvSpPr>
          <p:nvPr/>
        </p:nvSpPr>
        <p:spPr bwMode="auto">
          <a:xfrm>
            <a:off x="1943100" y="1882775"/>
            <a:ext cx="9144000" cy="0"/>
          </a:xfrm>
          <a:prstGeom prst="rect">
            <a:avLst/>
          </a:prstGeom>
          <a:noFill/>
          <a:ln w="12700">
            <a:noFill/>
            <a:miter lim="800000"/>
            <a:headEnd type="none" w="sm" len="sm"/>
            <a:tailEnd type="none" w="sm" len="sm"/>
          </a:ln>
        </p:spPr>
        <p:txBody>
          <a:bodyPr>
            <a:spAutoFit/>
          </a:bodyPr>
          <a:lstStyle/>
          <a:p>
            <a:endParaRPr lang="en-US"/>
          </a:p>
        </p:txBody>
      </p:sp>
      <p:sp>
        <p:nvSpPr>
          <p:cNvPr id="3079" name="Rectangle 6"/>
          <p:cNvSpPr>
            <a:spLocks noChangeArrowheads="1"/>
          </p:cNvSpPr>
          <p:nvPr/>
        </p:nvSpPr>
        <p:spPr bwMode="auto">
          <a:xfrm>
            <a:off x="1943100" y="2182813"/>
            <a:ext cx="9144000" cy="0"/>
          </a:xfrm>
          <a:prstGeom prst="rect">
            <a:avLst/>
          </a:prstGeom>
          <a:noFill/>
          <a:ln w="12700">
            <a:noFill/>
            <a:miter lim="800000"/>
            <a:headEnd type="none" w="sm" len="sm"/>
            <a:tailEnd type="none" w="sm" len="sm"/>
          </a:ln>
        </p:spPr>
        <p:txBody>
          <a:bodyPr>
            <a:spAutoFit/>
          </a:bodyPr>
          <a:lstStyle/>
          <a:p>
            <a:endParaRPr lang="en-US"/>
          </a:p>
        </p:txBody>
      </p:sp>
      <p:sp>
        <p:nvSpPr>
          <p:cNvPr id="3080" name="Rectangle 7"/>
          <p:cNvSpPr>
            <a:spLocks noChangeArrowheads="1"/>
          </p:cNvSpPr>
          <p:nvPr/>
        </p:nvSpPr>
        <p:spPr bwMode="auto">
          <a:xfrm>
            <a:off x="2438400" y="1981200"/>
            <a:ext cx="9144000" cy="0"/>
          </a:xfrm>
          <a:prstGeom prst="rect">
            <a:avLst/>
          </a:prstGeom>
          <a:noFill/>
          <a:ln w="12700">
            <a:noFill/>
            <a:miter lim="800000"/>
            <a:headEnd type="none" w="sm" len="sm"/>
            <a:tailEnd type="none" w="sm" len="sm"/>
          </a:ln>
        </p:spPr>
        <p:txBody>
          <a:bodyPr>
            <a:spAutoFit/>
          </a:bodyPr>
          <a:lstStyle/>
          <a:p>
            <a:endParaRPr lang="en-US"/>
          </a:p>
        </p:txBody>
      </p:sp>
      <p:sp>
        <p:nvSpPr>
          <p:cNvPr id="3081" name="Rectangle 8"/>
          <p:cNvSpPr>
            <a:spLocks noChangeArrowheads="1"/>
          </p:cNvSpPr>
          <p:nvPr/>
        </p:nvSpPr>
        <p:spPr bwMode="auto">
          <a:xfrm>
            <a:off x="2655888" y="1428750"/>
            <a:ext cx="9144000" cy="0"/>
          </a:xfrm>
          <a:prstGeom prst="rect">
            <a:avLst/>
          </a:prstGeom>
          <a:noFill/>
          <a:ln w="12700">
            <a:noFill/>
            <a:miter lim="800000"/>
            <a:headEnd type="none" w="sm" len="sm"/>
            <a:tailEnd type="none" w="sm" len="sm"/>
          </a:ln>
        </p:spPr>
        <p:txBody>
          <a:bodyPr>
            <a:spAutoFit/>
          </a:bodyPr>
          <a:lstStyle/>
          <a:p>
            <a:endParaRPr lang="en-US"/>
          </a:p>
        </p:txBody>
      </p:sp>
      <p:sp>
        <p:nvSpPr>
          <p:cNvPr id="3082" name="Rectangle 9"/>
          <p:cNvSpPr>
            <a:spLocks noChangeArrowheads="1"/>
          </p:cNvSpPr>
          <p:nvPr/>
        </p:nvSpPr>
        <p:spPr bwMode="auto">
          <a:xfrm>
            <a:off x="2743200" y="2324100"/>
            <a:ext cx="9144000" cy="0"/>
          </a:xfrm>
          <a:prstGeom prst="rect">
            <a:avLst/>
          </a:prstGeom>
          <a:noFill/>
          <a:ln w="12700">
            <a:noFill/>
            <a:miter lim="800000"/>
            <a:headEnd type="none" w="sm" len="sm"/>
            <a:tailEnd type="none" w="sm" len="sm"/>
          </a:ln>
        </p:spPr>
        <p:txBody>
          <a:bodyPr>
            <a:spAutoFit/>
          </a:bodyPr>
          <a:lstStyle/>
          <a:p>
            <a:endParaRPr lang="en-US"/>
          </a:p>
        </p:txBody>
      </p:sp>
      <p:sp>
        <p:nvSpPr>
          <p:cNvPr id="3083" name="Rectangle 12"/>
          <p:cNvSpPr>
            <a:spLocks noChangeArrowheads="1"/>
          </p:cNvSpPr>
          <p:nvPr/>
        </p:nvSpPr>
        <p:spPr bwMode="auto">
          <a:xfrm>
            <a:off x="2400300" y="2705100"/>
            <a:ext cx="9144000" cy="0"/>
          </a:xfrm>
          <a:prstGeom prst="rect">
            <a:avLst/>
          </a:prstGeom>
          <a:noFill/>
          <a:ln w="12700">
            <a:noFill/>
            <a:miter lim="800000"/>
            <a:headEnd type="none" w="sm" len="sm"/>
            <a:tailEnd type="none" w="sm" len="sm"/>
          </a:ln>
        </p:spPr>
        <p:txBody>
          <a:bodyPr>
            <a:spAutoFit/>
          </a:bodyPr>
          <a:lstStyle/>
          <a:p>
            <a:endParaRPr lang="en-US"/>
          </a:p>
        </p:txBody>
      </p:sp>
      <p:sp>
        <p:nvSpPr>
          <p:cNvPr id="3084" name="Text Box 14"/>
          <p:cNvSpPr txBox="1">
            <a:spLocks noChangeArrowheads="1"/>
          </p:cNvSpPr>
          <p:nvPr/>
        </p:nvSpPr>
        <p:spPr bwMode="auto">
          <a:xfrm>
            <a:off x="228600" y="914400"/>
            <a:ext cx="8686800" cy="1169551"/>
          </a:xfrm>
          <a:prstGeom prst="rect">
            <a:avLst/>
          </a:prstGeom>
          <a:noFill/>
          <a:ln w="12700">
            <a:noFill/>
            <a:miter lim="800000"/>
            <a:headEnd type="none" w="sm" len="sm"/>
            <a:tailEnd type="none" w="sm" len="sm"/>
          </a:ln>
        </p:spPr>
        <p:txBody>
          <a:bodyPr wrap="square">
            <a:spAutoFit/>
          </a:bodyPr>
          <a:lstStyle/>
          <a:p>
            <a:pPr>
              <a:spcBef>
                <a:spcPct val="50000"/>
              </a:spcBef>
            </a:pPr>
            <a:r>
              <a:rPr lang="en-US" sz="3000" dirty="0"/>
              <a:t>A pair of braces in a program forms a block that groups components of a program.</a:t>
            </a:r>
            <a:r>
              <a:rPr lang="en-US" sz="4000" dirty="0">
                <a:solidFill>
                  <a:schemeClr val="tx2"/>
                </a:solidFill>
                <a:latin typeface="Courier" charset="0"/>
                <a:cs typeface="Times New Roman" pitchFamily="18" charset="0"/>
              </a:rPr>
              <a:t> </a:t>
            </a:r>
          </a:p>
        </p:txBody>
      </p:sp>
      <p:sp>
        <p:nvSpPr>
          <p:cNvPr id="3085" name="Rectangle 16"/>
          <p:cNvSpPr>
            <a:spLocks noChangeArrowheads="1"/>
          </p:cNvSpPr>
          <p:nvPr/>
        </p:nvSpPr>
        <p:spPr bwMode="auto">
          <a:xfrm>
            <a:off x="2400300" y="2971800"/>
            <a:ext cx="9144000" cy="0"/>
          </a:xfrm>
          <a:prstGeom prst="rect">
            <a:avLst/>
          </a:prstGeom>
          <a:noFill/>
          <a:ln w="12700">
            <a:noFill/>
            <a:miter lim="800000"/>
            <a:headEnd type="none" w="sm" len="sm"/>
            <a:tailEnd type="none" w="sm" len="sm"/>
          </a:ln>
        </p:spPr>
        <p:txBody>
          <a:bodyPr>
            <a:spAutoFit/>
          </a:bodyPr>
          <a:lstStyle/>
          <a:p>
            <a:endParaRPr lang="en-US"/>
          </a:p>
        </p:txBody>
      </p:sp>
      <p:graphicFrame>
        <p:nvGraphicFramePr>
          <p:cNvPr id="3074" name="Object 2"/>
          <p:cNvGraphicFramePr>
            <a:graphicFrameLocks noChangeAspect="1"/>
          </p:cNvGraphicFramePr>
          <p:nvPr/>
        </p:nvGraphicFramePr>
        <p:xfrm>
          <a:off x="-533400" y="2895600"/>
          <a:ext cx="9677400" cy="2417763"/>
        </p:xfrm>
        <a:graphic>
          <a:graphicData uri="http://schemas.openxmlformats.org/presentationml/2006/ole">
            <p:oleObj spid="_x0000_s3074" r:id="rId3" imgW="4343400" imgH="914400" progId="Word.Picture.8">
              <p:embed/>
            </p:oleObj>
          </a:graphicData>
        </a:graphic>
      </p:graphicFrame>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4"/>
          <p:cNvSpPr>
            <a:spLocks noGrp="1"/>
          </p:cNvSpPr>
          <p:nvPr>
            <p:ph type="sldNum" sz="quarter" idx="11"/>
          </p:nvPr>
        </p:nvSpPr>
        <p:spPr>
          <a:noFill/>
        </p:spPr>
        <p:txBody>
          <a:bodyPr/>
          <a:lstStyle/>
          <a:p>
            <a:fld id="{178F71D6-6012-4259-BE7C-54B51590D5FD}" type="slidenum">
              <a:rPr lang="en-US" smtClean="0"/>
              <a:pPr/>
              <a:t>45</a:t>
            </a:fld>
            <a:endParaRPr lang="en-US" smtClean="0"/>
          </a:p>
        </p:txBody>
      </p:sp>
      <p:sp>
        <p:nvSpPr>
          <p:cNvPr id="45059" name="Rectangle 2"/>
          <p:cNvSpPr>
            <a:spLocks noGrp="1" noChangeArrowheads="1"/>
          </p:cNvSpPr>
          <p:nvPr>
            <p:ph type="title"/>
          </p:nvPr>
        </p:nvSpPr>
        <p:spPr>
          <a:xfrm>
            <a:off x="685800" y="0"/>
            <a:ext cx="7772400" cy="1428750"/>
          </a:xfrm>
          <a:noFill/>
        </p:spPr>
        <p:txBody>
          <a:bodyPr/>
          <a:lstStyle/>
          <a:p>
            <a:r>
              <a:rPr lang="en-US" smtClean="0"/>
              <a:t>Classes</a:t>
            </a:r>
            <a:endParaRPr lang="en-US" smtClean="0">
              <a:solidFill>
                <a:schemeClr val="tx1"/>
              </a:solidFill>
            </a:endParaRPr>
          </a:p>
        </p:txBody>
      </p:sp>
      <p:sp>
        <p:nvSpPr>
          <p:cNvPr id="45060" name="Rectangle 3"/>
          <p:cNvSpPr>
            <a:spLocks noGrp="1" noChangeArrowheads="1"/>
          </p:cNvSpPr>
          <p:nvPr>
            <p:ph type="body" idx="1"/>
          </p:nvPr>
        </p:nvSpPr>
        <p:spPr>
          <a:xfrm>
            <a:off x="152400" y="1143000"/>
            <a:ext cx="8763000" cy="5257800"/>
          </a:xfrm>
          <a:noFill/>
        </p:spPr>
        <p:txBody>
          <a:bodyPr>
            <a:normAutofit/>
          </a:bodyPr>
          <a:lstStyle/>
          <a:p>
            <a:pPr marL="0" indent="0" algn="just">
              <a:buFont typeface="Monotype Sorts" pitchFamily="2" charset="2"/>
              <a:buNone/>
            </a:pPr>
            <a:r>
              <a:rPr lang="en-US" sz="3600" dirty="0" smtClean="0">
                <a:latin typeface="Times New Roman" pitchFamily="18" charset="0"/>
                <a:cs typeface="Times New Roman" pitchFamily="18" charset="0"/>
              </a:rPr>
              <a:t>The class is the essential Java construct.</a:t>
            </a:r>
          </a:p>
          <a:p>
            <a:pPr marL="0" indent="0" algn="just">
              <a:buFont typeface="Monotype Sorts" pitchFamily="2" charset="2"/>
              <a:buNone/>
            </a:pPr>
            <a:r>
              <a:rPr lang="en-US" sz="3600" dirty="0" smtClean="0">
                <a:latin typeface="Times New Roman" pitchFamily="18" charset="0"/>
                <a:cs typeface="Times New Roman" pitchFamily="18" charset="0"/>
              </a:rPr>
              <a:t> A class is a template or blueprint for objects. </a:t>
            </a:r>
          </a:p>
          <a:p>
            <a:pPr marL="0" indent="0" algn="just">
              <a:buFont typeface="Monotype Sorts" pitchFamily="2" charset="2"/>
              <a:buNone/>
            </a:pPr>
            <a:r>
              <a:rPr lang="en-US" sz="3600" dirty="0" smtClean="0">
                <a:latin typeface="Times New Roman" pitchFamily="18" charset="0"/>
                <a:cs typeface="Times New Roman" pitchFamily="18" charset="0"/>
              </a:rPr>
              <a:t>To program in Java, you must understand classes and be able to write and use them. </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4"/>
          <p:cNvSpPr>
            <a:spLocks noGrp="1"/>
          </p:cNvSpPr>
          <p:nvPr>
            <p:ph type="sldNum" sz="quarter" idx="11"/>
          </p:nvPr>
        </p:nvSpPr>
        <p:spPr>
          <a:noFill/>
        </p:spPr>
        <p:txBody>
          <a:bodyPr/>
          <a:lstStyle/>
          <a:p>
            <a:fld id="{73A1A871-CA0A-43D0-AD06-9928078A868C}" type="slidenum">
              <a:rPr lang="en-US" smtClean="0"/>
              <a:pPr/>
              <a:t>46</a:t>
            </a:fld>
            <a:endParaRPr lang="en-US" smtClean="0"/>
          </a:p>
        </p:txBody>
      </p:sp>
      <p:sp>
        <p:nvSpPr>
          <p:cNvPr id="46083" name="Rectangle 2"/>
          <p:cNvSpPr>
            <a:spLocks noGrp="1" noChangeArrowheads="1"/>
          </p:cNvSpPr>
          <p:nvPr>
            <p:ph type="title"/>
          </p:nvPr>
        </p:nvSpPr>
        <p:spPr>
          <a:xfrm>
            <a:off x="609600" y="152400"/>
            <a:ext cx="7772400" cy="533400"/>
          </a:xfrm>
          <a:noFill/>
        </p:spPr>
        <p:txBody>
          <a:bodyPr>
            <a:normAutofit fontScale="90000"/>
          </a:bodyPr>
          <a:lstStyle/>
          <a:p>
            <a:r>
              <a:rPr lang="en-US" dirty="0" smtClean="0"/>
              <a:t>Methods</a:t>
            </a:r>
            <a:endParaRPr lang="en-US" dirty="0" smtClean="0">
              <a:solidFill>
                <a:schemeClr val="tx1"/>
              </a:solidFill>
            </a:endParaRPr>
          </a:p>
        </p:txBody>
      </p:sp>
      <p:sp>
        <p:nvSpPr>
          <p:cNvPr id="46084" name="Rectangle 3"/>
          <p:cNvSpPr>
            <a:spLocks noGrp="1" noChangeArrowheads="1"/>
          </p:cNvSpPr>
          <p:nvPr>
            <p:ph type="body" idx="1"/>
          </p:nvPr>
        </p:nvSpPr>
        <p:spPr>
          <a:xfrm>
            <a:off x="152400" y="762000"/>
            <a:ext cx="8839200" cy="5867400"/>
          </a:xfrm>
          <a:noFill/>
        </p:spPr>
        <p:txBody>
          <a:bodyPr>
            <a:normAutofit/>
          </a:bodyPr>
          <a:lstStyle/>
          <a:p>
            <a:pPr marL="0" indent="0" algn="just">
              <a:buFont typeface="Monotype Sorts" pitchFamily="2" charset="2"/>
              <a:buNone/>
            </a:pPr>
            <a:r>
              <a:rPr lang="en-US" sz="2800" dirty="0" smtClean="0">
                <a:latin typeface="Times New Roman" pitchFamily="18" charset="0"/>
                <a:cs typeface="Times New Roman" pitchFamily="18" charset="0"/>
              </a:rPr>
              <a:t>What is </a:t>
            </a:r>
            <a:r>
              <a:rPr lang="en-US" sz="2800" dirty="0" err="1" smtClean="0">
                <a:latin typeface="Times New Roman" pitchFamily="18" charset="0"/>
                <a:cs typeface="Times New Roman" pitchFamily="18" charset="0"/>
              </a:rPr>
              <a:t>System.out.println</a:t>
            </a:r>
            <a:r>
              <a:rPr lang="en-US" sz="2800" dirty="0" smtClean="0">
                <a:latin typeface="Times New Roman" pitchFamily="18" charset="0"/>
                <a:cs typeface="Times New Roman" pitchFamily="18" charset="0"/>
              </a:rPr>
              <a:t>?</a:t>
            </a:r>
          </a:p>
          <a:p>
            <a:pPr marL="0" indent="0" algn="just">
              <a:buFont typeface="Wingdings" pitchFamily="2" charset="2"/>
              <a:buChar char="Ø"/>
            </a:pPr>
            <a:r>
              <a:rPr lang="en-US" sz="2800"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It is a method</a:t>
            </a:r>
            <a:r>
              <a:rPr lang="en-US" sz="2800" dirty="0" smtClean="0">
                <a:latin typeface="Times New Roman" pitchFamily="18" charset="0"/>
                <a:cs typeface="Times New Roman" pitchFamily="18" charset="0"/>
              </a:rPr>
              <a:t>: a collection of statements that performs a sequence of operations to display a message on the console. </a:t>
            </a:r>
          </a:p>
          <a:p>
            <a:pPr marL="0" indent="0" algn="just">
              <a:buFont typeface="Wingdings" pitchFamily="2" charset="2"/>
              <a:buChar char="Ø"/>
            </a:pPr>
            <a:r>
              <a:rPr lang="en-US" sz="2800" dirty="0" smtClean="0">
                <a:latin typeface="Times New Roman" pitchFamily="18" charset="0"/>
                <a:cs typeface="Times New Roman" pitchFamily="18" charset="0"/>
              </a:rPr>
              <a:t>It can be used even without fully understanding the details of how it works.</a:t>
            </a:r>
          </a:p>
          <a:p>
            <a:pPr marL="0" indent="0" algn="just">
              <a:buFont typeface="Wingdings" pitchFamily="2" charset="2"/>
              <a:buChar char="Ø"/>
            </a:pPr>
            <a:r>
              <a:rPr lang="en-US" sz="2800" dirty="0" smtClean="0">
                <a:latin typeface="Times New Roman" pitchFamily="18" charset="0"/>
                <a:cs typeface="Times New Roman" pitchFamily="18" charset="0"/>
              </a:rPr>
              <a:t> It is used by invoking a statement with a string argument. </a:t>
            </a:r>
          </a:p>
          <a:p>
            <a:pPr marL="0" indent="0" algn="just">
              <a:buFont typeface="Wingdings" pitchFamily="2" charset="2"/>
              <a:buChar char="Ø"/>
            </a:pPr>
            <a:r>
              <a:rPr lang="en-US" sz="2800" b="1" dirty="0" smtClean="0">
                <a:latin typeface="Times New Roman" pitchFamily="18" charset="0"/>
                <a:cs typeface="Times New Roman" pitchFamily="18" charset="0"/>
              </a:rPr>
              <a:t>The string argument is enclosed within parentheses. In this case, the argument is "Welcome to Java!" </a:t>
            </a:r>
          </a:p>
          <a:p>
            <a:pPr marL="0" indent="0" algn="just">
              <a:buFont typeface="Wingdings" pitchFamily="2" charset="2"/>
              <a:buChar char="Ø"/>
            </a:pPr>
            <a:r>
              <a:rPr lang="en-US" sz="2800" dirty="0" smtClean="0">
                <a:latin typeface="Times New Roman" pitchFamily="18" charset="0"/>
                <a:cs typeface="Times New Roman" pitchFamily="18" charset="0"/>
              </a:rPr>
              <a:t>You can call the same </a:t>
            </a:r>
            <a:r>
              <a:rPr lang="en-US" sz="2800" dirty="0" err="1" smtClean="0">
                <a:latin typeface="Times New Roman" pitchFamily="18" charset="0"/>
                <a:cs typeface="Times New Roman" pitchFamily="18" charset="0"/>
              </a:rPr>
              <a:t>println</a:t>
            </a:r>
            <a:r>
              <a:rPr lang="en-US" sz="2800" dirty="0" smtClean="0">
                <a:latin typeface="Times New Roman" pitchFamily="18" charset="0"/>
                <a:cs typeface="Times New Roman" pitchFamily="18" charset="0"/>
              </a:rPr>
              <a:t> method with a different argument to print a different message. </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4"/>
          <p:cNvSpPr>
            <a:spLocks noGrp="1"/>
          </p:cNvSpPr>
          <p:nvPr>
            <p:ph type="sldNum" sz="quarter" idx="11"/>
          </p:nvPr>
        </p:nvSpPr>
        <p:spPr>
          <a:noFill/>
        </p:spPr>
        <p:txBody>
          <a:bodyPr/>
          <a:lstStyle/>
          <a:p>
            <a:fld id="{ED8F21FD-A711-43CD-9625-E11BFDD456A3}" type="slidenum">
              <a:rPr lang="en-US" smtClean="0"/>
              <a:pPr/>
              <a:t>47</a:t>
            </a:fld>
            <a:endParaRPr lang="en-US" smtClean="0"/>
          </a:p>
        </p:txBody>
      </p:sp>
      <p:sp>
        <p:nvSpPr>
          <p:cNvPr id="47107" name="Rectangle 2"/>
          <p:cNvSpPr>
            <a:spLocks noGrp="1" noChangeArrowheads="1"/>
          </p:cNvSpPr>
          <p:nvPr>
            <p:ph type="title"/>
          </p:nvPr>
        </p:nvSpPr>
        <p:spPr>
          <a:xfrm>
            <a:off x="685800" y="0"/>
            <a:ext cx="7772400" cy="1428750"/>
          </a:xfrm>
          <a:noFill/>
        </p:spPr>
        <p:txBody>
          <a:bodyPr/>
          <a:lstStyle/>
          <a:p>
            <a:r>
              <a:rPr lang="en-US" smtClean="0"/>
              <a:t>main Method</a:t>
            </a:r>
            <a:endParaRPr lang="en-US" smtClean="0">
              <a:solidFill>
                <a:schemeClr val="tx1"/>
              </a:solidFill>
            </a:endParaRPr>
          </a:p>
        </p:txBody>
      </p:sp>
      <p:sp>
        <p:nvSpPr>
          <p:cNvPr id="47108" name="Rectangle 3"/>
          <p:cNvSpPr>
            <a:spLocks noGrp="1" noChangeArrowheads="1"/>
          </p:cNvSpPr>
          <p:nvPr>
            <p:ph type="body" idx="1"/>
          </p:nvPr>
        </p:nvSpPr>
        <p:spPr>
          <a:xfrm>
            <a:off x="152400" y="1143000"/>
            <a:ext cx="8991600" cy="5486400"/>
          </a:xfrm>
          <a:noFill/>
        </p:spPr>
        <p:txBody>
          <a:bodyPr/>
          <a:lstStyle/>
          <a:p>
            <a:pPr marL="0" indent="0">
              <a:buFont typeface="Monotype Sorts" pitchFamily="2" charset="2"/>
              <a:buNone/>
            </a:pPr>
            <a:r>
              <a:rPr lang="en-US" sz="3000" dirty="0" smtClean="0"/>
              <a:t>The main method provides the control of program flow. The Java interpreter executes the application by invoking the main method. </a:t>
            </a:r>
          </a:p>
          <a:p>
            <a:pPr marL="0" indent="0">
              <a:buFont typeface="Monotype Sorts" pitchFamily="2" charset="2"/>
              <a:buNone/>
            </a:pPr>
            <a:r>
              <a:rPr lang="en-US" sz="3000" dirty="0" smtClean="0"/>
              <a:t> </a:t>
            </a:r>
          </a:p>
          <a:p>
            <a:pPr marL="0" indent="0">
              <a:buFont typeface="Monotype Sorts" pitchFamily="2" charset="2"/>
              <a:buNone/>
            </a:pPr>
            <a:r>
              <a:rPr lang="en-US" sz="3000" dirty="0" smtClean="0"/>
              <a:t>The main method looks like this:</a:t>
            </a:r>
          </a:p>
          <a:p>
            <a:pPr marL="0" indent="0" algn="just">
              <a:buFont typeface="Monotype Sorts" pitchFamily="2" charset="2"/>
              <a:buNone/>
            </a:pPr>
            <a:r>
              <a:rPr lang="en-US" sz="3600" dirty="0" smtClean="0">
                <a:solidFill>
                  <a:schemeClr val="tx2"/>
                </a:solidFill>
                <a:latin typeface="Courier" charset="0"/>
                <a:cs typeface="Times New Roman" pitchFamily="18" charset="0"/>
              </a:rPr>
              <a:t> </a:t>
            </a:r>
            <a:endParaRPr lang="en-US" sz="3600" dirty="0" smtClean="0">
              <a:solidFill>
                <a:schemeClr val="tx2"/>
              </a:solidFill>
              <a:latin typeface="Book Antiqua" pitchFamily="18" charset="0"/>
              <a:cs typeface="Times New Roman" pitchFamily="18" charset="0"/>
            </a:endParaRPr>
          </a:p>
          <a:p>
            <a:pPr marL="0" indent="0">
              <a:buFont typeface="Monotype Sorts" pitchFamily="2" charset="2"/>
              <a:buNone/>
            </a:pPr>
            <a:r>
              <a:rPr lang="en-US" sz="2800" dirty="0" smtClean="0">
                <a:latin typeface="Arial Black" pitchFamily="34" charset="0"/>
              </a:rPr>
              <a:t>public static void main(String [] </a:t>
            </a:r>
            <a:r>
              <a:rPr lang="en-US" sz="2800" dirty="0" err="1" smtClean="0">
                <a:latin typeface="Arial Black" pitchFamily="34" charset="0"/>
              </a:rPr>
              <a:t>args</a:t>
            </a:r>
            <a:r>
              <a:rPr lang="en-US" sz="2800" dirty="0" smtClean="0">
                <a:latin typeface="Arial Black" pitchFamily="34" charset="0"/>
              </a:rPr>
              <a:t>) {</a:t>
            </a:r>
          </a:p>
          <a:p>
            <a:pPr marL="0" indent="0">
              <a:buFont typeface="Monotype Sorts" pitchFamily="2" charset="2"/>
              <a:buNone/>
            </a:pPr>
            <a:r>
              <a:rPr lang="en-US" sz="2800" dirty="0" smtClean="0">
                <a:latin typeface="Arial Black" pitchFamily="34" charset="0"/>
              </a:rPr>
              <a:t>  // Statements;</a:t>
            </a:r>
          </a:p>
          <a:p>
            <a:pPr marL="0" indent="0">
              <a:buFont typeface="Monotype Sorts" pitchFamily="2" charset="2"/>
              <a:buNone/>
            </a:pPr>
            <a:r>
              <a:rPr lang="en-US" sz="2800" dirty="0" smtClean="0">
                <a:latin typeface="Arial Black" pitchFamily="34" charset="0"/>
              </a:rPr>
              <a:t>}</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026"/>
          <p:cNvSpPr>
            <a:spLocks noGrp="1" noChangeArrowheads="1"/>
          </p:cNvSpPr>
          <p:nvPr>
            <p:ph type="title"/>
          </p:nvPr>
        </p:nvSpPr>
        <p:spPr/>
        <p:txBody>
          <a:bodyPr/>
          <a:lstStyle/>
          <a:p>
            <a:r>
              <a:rPr lang="en-US" altLang="he-IL"/>
              <a:t>Hello World</a:t>
            </a:r>
          </a:p>
        </p:txBody>
      </p:sp>
      <p:sp>
        <p:nvSpPr>
          <p:cNvPr id="82948" name="Text Box 1028"/>
          <p:cNvSpPr txBox="1">
            <a:spLocks noChangeArrowheads="1"/>
          </p:cNvSpPr>
          <p:nvPr/>
        </p:nvSpPr>
        <p:spPr bwMode="auto">
          <a:xfrm>
            <a:off x="457200" y="2133600"/>
            <a:ext cx="8153400" cy="1625600"/>
          </a:xfrm>
          <a:prstGeom prst="rect">
            <a:avLst/>
          </a:prstGeom>
          <a:noFill/>
          <a:ln w="9525">
            <a:solidFill>
              <a:schemeClr val="tx1"/>
            </a:solidFill>
            <a:miter lim="800000"/>
            <a:headEnd/>
            <a:tailEnd/>
          </a:ln>
          <a:effectLst/>
        </p:spPr>
        <p:txBody>
          <a:bodyPr>
            <a:spAutoFit/>
          </a:bodyPr>
          <a:lstStyle/>
          <a:p>
            <a:r>
              <a:rPr lang="en-US" altLang="he-IL" sz="2000" b="1" dirty="0">
                <a:latin typeface="Courier New" pitchFamily="49" charset="0"/>
              </a:rPr>
              <a:t>class Hello {</a:t>
            </a:r>
          </a:p>
          <a:p>
            <a:r>
              <a:rPr lang="en-US" altLang="he-IL" sz="2000" b="1" dirty="0">
                <a:latin typeface="Courier New" pitchFamily="49" charset="0"/>
              </a:rPr>
              <a:t>	public static void </a:t>
            </a:r>
            <a:r>
              <a:rPr lang="en-US" altLang="he-IL" sz="2000" b="1" dirty="0" smtClean="0">
                <a:latin typeface="Courier New" pitchFamily="49" charset="0"/>
              </a:rPr>
              <a:t>main(String[]</a:t>
            </a:r>
            <a:r>
              <a:rPr lang="en-US" altLang="he-IL" sz="2000" b="1" dirty="0" err="1" smtClean="0">
                <a:latin typeface="Courier New" pitchFamily="49" charset="0"/>
              </a:rPr>
              <a:t>args</a:t>
            </a:r>
            <a:r>
              <a:rPr lang="en-US" altLang="he-IL" sz="2000" b="1" dirty="0" smtClean="0">
                <a:latin typeface="Courier New" pitchFamily="49" charset="0"/>
              </a:rPr>
              <a:t>) </a:t>
            </a:r>
            <a:r>
              <a:rPr lang="en-US" altLang="he-IL" sz="2000" b="1" dirty="0">
                <a:latin typeface="Courier New" pitchFamily="49" charset="0"/>
              </a:rPr>
              <a:t>{</a:t>
            </a:r>
          </a:p>
          <a:p>
            <a:r>
              <a:rPr lang="en-US" altLang="he-IL" sz="2000" b="1" dirty="0">
                <a:latin typeface="Courier New" pitchFamily="49" charset="0"/>
              </a:rPr>
              <a:t>		</a:t>
            </a:r>
            <a:r>
              <a:rPr lang="en-US" altLang="he-IL" sz="2000" b="1" dirty="0" err="1">
                <a:latin typeface="Courier New" pitchFamily="49" charset="0"/>
              </a:rPr>
              <a:t>System.out.println</a:t>
            </a:r>
            <a:r>
              <a:rPr lang="en-US" altLang="he-IL" sz="2000" b="1" dirty="0">
                <a:latin typeface="Courier New" pitchFamily="49" charset="0"/>
              </a:rPr>
              <a:t>(“Hello World !!!”); 	}</a:t>
            </a:r>
          </a:p>
          <a:p>
            <a:r>
              <a:rPr lang="en-US" altLang="he-IL" sz="2000" b="1" dirty="0">
                <a:latin typeface="Courier New" pitchFamily="49" charset="0"/>
              </a:rPr>
              <a:t>}</a:t>
            </a:r>
          </a:p>
        </p:txBody>
      </p:sp>
      <p:sp>
        <p:nvSpPr>
          <p:cNvPr id="82949" name="Text Box 1029"/>
          <p:cNvSpPr txBox="1">
            <a:spLocks noChangeArrowheads="1"/>
          </p:cNvSpPr>
          <p:nvPr/>
        </p:nvSpPr>
        <p:spPr bwMode="auto">
          <a:xfrm>
            <a:off x="441325" y="1641475"/>
            <a:ext cx="1443038" cy="457200"/>
          </a:xfrm>
          <a:prstGeom prst="rect">
            <a:avLst/>
          </a:prstGeom>
          <a:noFill/>
          <a:ln w="9525">
            <a:noFill/>
            <a:miter lim="800000"/>
            <a:headEnd/>
            <a:tailEnd/>
          </a:ln>
          <a:effectLst/>
        </p:spPr>
        <p:txBody>
          <a:bodyPr wrap="none">
            <a:spAutoFit/>
          </a:bodyPr>
          <a:lstStyle/>
          <a:p>
            <a:r>
              <a:rPr lang="en-US" altLang="he-IL"/>
              <a:t>Hello.java</a:t>
            </a:r>
          </a:p>
        </p:txBody>
      </p:sp>
      <p:sp>
        <p:nvSpPr>
          <p:cNvPr id="82950" name="Text Box 1030"/>
          <p:cNvSpPr txBox="1">
            <a:spLocks noChangeArrowheads="1"/>
          </p:cNvSpPr>
          <p:nvPr/>
        </p:nvSpPr>
        <p:spPr bwMode="auto">
          <a:xfrm>
            <a:off x="441325" y="4267200"/>
            <a:ext cx="3444875" cy="1200329"/>
          </a:xfrm>
          <a:prstGeom prst="rect">
            <a:avLst/>
          </a:prstGeom>
          <a:noFill/>
          <a:ln w="9525">
            <a:noFill/>
            <a:miter lim="800000"/>
            <a:headEnd/>
            <a:tailEnd/>
          </a:ln>
          <a:effectLst/>
        </p:spPr>
        <p:txBody>
          <a:bodyPr wrap="square">
            <a:spAutoFit/>
          </a:bodyPr>
          <a:lstStyle/>
          <a:p>
            <a:r>
              <a:rPr lang="en-US" altLang="he-IL" sz="2400" b="1" dirty="0">
                <a:latin typeface="Times New Roman" pitchFamily="18" charset="0"/>
                <a:cs typeface="Times New Roman" pitchFamily="18" charset="0"/>
              </a:rPr>
              <a:t>C:\javac Hello.java</a:t>
            </a:r>
          </a:p>
          <a:p>
            <a:endParaRPr lang="en-US" altLang="he-IL" sz="2400" b="1" dirty="0">
              <a:latin typeface="Times New Roman" pitchFamily="18" charset="0"/>
              <a:cs typeface="Times New Roman" pitchFamily="18" charset="0"/>
            </a:endParaRPr>
          </a:p>
          <a:p>
            <a:r>
              <a:rPr lang="en-US" altLang="he-IL" sz="2400" b="1" dirty="0">
                <a:latin typeface="Times New Roman" pitchFamily="18" charset="0"/>
                <a:cs typeface="Times New Roman" pitchFamily="18" charset="0"/>
              </a:rPr>
              <a:t>C:\java Hello</a:t>
            </a:r>
          </a:p>
        </p:txBody>
      </p:sp>
      <p:sp>
        <p:nvSpPr>
          <p:cNvPr id="82951" name="Text Box 1031"/>
          <p:cNvSpPr txBox="1">
            <a:spLocks noChangeArrowheads="1"/>
          </p:cNvSpPr>
          <p:nvPr/>
        </p:nvSpPr>
        <p:spPr bwMode="auto">
          <a:xfrm>
            <a:off x="3810000" y="4495800"/>
            <a:ext cx="4540250" cy="923330"/>
          </a:xfrm>
          <a:prstGeom prst="rect">
            <a:avLst/>
          </a:prstGeom>
          <a:noFill/>
          <a:ln w="9525">
            <a:noFill/>
            <a:miter lim="800000"/>
            <a:headEnd/>
            <a:tailEnd/>
          </a:ln>
          <a:effectLst/>
        </p:spPr>
        <p:txBody>
          <a:bodyPr wrap="square">
            <a:spAutoFit/>
          </a:bodyPr>
          <a:lstStyle/>
          <a:p>
            <a:pPr algn="r"/>
            <a:r>
              <a:rPr lang="en-US" altLang="en-US" i="1" dirty="0">
                <a:latin typeface="Arial Black" pitchFamily="34" charset="0"/>
              </a:rPr>
              <a:t>( </a:t>
            </a:r>
            <a:r>
              <a:rPr lang="en-US" altLang="he-IL" i="1" dirty="0">
                <a:latin typeface="Arial Black" pitchFamily="34" charset="0"/>
              </a:rPr>
              <a:t>compilation creates </a:t>
            </a:r>
            <a:r>
              <a:rPr lang="en-US" altLang="he-IL" i="1" dirty="0" err="1">
                <a:latin typeface="Arial Black" pitchFamily="34" charset="0"/>
              </a:rPr>
              <a:t>Hello.class</a:t>
            </a:r>
            <a:r>
              <a:rPr lang="en-US" altLang="he-IL" i="1" dirty="0">
                <a:latin typeface="Arial Black" pitchFamily="34" charset="0"/>
              </a:rPr>
              <a:t> )</a:t>
            </a:r>
          </a:p>
          <a:p>
            <a:pPr algn="r"/>
            <a:endParaRPr lang="en-US" altLang="he-IL" i="1" dirty="0">
              <a:latin typeface="Arial Black" pitchFamily="34" charset="0"/>
            </a:endParaRPr>
          </a:p>
          <a:p>
            <a:pPr algn="r"/>
            <a:r>
              <a:rPr lang="en-US" altLang="he-IL" i="1" dirty="0">
                <a:latin typeface="Arial Black" pitchFamily="34" charset="0"/>
              </a:rPr>
              <a:t>(Execution on the local JVM)</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39762"/>
          </a:xfrm>
        </p:spPr>
        <p:txBody>
          <a:bodyPr>
            <a:normAutofit fontScale="90000"/>
          </a:bodyPr>
          <a:lstStyle/>
          <a:p>
            <a:r>
              <a:rPr lang="en-US" b="1" dirty="0" smtClean="0"/>
              <a:t>Our First Java Program</a:t>
            </a:r>
            <a:br>
              <a:rPr lang="en-US" b="1" dirty="0" smtClean="0"/>
            </a:br>
            <a:endParaRPr lang="en-US" dirty="0"/>
          </a:p>
        </p:txBody>
      </p:sp>
      <p:sp>
        <p:nvSpPr>
          <p:cNvPr id="3" name="Content Placeholder 2"/>
          <p:cNvSpPr>
            <a:spLocks noGrp="1"/>
          </p:cNvSpPr>
          <p:nvPr>
            <p:ph idx="1"/>
          </p:nvPr>
        </p:nvSpPr>
        <p:spPr>
          <a:xfrm>
            <a:off x="457200" y="1066800"/>
            <a:ext cx="8229600" cy="5059363"/>
          </a:xfrm>
        </p:spPr>
        <p:txBody>
          <a:bodyPr>
            <a:normAutofit/>
          </a:bodyPr>
          <a:lstStyle/>
          <a:p>
            <a:pPr>
              <a:buNone/>
            </a:pPr>
            <a:r>
              <a:rPr lang="en-US" sz="2400" dirty="0" smtClean="0"/>
              <a:t>Open any editor and write the below code.</a:t>
            </a:r>
          </a:p>
          <a:p>
            <a:pPr>
              <a:buNone/>
            </a:pPr>
            <a:r>
              <a:rPr lang="en-US" dirty="0" smtClean="0">
                <a:latin typeface="Arial Black" pitchFamily="34" charset="0"/>
              </a:rPr>
              <a:t>public class </a:t>
            </a:r>
            <a:r>
              <a:rPr lang="en-US" dirty="0" err="1" smtClean="0">
                <a:latin typeface="Arial Black" pitchFamily="34" charset="0"/>
                <a:cs typeface="Times New Roman" pitchFamily="18" charset="0"/>
              </a:rPr>
              <a:t>MyFirstJavaProgram</a:t>
            </a:r>
            <a:endParaRPr lang="en-US" dirty="0" smtClean="0">
              <a:latin typeface="Arial Black" pitchFamily="34" charset="0"/>
            </a:endParaRPr>
          </a:p>
          <a:p>
            <a:pPr>
              <a:buNone/>
            </a:pPr>
            <a:r>
              <a:rPr lang="en-US" dirty="0" smtClean="0">
                <a:latin typeface="Arial Black" pitchFamily="34" charset="0"/>
              </a:rPr>
              <a:t>{</a:t>
            </a:r>
          </a:p>
          <a:p>
            <a:pPr>
              <a:buNone/>
            </a:pPr>
            <a:r>
              <a:rPr lang="en-US" dirty="0" smtClean="0">
                <a:latin typeface="Arial Black" pitchFamily="34" charset="0"/>
              </a:rPr>
              <a:t>public static void main(String [] </a:t>
            </a:r>
            <a:r>
              <a:rPr lang="en-US" dirty="0" err="1" smtClean="0">
                <a:latin typeface="Arial Black" pitchFamily="34" charset="0"/>
              </a:rPr>
              <a:t>args</a:t>
            </a:r>
            <a:r>
              <a:rPr lang="en-US" dirty="0" smtClean="0">
                <a:latin typeface="Arial Black" pitchFamily="34" charset="0"/>
              </a:rPr>
              <a:t>) {</a:t>
            </a:r>
          </a:p>
          <a:p>
            <a:pPr>
              <a:buNone/>
            </a:pPr>
            <a:r>
              <a:rPr lang="en-US" dirty="0" err="1" smtClean="0">
                <a:latin typeface="Arial Black" pitchFamily="34" charset="0"/>
              </a:rPr>
              <a:t>System.out.println</a:t>
            </a:r>
            <a:r>
              <a:rPr lang="en-US" dirty="0" smtClean="0">
                <a:latin typeface="Arial Black" pitchFamily="34" charset="0"/>
              </a:rPr>
              <a:t>("Hello World!");</a:t>
            </a:r>
          </a:p>
          <a:p>
            <a:pPr>
              <a:buNone/>
            </a:pPr>
            <a:r>
              <a:rPr lang="en-US" dirty="0" smtClean="0">
                <a:latin typeface="Arial Black" pitchFamily="34" charset="0"/>
              </a:rPr>
              <a:t>}}</a:t>
            </a:r>
          </a:p>
          <a:p>
            <a:pPr>
              <a:buNone/>
            </a:pPr>
            <a:r>
              <a:rPr lang="en-US" dirty="0" smtClean="0"/>
              <a:t>Once done save the file with the name “</a:t>
            </a:r>
            <a:r>
              <a:rPr lang="en-US" dirty="0" smtClean="0">
                <a:latin typeface="Times New Roman" pitchFamily="18" charset="0"/>
                <a:cs typeface="Times New Roman" pitchFamily="18" charset="0"/>
              </a:rPr>
              <a:t>MyFirstJavaProgram</a:t>
            </a:r>
            <a:r>
              <a:rPr lang="en-US" b="1" i="1" u="sng" dirty="0" smtClean="0"/>
              <a:t>.java</a:t>
            </a:r>
            <a:r>
              <a:rPr lang="en-US" dirty="0" smtClean="0"/>
              <a:t>“.</a:t>
            </a:r>
          </a:p>
          <a:p>
            <a:pPr>
              <a:buNone/>
            </a:pP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228600" y="685800"/>
            <a:ext cx="8686800" cy="5867400"/>
          </a:xfrm>
        </p:spPr>
        <p:txBody>
          <a:bodyPr>
            <a:normAutofit lnSpcReduction="10000"/>
          </a:bodyPr>
          <a:lstStyle/>
          <a:p>
            <a:pPr algn="just"/>
            <a:r>
              <a:rPr lang="en-US" dirty="0" smtClean="0">
                <a:latin typeface="Times New Roman" pitchFamily="18" charset="0"/>
                <a:cs typeface="Times New Roman" pitchFamily="18" charset="0"/>
              </a:rPr>
              <a:t>Open notepad and add the code as above.</a:t>
            </a:r>
          </a:p>
          <a:p>
            <a:pPr algn="just"/>
            <a:r>
              <a:rPr lang="en-US" dirty="0" smtClean="0">
                <a:latin typeface="Times New Roman" pitchFamily="18" charset="0"/>
                <a:cs typeface="Times New Roman" pitchFamily="18" charset="0"/>
              </a:rPr>
              <a:t>Save the file as: </a:t>
            </a:r>
            <a:r>
              <a:rPr lang="en-US" b="1" dirty="0" smtClean="0">
                <a:latin typeface="Times New Roman" pitchFamily="18" charset="0"/>
                <a:cs typeface="Times New Roman" pitchFamily="18" charset="0"/>
              </a:rPr>
              <a:t>MyFirstJavaProgram.java.</a:t>
            </a:r>
          </a:p>
          <a:p>
            <a:pPr algn="just"/>
            <a:r>
              <a:rPr lang="en-US" dirty="0" smtClean="0">
                <a:latin typeface="Times New Roman" pitchFamily="18" charset="0"/>
                <a:cs typeface="Times New Roman" pitchFamily="18" charset="0"/>
              </a:rPr>
              <a:t>Open a command prompt window and go to the directory where you saved the class. Assume it's C:\.</a:t>
            </a:r>
          </a:p>
          <a:p>
            <a:pPr algn="just"/>
            <a:r>
              <a:rPr lang="en-US" dirty="0" smtClean="0">
                <a:latin typeface="Times New Roman" pitchFamily="18" charset="0"/>
                <a:cs typeface="Times New Roman" pitchFamily="18" charset="0"/>
              </a:rPr>
              <a:t>Type ' </a:t>
            </a:r>
            <a:r>
              <a:rPr lang="en-US" dirty="0" err="1" smtClean="0">
                <a:latin typeface="Times New Roman" pitchFamily="18" charset="0"/>
                <a:cs typeface="Times New Roman" pitchFamily="18" charset="0"/>
              </a:rPr>
              <a:t>javac</a:t>
            </a:r>
            <a:r>
              <a:rPr lang="en-US" dirty="0" smtClean="0">
                <a:latin typeface="Times New Roman" pitchFamily="18" charset="0"/>
                <a:cs typeface="Times New Roman" pitchFamily="18" charset="0"/>
              </a:rPr>
              <a:t> MyFirstJavaProgram.java ' and press enter to compile your code.</a:t>
            </a:r>
          </a:p>
          <a:p>
            <a:pPr algn="just"/>
            <a:r>
              <a:rPr lang="en-US" dirty="0" smtClean="0">
                <a:latin typeface="Times New Roman" pitchFamily="18" charset="0"/>
                <a:cs typeface="Times New Roman" pitchFamily="18" charset="0"/>
              </a:rPr>
              <a:t> If there are no errors in your code, the command prompt will take you to the next line (Assumption : The path variable is set).</a:t>
            </a:r>
          </a:p>
          <a:p>
            <a:pPr algn="just"/>
            <a:r>
              <a:rPr lang="en-US" dirty="0" smtClean="0">
                <a:latin typeface="Times New Roman" pitchFamily="18" charset="0"/>
                <a:cs typeface="Times New Roman" pitchFamily="18" charset="0"/>
              </a:rPr>
              <a:t>Now, type ' java </a:t>
            </a:r>
            <a:r>
              <a:rPr lang="en-US" dirty="0" err="1" smtClean="0">
                <a:latin typeface="Times New Roman" pitchFamily="18" charset="0"/>
                <a:cs typeface="Times New Roman" pitchFamily="18" charset="0"/>
              </a:rPr>
              <a:t>MyFirstJavaProgram</a:t>
            </a:r>
            <a:r>
              <a:rPr lang="en-US" dirty="0" smtClean="0">
                <a:latin typeface="Times New Roman" pitchFamily="18" charset="0"/>
                <a:cs typeface="Times New Roman" pitchFamily="18" charset="0"/>
              </a:rPr>
              <a:t> ' to run your program.</a:t>
            </a:r>
          </a:p>
          <a:p>
            <a:pPr algn="just"/>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228600" y="533400"/>
            <a:ext cx="8610600" cy="5592763"/>
          </a:xfrm>
        </p:spPr>
        <p:txBody>
          <a:bodyPr>
            <a:noAutofit/>
          </a:bodyPr>
          <a:lstStyle/>
          <a:p>
            <a:r>
              <a:rPr lang="en-US" sz="2800" b="1" dirty="0" smtClean="0">
                <a:latin typeface="Times New Roman" pitchFamily="18" charset="0"/>
                <a:cs typeface="Times New Roman" pitchFamily="18" charset="0"/>
              </a:rPr>
              <a:t>Case Sensitivity - </a:t>
            </a:r>
            <a:r>
              <a:rPr lang="en-US" sz="2800" dirty="0" smtClean="0">
                <a:latin typeface="Times New Roman" pitchFamily="18" charset="0"/>
                <a:cs typeface="Times New Roman" pitchFamily="18" charset="0"/>
              </a:rPr>
              <a:t>Java is case sensitive, which means identifier </a:t>
            </a:r>
            <a:r>
              <a:rPr lang="en-US" sz="2800" b="1" dirty="0" smtClean="0">
                <a:latin typeface="Times New Roman" pitchFamily="18" charset="0"/>
                <a:cs typeface="Times New Roman" pitchFamily="18" charset="0"/>
              </a:rPr>
              <a:t>Hello</a:t>
            </a:r>
            <a:r>
              <a:rPr lang="en-US" sz="2800" dirty="0" smtClean="0">
                <a:latin typeface="Times New Roman" pitchFamily="18" charset="0"/>
                <a:cs typeface="Times New Roman" pitchFamily="18" charset="0"/>
              </a:rPr>
              <a:t> and </a:t>
            </a:r>
            <a:r>
              <a:rPr lang="en-US" sz="2800" b="1" dirty="0" smtClean="0">
                <a:latin typeface="Times New Roman" pitchFamily="18" charset="0"/>
                <a:cs typeface="Times New Roman" pitchFamily="18" charset="0"/>
              </a:rPr>
              <a:t>hello</a:t>
            </a:r>
            <a:r>
              <a:rPr lang="en-US" sz="2800" dirty="0" smtClean="0">
                <a:latin typeface="Times New Roman" pitchFamily="18" charset="0"/>
                <a:cs typeface="Times New Roman" pitchFamily="18" charset="0"/>
              </a:rPr>
              <a:t> would have different meaning in Java.</a:t>
            </a:r>
          </a:p>
          <a:p>
            <a:r>
              <a:rPr lang="en-US" sz="2800" b="1" dirty="0" smtClean="0">
                <a:latin typeface="Times New Roman" pitchFamily="18" charset="0"/>
                <a:cs typeface="Times New Roman" pitchFamily="18" charset="0"/>
              </a:rPr>
              <a:t>Class Names - </a:t>
            </a:r>
            <a:r>
              <a:rPr lang="en-US" sz="2800" dirty="0" smtClean="0">
                <a:latin typeface="Times New Roman" pitchFamily="18" charset="0"/>
                <a:cs typeface="Times New Roman" pitchFamily="18" charset="0"/>
              </a:rPr>
              <a:t>For all class names the first letter should be in Upper Case.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If several words are used to form a name of the class, each inner word's first letter should be in Upper Case.</a:t>
            </a:r>
            <a:br>
              <a:rPr lang="en-US" sz="2800" b="1"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Arial Black" pitchFamily="34" charset="0"/>
                <a:cs typeface="Times New Roman" pitchFamily="18" charset="0"/>
              </a:rPr>
              <a:t>Example </a:t>
            </a:r>
            <a:r>
              <a:rPr lang="en-US" sz="3600" i="1" dirty="0" smtClean="0">
                <a:latin typeface="Arial Black" pitchFamily="34" charset="0"/>
                <a:cs typeface="Times New Roman" pitchFamily="18" charset="0"/>
              </a:rPr>
              <a:t>class </a:t>
            </a:r>
            <a:r>
              <a:rPr lang="en-US" sz="3600" i="1" u="sng" dirty="0" err="1" smtClean="0">
                <a:latin typeface="Arial Black" pitchFamily="34" charset="0"/>
                <a:cs typeface="Times New Roman" pitchFamily="18" charset="0"/>
              </a:rPr>
              <a:t>M</a:t>
            </a:r>
            <a:r>
              <a:rPr lang="en-US" sz="3600" i="1" dirty="0" err="1" smtClean="0">
                <a:latin typeface="Arial Black" pitchFamily="34" charset="0"/>
                <a:cs typeface="Times New Roman" pitchFamily="18" charset="0"/>
              </a:rPr>
              <a:t>y</a:t>
            </a:r>
            <a:r>
              <a:rPr lang="en-US" sz="3600" i="1" u="sng" dirty="0" err="1" smtClean="0">
                <a:latin typeface="Arial Black" pitchFamily="34" charset="0"/>
                <a:cs typeface="Times New Roman" pitchFamily="18" charset="0"/>
              </a:rPr>
              <a:t>F</a:t>
            </a:r>
            <a:r>
              <a:rPr lang="en-US" sz="3600" i="1" dirty="0" err="1" smtClean="0">
                <a:latin typeface="Arial Black" pitchFamily="34" charset="0"/>
                <a:cs typeface="Times New Roman" pitchFamily="18" charset="0"/>
              </a:rPr>
              <a:t>irst</a:t>
            </a:r>
            <a:r>
              <a:rPr lang="en-US" sz="3600" i="1" u="sng" dirty="0" err="1" smtClean="0">
                <a:latin typeface="Arial Black" pitchFamily="34" charset="0"/>
                <a:cs typeface="Times New Roman" pitchFamily="18" charset="0"/>
              </a:rPr>
              <a:t>J</a:t>
            </a:r>
            <a:r>
              <a:rPr lang="en-US" sz="3600" i="1" dirty="0" err="1" smtClean="0">
                <a:latin typeface="Arial Black" pitchFamily="34" charset="0"/>
                <a:cs typeface="Times New Roman" pitchFamily="18" charset="0"/>
              </a:rPr>
              <a:t>ava</a:t>
            </a:r>
            <a:r>
              <a:rPr lang="en-US" sz="3600" i="1" u="sng" dirty="0" err="1" smtClean="0">
                <a:latin typeface="Arial Black" pitchFamily="34" charset="0"/>
                <a:cs typeface="Times New Roman" pitchFamily="18" charset="0"/>
              </a:rPr>
              <a:t>C</a:t>
            </a:r>
            <a:r>
              <a:rPr lang="en-US" sz="3600" i="1" dirty="0" err="1" smtClean="0">
                <a:latin typeface="Arial Black" pitchFamily="34" charset="0"/>
                <a:cs typeface="Times New Roman" pitchFamily="18" charset="0"/>
              </a:rPr>
              <a:t>lass</a:t>
            </a:r>
            <a:r>
              <a:rPr lang="en-US" sz="3600" i="1" dirty="0" smtClean="0">
                <a:latin typeface="Arial Black" pitchFamily="34" charset="0"/>
                <a:cs typeface="Times New Roman" pitchFamily="18" charset="0"/>
              </a:rPr>
              <a:t> </a:t>
            </a:r>
            <a:endParaRPr lang="en-US" sz="3600" dirty="0" smtClean="0">
              <a:latin typeface="Arial Black" pitchFamily="34" charset="0"/>
              <a:cs typeface="Times New Roman" pitchFamily="18" charset="0"/>
            </a:endParaRPr>
          </a:p>
          <a:p>
            <a:pPr>
              <a:buNone/>
            </a:pP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457200"/>
            <a:ext cx="8763000" cy="7467600"/>
          </a:xfrm>
        </p:spPr>
        <p:txBody>
          <a:bodyPr>
            <a:noAutofit/>
          </a:bodyPr>
          <a:lstStyle/>
          <a:p>
            <a:r>
              <a:rPr lang="en-US" sz="2800" b="1" dirty="0" smtClean="0">
                <a:latin typeface="Times New Roman" pitchFamily="18" charset="0"/>
                <a:cs typeface="Times New Roman" pitchFamily="18" charset="0"/>
              </a:rPr>
              <a:t>Method Names - </a:t>
            </a:r>
            <a:r>
              <a:rPr lang="en-US" sz="2800" dirty="0" smtClean="0">
                <a:latin typeface="Times New Roman" pitchFamily="18" charset="0"/>
                <a:cs typeface="Times New Roman" pitchFamily="18" charset="0"/>
              </a:rPr>
              <a:t>All method names should start with a Lower Case letter.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If several words are used to form the name of the method, then each inner word's first letter should be in Upper Case.</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Example </a:t>
            </a:r>
            <a:r>
              <a:rPr lang="en-US" sz="2800" i="1" dirty="0" smtClean="0">
                <a:latin typeface="Times New Roman" pitchFamily="18" charset="0"/>
                <a:cs typeface="Times New Roman" pitchFamily="18" charset="0"/>
              </a:rPr>
              <a:t>public void </a:t>
            </a:r>
            <a:r>
              <a:rPr lang="en-US" sz="2800" b="1" i="1" dirty="0" err="1" smtClean="0">
                <a:latin typeface="Arial Black" pitchFamily="34" charset="0"/>
                <a:cs typeface="Times New Roman" pitchFamily="18" charset="0"/>
              </a:rPr>
              <a:t>myMethodName</a:t>
            </a:r>
            <a:r>
              <a:rPr lang="en-US" sz="2800" b="1" i="1" dirty="0" smtClean="0">
                <a:latin typeface="Arial Black" pitchFamily="34" charset="0"/>
                <a:cs typeface="Times New Roman" pitchFamily="18" charset="0"/>
              </a:rPr>
              <a:t>()</a:t>
            </a:r>
            <a:endParaRPr lang="en-US" sz="2800" b="1" dirty="0" smtClean="0">
              <a:latin typeface="Arial Black" pitchFamily="34" charset="0"/>
              <a:cs typeface="Times New Roman" pitchFamily="18" charset="0"/>
            </a:endParaRPr>
          </a:p>
          <a:p>
            <a:pPr>
              <a:buNone/>
            </a:pPr>
            <a:endParaRPr lang="en-US" sz="28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latin typeface="Times New Roman" pitchFamily="18" charset="0"/>
                <a:cs typeface="Times New Roman" pitchFamily="18" charset="0"/>
              </a:rPr>
              <a:t>Program File Name</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0" y="838200"/>
            <a:ext cx="8915400" cy="6019800"/>
          </a:xfrm>
        </p:spPr>
        <p:txBody>
          <a:bodyPr>
            <a:normAutofit fontScale="92500" lnSpcReduction="20000"/>
          </a:bodyPr>
          <a:lstStyle/>
          <a:p>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Name of the program file should exactly match the class name.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When saving the file, you should save it using the class name </a:t>
            </a:r>
            <a:r>
              <a:rPr lang="en-US" b="1" dirty="0" smtClean="0">
                <a:latin typeface="Times New Roman" pitchFamily="18" charset="0"/>
                <a:cs typeface="Times New Roman" pitchFamily="18" charset="0"/>
              </a:rPr>
              <a:t>(Remember Java is case sensitive) </a:t>
            </a:r>
            <a:r>
              <a:rPr lang="en-US" dirty="0" smtClean="0">
                <a:latin typeface="Times New Roman" pitchFamily="18" charset="0"/>
                <a:cs typeface="Times New Roman" pitchFamily="18" charset="0"/>
              </a:rPr>
              <a:t>and append '.java' to the end of the name </a:t>
            </a:r>
          </a:p>
          <a:p>
            <a:pPr algn="just"/>
            <a:r>
              <a:rPr lang="en-US" b="1" dirty="0" smtClean="0">
                <a:latin typeface="Times New Roman" pitchFamily="18" charset="0"/>
                <a:cs typeface="Times New Roman" pitchFamily="18" charset="0"/>
              </a:rPr>
              <a:t>If the file name and the class name do not match your program will not compile</a:t>
            </a:r>
            <a:r>
              <a:rPr lang="en-US" dirty="0" smtClean="0">
                <a:latin typeface="Times New Roman" pitchFamily="18" charset="0"/>
                <a:cs typeface="Times New Roman" pitchFamily="18" charset="0"/>
              </a:rPr>
              <a:t>.</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Example : Assume '</a:t>
            </a:r>
            <a:r>
              <a:rPr lang="en-US" dirty="0" err="1" smtClean="0">
                <a:latin typeface="Times New Roman" pitchFamily="18" charset="0"/>
                <a:cs typeface="Times New Roman" pitchFamily="18" charset="0"/>
              </a:rPr>
              <a:t>MyFirstJavaProgram</a:t>
            </a:r>
            <a:r>
              <a:rPr lang="en-US" dirty="0" smtClean="0">
                <a:latin typeface="Times New Roman" pitchFamily="18" charset="0"/>
                <a:cs typeface="Times New Roman" pitchFamily="18" charset="0"/>
              </a:rPr>
              <a:t>' is the class name. Then the file should be saved as </a:t>
            </a:r>
            <a:r>
              <a:rPr lang="en-US" i="1" dirty="0" smtClean="0">
                <a:latin typeface="Times New Roman" pitchFamily="18" charset="0"/>
                <a:cs typeface="Times New Roman" pitchFamily="18" charset="0"/>
              </a:rPr>
              <a:t>'MyFirstJavaProgram.java'</a:t>
            </a:r>
            <a:endParaRPr lang="en-US" dirty="0" smtClean="0">
              <a:latin typeface="Times New Roman" pitchFamily="18" charset="0"/>
              <a:cs typeface="Times New Roman" pitchFamily="18" charset="0"/>
            </a:endParaRPr>
          </a:p>
          <a:p>
            <a:pPr algn="just"/>
            <a:r>
              <a:rPr lang="en-US" b="1" dirty="0" smtClean="0">
                <a:latin typeface="Times New Roman" pitchFamily="18" charset="0"/>
                <a:cs typeface="Times New Roman" pitchFamily="18" charset="0"/>
              </a:rPr>
              <a:t>public static void main(String </a:t>
            </a:r>
            <a:r>
              <a:rPr lang="en-US" b="1" dirty="0" err="1" smtClean="0">
                <a:latin typeface="Times New Roman" pitchFamily="18" charset="0"/>
                <a:cs typeface="Times New Roman" pitchFamily="18" charset="0"/>
              </a:rPr>
              <a:t>args</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Java program processing starts from the main() method which is a mandatory part of every Java program</a:t>
            </a:r>
          </a:p>
          <a:p>
            <a:pPr algn="just"/>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US" dirty="0"/>
          </a:p>
        </p:txBody>
      </p:sp>
      <p:sp>
        <p:nvSpPr>
          <p:cNvPr id="3" name="Content Placeholder 2"/>
          <p:cNvSpPr>
            <a:spLocks noGrp="1"/>
          </p:cNvSpPr>
          <p:nvPr>
            <p:ph idx="1"/>
          </p:nvPr>
        </p:nvSpPr>
        <p:spPr>
          <a:xfrm>
            <a:off x="304800" y="914400"/>
            <a:ext cx="8534400" cy="5211763"/>
          </a:xfrm>
        </p:spPr>
        <p:txBody>
          <a:bodyPr>
            <a:normAutofit/>
          </a:bodyPr>
          <a:lstStyle/>
          <a:p>
            <a:pPr algn="just"/>
            <a:r>
              <a:rPr lang="en-US" dirty="0" smtClean="0">
                <a:latin typeface="Times New Roman" pitchFamily="18" charset="0"/>
                <a:cs typeface="Times New Roman" pitchFamily="18" charset="0"/>
              </a:rPr>
              <a:t>If the java file is compiled properly the compiler will create a class file for the java source file. </a:t>
            </a:r>
          </a:p>
          <a:p>
            <a:pPr algn="just"/>
            <a:r>
              <a:rPr lang="en-US" dirty="0" smtClean="0">
                <a:latin typeface="Times New Roman" pitchFamily="18" charset="0"/>
                <a:cs typeface="Times New Roman" pitchFamily="18" charset="0"/>
              </a:rPr>
              <a:t>It will be saved in the same location as the source file or maybe some other location depending on its package declaration.</a:t>
            </a:r>
          </a:p>
          <a:p>
            <a:pPr algn="just"/>
            <a:r>
              <a:rPr lang="en-US" dirty="0" smtClean="0">
                <a:latin typeface="Times New Roman" pitchFamily="18" charset="0"/>
                <a:cs typeface="Times New Roman" pitchFamily="18" charset="0"/>
              </a:rPr>
              <a:t> Since there is no package declared in the given code so the .class file will be created in the same folder location.</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334962"/>
          </a:xfrm>
        </p:spPr>
        <p:txBody>
          <a:bodyPr>
            <a:normAutofit fontScale="90000"/>
          </a:bodyPr>
          <a:lstStyle/>
          <a:p>
            <a:r>
              <a:rPr lang="en-US" b="1" dirty="0" smtClean="0"/>
              <a:t>Java Identifiers:</a:t>
            </a:r>
            <a:br>
              <a:rPr lang="en-US" b="1" dirty="0" smtClean="0"/>
            </a:br>
            <a:endParaRPr lang="en-US" dirty="0"/>
          </a:p>
        </p:txBody>
      </p:sp>
      <p:sp>
        <p:nvSpPr>
          <p:cNvPr id="3" name="Content Placeholder 2"/>
          <p:cNvSpPr>
            <a:spLocks noGrp="1"/>
          </p:cNvSpPr>
          <p:nvPr>
            <p:ph idx="1"/>
          </p:nvPr>
        </p:nvSpPr>
        <p:spPr>
          <a:xfrm>
            <a:off x="228600" y="685800"/>
            <a:ext cx="8686800" cy="6172200"/>
          </a:xfrm>
        </p:spPr>
        <p:txBody>
          <a:bodyPr>
            <a:noAutofit/>
          </a:bodyPr>
          <a:lstStyle/>
          <a:p>
            <a:pPr algn="just"/>
            <a:r>
              <a:rPr lang="en-US" sz="2400" dirty="0" smtClean="0">
                <a:latin typeface="Times New Roman" pitchFamily="18" charset="0"/>
                <a:cs typeface="Times New Roman" pitchFamily="18" charset="0"/>
              </a:rPr>
              <a:t>All Java components require names. </a:t>
            </a:r>
            <a:r>
              <a:rPr lang="en-US" sz="2400" b="1" dirty="0" smtClean="0">
                <a:latin typeface="Times New Roman" pitchFamily="18" charset="0"/>
                <a:cs typeface="Times New Roman" pitchFamily="18" charset="0"/>
              </a:rPr>
              <a:t>Names used for classes, variables and methods are called identifiers</a:t>
            </a:r>
            <a:r>
              <a:rPr lang="en-US" sz="2400" dirty="0" smtClean="0">
                <a:latin typeface="Times New Roman" pitchFamily="18" charset="0"/>
                <a:cs typeface="Times New Roman" pitchFamily="18" charset="0"/>
              </a:rPr>
              <a:t>.</a:t>
            </a:r>
          </a:p>
          <a:p>
            <a:pPr algn="just"/>
            <a:r>
              <a:rPr lang="en-US" sz="2400" dirty="0" smtClean="0">
                <a:latin typeface="Times New Roman" pitchFamily="18" charset="0"/>
                <a:cs typeface="Times New Roman" pitchFamily="18" charset="0"/>
              </a:rPr>
              <a:t>In Java, there are several points to remember about identifiers. They are as follows:</a:t>
            </a:r>
          </a:p>
          <a:p>
            <a:pPr algn="just"/>
            <a:r>
              <a:rPr lang="en-US" sz="2400" dirty="0" smtClean="0">
                <a:latin typeface="Times New Roman" pitchFamily="18" charset="0"/>
                <a:cs typeface="Times New Roman" pitchFamily="18" charset="0"/>
              </a:rPr>
              <a:t>All identifiers should begin with a letter (</a:t>
            </a:r>
            <a:r>
              <a:rPr lang="en-US" sz="2400" b="1" dirty="0" smtClean="0">
                <a:latin typeface="Times New Roman" pitchFamily="18" charset="0"/>
                <a:cs typeface="Times New Roman" pitchFamily="18" charset="0"/>
              </a:rPr>
              <a:t>A to Z </a:t>
            </a:r>
            <a:r>
              <a:rPr lang="en-US" sz="2400" dirty="0" smtClean="0">
                <a:latin typeface="Times New Roman" pitchFamily="18" charset="0"/>
                <a:cs typeface="Times New Roman" pitchFamily="18" charset="0"/>
              </a:rPr>
              <a:t>or </a:t>
            </a:r>
            <a:r>
              <a:rPr lang="en-US" sz="2400" b="1" dirty="0" smtClean="0">
                <a:latin typeface="Times New Roman" pitchFamily="18" charset="0"/>
                <a:cs typeface="Times New Roman" pitchFamily="18" charset="0"/>
              </a:rPr>
              <a:t>a to z</a:t>
            </a:r>
            <a:r>
              <a:rPr lang="en-US" sz="2400" dirty="0" smtClean="0">
                <a:latin typeface="Times New Roman" pitchFamily="18" charset="0"/>
                <a:cs typeface="Times New Roman" pitchFamily="18" charset="0"/>
              </a:rPr>
              <a:t>), currency character </a:t>
            </a:r>
            <a:r>
              <a:rPr lang="en-US" sz="2400" b="1"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or an underscore </a:t>
            </a:r>
            <a:r>
              <a:rPr lang="en-US" sz="2400" b="1" dirty="0" smtClean="0">
                <a:latin typeface="Times New Roman" pitchFamily="18" charset="0"/>
                <a:cs typeface="Times New Roman" pitchFamily="18" charset="0"/>
              </a:rPr>
              <a:t>(_).</a:t>
            </a:r>
          </a:p>
          <a:p>
            <a:pPr algn="just"/>
            <a:r>
              <a:rPr lang="en-US" sz="2400" dirty="0" smtClean="0">
                <a:latin typeface="Times New Roman" pitchFamily="18" charset="0"/>
                <a:cs typeface="Times New Roman" pitchFamily="18" charset="0"/>
              </a:rPr>
              <a:t>After the first character identifiers can have any combination of characters.</a:t>
            </a:r>
          </a:p>
          <a:p>
            <a:pPr algn="just"/>
            <a:r>
              <a:rPr lang="en-US" sz="2400" b="1" dirty="0" smtClean="0">
                <a:latin typeface="Times New Roman" pitchFamily="18" charset="0"/>
                <a:cs typeface="Times New Roman" pitchFamily="18" charset="0"/>
              </a:rPr>
              <a:t>A key word cannot be used as an identifier.</a:t>
            </a:r>
          </a:p>
          <a:p>
            <a:pPr algn="just"/>
            <a:r>
              <a:rPr lang="en-US" sz="2400" dirty="0" smtClean="0">
                <a:latin typeface="Times New Roman" pitchFamily="18" charset="0"/>
                <a:cs typeface="Times New Roman" pitchFamily="18" charset="0"/>
              </a:rPr>
              <a:t>Most importantly </a:t>
            </a:r>
            <a:r>
              <a:rPr lang="en-US" sz="2400" b="1" dirty="0" smtClean="0">
                <a:latin typeface="Times New Roman" pitchFamily="18" charset="0"/>
                <a:cs typeface="Times New Roman" pitchFamily="18" charset="0"/>
              </a:rPr>
              <a:t>identifiers are case sensitive</a:t>
            </a:r>
            <a:r>
              <a:rPr lang="en-US" sz="2400" dirty="0" smtClean="0">
                <a:latin typeface="Times New Roman" pitchFamily="18" charset="0"/>
                <a:cs typeface="Times New Roman" pitchFamily="18" charset="0"/>
              </a:rPr>
              <a:t>.</a:t>
            </a:r>
          </a:p>
          <a:p>
            <a:pPr algn="just"/>
            <a:r>
              <a:rPr lang="en-US" sz="2400" dirty="0" smtClean="0">
                <a:solidFill>
                  <a:srgbClr val="002060"/>
                </a:solidFill>
                <a:latin typeface="Times New Roman" pitchFamily="18" charset="0"/>
                <a:cs typeface="Times New Roman" pitchFamily="18" charset="0"/>
              </a:rPr>
              <a:t>Examples of legal identifiers: age, $salary, _value, __1_value</a:t>
            </a:r>
          </a:p>
          <a:p>
            <a:pPr algn="just"/>
            <a:r>
              <a:rPr lang="en-US" sz="2400" dirty="0" smtClean="0">
                <a:solidFill>
                  <a:srgbClr val="FF0000"/>
                </a:solidFill>
                <a:latin typeface="Times New Roman" pitchFamily="18" charset="0"/>
                <a:cs typeface="Times New Roman" pitchFamily="18" charset="0"/>
              </a:rPr>
              <a:t>Examples of illegal identifiers: 123abc, -salary</a:t>
            </a:r>
          </a:p>
          <a:p>
            <a:pPr algn="just"/>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458200" cy="792162"/>
          </a:xfrm>
        </p:spPr>
        <p:txBody>
          <a:bodyPr>
            <a:normAutofit fontScale="90000"/>
          </a:bodyPr>
          <a:lstStyle/>
          <a:p>
            <a:r>
              <a:rPr lang="en-US" b="1" dirty="0" smtClean="0"/>
              <a:t>Java Modifiers:</a:t>
            </a:r>
            <a:br>
              <a:rPr lang="en-US" b="1" dirty="0" smtClean="0"/>
            </a:br>
            <a:endParaRPr lang="en-US" dirty="0"/>
          </a:p>
        </p:txBody>
      </p:sp>
      <p:sp>
        <p:nvSpPr>
          <p:cNvPr id="3" name="Content Placeholder 2"/>
          <p:cNvSpPr>
            <a:spLocks noGrp="1"/>
          </p:cNvSpPr>
          <p:nvPr>
            <p:ph idx="1"/>
          </p:nvPr>
        </p:nvSpPr>
        <p:spPr>
          <a:xfrm>
            <a:off x="457200" y="1219200"/>
            <a:ext cx="8229600" cy="4906963"/>
          </a:xfrm>
        </p:spPr>
        <p:txBody>
          <a:bodyPr/>
          <a:lstStyle/>
          <a:p>
            <a:pPr algn="just"/>
            <a:r>
              <a:rPr lang="en-US" dirty="0" smtClean="0">
                <a:latin typeface="Times New Roman" pitchFamily="18" charset="0"/>
                <a:cs typeface="Times New Roman" pitchFamily="18" charset="0"/>
              </a:rPr>
              <a:t>Like other languages, it is possible to modify classes, methods, etc., by using modifiers. There are two categories of modifiers:</a:t>
            </a:r>
          </a:p>
          <a:p>
            <a:pPr algn="just"/>
            <a:r>
              <a:rPr lang="en-US" b="1" dirty="0" smtClean="0">
                <a:latin typeface="Times New Roman" pitchFamily="18" charset="0"/>
                <a:cs typeface="Times New Roman" pitchFamily="18" charset="0"/>
              </a:rPr>
              <a:t>Access Modifiers: </a:t>
            </a:r>
            <a:r>
              <a:rPr lang="en-US" dirty="0" smtClean="0">
                <a:latin typeface="Times New Roman" pitchFamily="18" charset="0"/>
                <a:cs typeface="Times New Roman" pitchFamily="18" charset="0"/>
              </a:rPr>
              <a:t>default, public , protected, private</a:t>
            </a:r>
          </a:p>
          <a:p>
            <a:pPr algn="just"/>
            <a:r>
              <a:rPr lang="en-US" b="1" dirty="0" smtClean="0">
                <a:latin typeface="Times New Roman" pitchFamily="18" charset="0"/>
                <a:cs typeface="Times New Roman" pitchFamily="18" charset="0"/>
              </a:rPr>
              <a:t>Non-access Modifiers: </a:t>
            </a:r>
            <a:r>
              <a:rPr lang="en-US" dirty="0" smtClean="0">
                <a:latin typeface="Times New Roman" pitchFamily="18" charset="0"/>
                <a:cs typeface="Times New Roman" pitchFamily="18" charset="0"/>
              </a:rPr>
              <a:t>final, abstract, </a:t>
            </a:r>
            <a:r>
              <a:rPr lang="en-US" dirty="0" err="1" smtClean="0">
                <a:latin typeface="Times New Roman" pitchFamily="18" charset="0"/>
                <a:cs typeface="Times New Roman" pitchFamily="18" charset="0"/>
              </a:rPr>
              <a:t>strictfp</a:t>
            </a:r>
            <a:endParaRPr lang="en-US" dirty="0" smtClean="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534400" cy="715962"/>
          </a:xfrm>
        </p:spPr>
        <p:txBody>
          <a:bodyPr>
            <a:normAutofit fontScale="90000"/>
          </a:bodyPr>
          <a:lstStyle/>
          <a:p>
            <a:r>
              <a:rPr lang="en-US" b="1" dirty="0" smtClean="0"/>
              <a:t>Java Variables:</a:t>
            </a:r>
            <a:br>
              <a:rPr lang="en-US" b="1" dirty="0" smtClean="0"/>
            </a:br>
            <a:endParaRPr lang="en-US" dirty="0"/>
          </a:p>
        </p:txBody>
      </p:sp>
      <p:sp>
        <p:nvSpPr>
          <p:cNvPr id="3" name="Content Placeholder 2"/>
          <p:cNvSpPr>
            <a:spLocks noGrp="1"/>
          </p:cNvSpPr>
          <p:nvPr>
            <p:ph idx="1"/>
          </p:nvPr>
        </p:nvSpPr>
        <p:spPr>
          <a:xfrm>
            <a:off x="152400" y="685800"/>
            <a:ext cx="8839200" cy="6172200"/>
          </a:xfrm>
        </p:spPr>
        <p:txBody>
          <a:bodyPr>
            <a:noAutofit/>
          </a:bodyPr>
          <a:lstStyle/>
          <a:p>
            <a:r>
              <a:rPr lang="en-US" sz="2400" dirty="0" smtClean="0">
                <a:latin typeface="Times New Roman" pitchFamily="18" charset="0"/>
                <a:cs typeface="Times New Roman" pitchFamily="18" charset="0"/>
              </a:rPr>
              <a:t>We would see following type of variables in Java:</a:t>
            </a:r>
          </a:p>
          <a:p>
            <a:r>
              <a:rPr lang="en-US" sz="2400" dirty="0" smtClean="0">
                <a:latin typeface="Times New Roman" pitchFamily="18" charset="0"/>
                <a:cs typeface="Times New Roman" pitchFamily="18" charset="0"/>
              </a:rPr>
              <a:t>Local Variables</a:t>
            </a:r>
          </a:p>
          <a:p>
            <a:r>
              <a:rPr lang="en-US" sz="2400" dirty="0" smtClean="0">
                <a:latin typeface="Times New Roman" pitchFamily="18" charset="0"/>
                <a:cs typeface="Times New Roman" pitchFamily="18" charset="0"/>
              </a:rPr>
              <a:t>Class Variables (Static Variables)</a:t>
            </a:r>
          </a:p>
          <a:p>
            <a:r>
              <a:rPr lang="en-US" sz="2400" dirty="0" smtClean="0">
                <a:latin typeface="Times New Roman" pitchFamily="18" charset="0"/>
                <a:cs typeface="Times New Roman" pitchFamily="18" charset="0"/>
              </a:rPr>
              <a:t>Instance Variables (Non-static variables)</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Syntax:</a:t>
            </a:r>
          </a:p>
          <a:p>
            <a:pPr>
              <a:buNone/>
            </a:pPr>
            <a:r>
              <a:rPr lang="en-US" sz="2400" dirty="0" smtClean="0"/>
              <a:t>  </a:t>
            </a:r>
            <a:r>
              <a:rPr lang="en-US" sz="2400" b="1" dirty="0" smtClean="0"/>
              <a:t>data type variable [ = value][, variable [= value] ...] ;</a:t>
            </a:r>
          </a:p>
          <a:p>
            <a:pPr>
              <a:buNone/>
            </a:pPr>
            <a:r>
              <a:rPr lang="en-US" sz="2400" b="1" dirty="0" err="1" smtClean="0">
                <a:latin typeface="Times New Roman" pitchFamily="18" charset="0"/>
                <a:cs typeface="Times New Roman" pitchFamily="18" charset="0"/>
              </a:rPr>
              <a:t>Eg</a:t>
            </a:r>
            <a:r>
              <a:rPr lang="en-US" sz="2400" b="1" dirty="0" smtClean="0">
                <a:latin typeface="Times New Roman" pitchFamily="18" charset="0"/>
                <a:cs typeface="Times New Roman" pitchFamily="18" charset="0"/>
              </a:rPr>
              <a:t>:</a:t>
            </a:r>
          </a:p>
          <a:p>
            <a:pPr>
              <a:buNone/>
            </a:pPr>
            <a:r>
              <a:rPr lang="en-US" sz="2400" b="1" dirty="0" err="1" smtClean="0"/>
              <a:t>int</a:t>
            </a:r>
            <a:r>
              <a:rPr lang="en-US" sz="2400" b="1" dirty="0" smtClean="0"/>
              <a:t> a, b, c; </a:t>
            </a:r>
            <a:r>
              <a:rPr lang="en-US" sz="2400" dirty="0" smtClean="0"/>
              <a:t>// Declares three </a:t>
            </a:r>
            <a:r>
              <a:rPr lang="en-US" sz="2400" dirty="0" err="1" smtClean="0"/>
              <a:t>ints</a:t>
            </a:r>
            <a:r>
              <a:rPr lang="en-US" sz="2400" dirty="0" smtClean="0"/>
              <a:t>, a, b, and c. </a:t>
            </a:r>
          </a:p>
          <a:p>
            <a:pPr>
              <a:buNone/>
            </a:pPr>
            <a:r>
              <a:rPr lang="en-US" sz="2400" b="1" dirty="0" err="1" smtClean="0"/>
              <a:t>int</a:t>
            </a:r>
            <a:r>
              <a:rPr lang="en-US" sz="2400" b="1" dirty="0" smtClean="0"/>
              <a:t> a = 10, b = 10;</a:t>
            </a:r>
            <a:r>
              <a:rPr lang="en-US" sz="2400" dirty="0" smtClean="0"/>
              <a:t> // Example of initialization </a:t>
            </a:r>
          </a:p>
          <a:p>
            <a:pPr>
              <a:buNone/>
            </a:pPr>
            <a:r>
              <a:rPr lang="en-US" sz="2400" b="1" dirty="0" smtClean="0"/>
              <a:t>byte B = 22;</a:t>
            </a:r>
            <a:r>
              <a:rPr lang="en-US" sz="2400" dirty="0" smtClean="0"/>
              <a:t> // initializes a byte type variable B. </a:t>
            </a:r>
          </a:p>
          <a:p>
            <a:pPr>
              <a:buNone/>
            </a:pPr>
            <a:r>
              <a:rPr lang="en-US" sz="2400" b="1" dirty="0" smtClean="0"/>
              <a:t>double pi = 3.14159</a:t>
            </a:r>
            <a:r>
              <a:rPr lang="en-US" sz="2400" dirty="0" smtClean="0"/>
              <a:t>; // declares and assigns a value of PI. </a:t>
            </a:r>
          </a:p>
          <a:p>
            <a:pPr>
              <a:buNone/>
            </a:pPr>
            <a:r>
              <a:rPr lang="en-US" sz="2400" b="1" dirty="0" smtClean="0"/>
              <a:t>char a = 'a'; </a:t>
            </a:r>
            <a:r>
              <a:rPr lang="en-US" sz="2400" dirty="0" smtClean="0"/>
              <a:t>// the char variable a is initialized with value </a:t>
            </a:r>
            <a:endParaRPr lang="en-US" sz="2400" b="1"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smtClean="0"/>
              <a:t>Local variables</a:t>
            </a:r>
            <a:br>
              <a:rPr lang="en-US" b="1" dirty="0" smtClean="0"/>
            </a:br>
            <a:endParaRPr lang="en-US" dirty="0"/>
          </a:p>
        </p:txBody>
      </p:sp>
      <p:sp>
        <p:nvSpPr>
          <p:cNvPr id="3" name="Content Placeholder 2"/>
          <p:cNvSpPr>
            <a:spLocks noGrp="1"/>
          </p:cNvSpPr>
          <p:nvPr>
            <p:ph idx="1"/>
          </p:nvPr>
        </p:nvSpPr>
        <p:spPr>
          <a:xfrm>
            <a:off x="152400" y="609600"/>
            <a:ext cx="8763000" cy="6019800"/>
          </a:xfrm>
        </p:spPr>
        <p:txBody>
          <a:bodyPr>
            <a:noAutofit/>
          </a:bodyPr>
          <a:lstStyle/>
          <a:p>
            <a:pPr algn="just"/>
            <a:r>
              <a:rPr lang="en-US" sz="2800" dirty="0" smtClean="0">
                <a:latin typeface="Times New Roman" pitchFamily="18" charset="0"/>
                <a:cs typeface="Times New Roman" pitchFamily="18" charset="0"/>
              </a:rPr>
              <a:t>Local variables are declared in methods, constructors, or blocks.</a:t>
            </a:r>
          </a:p>
          <a:p>
            <a:pPr algn="just"/>
            <a:r>
              <a:rPr lang="en-US" sz="2800" dirty="0" smtClean="0">
                <a:latin typeface="Times New Roman" pitchFamily="18" charset="0"/>
                <a:cs typeface="Times New Roman" pitchFamily="18" charset="0"/>
              </a:rPr>
              <a:t>Local variables are created when the method, constructor or block is entered and the variable will be destroyed once it exits the method, constructor or block.</a:t>
            </a:r>
          </a:p>
          <a:p>
            <a:pPr algn="just"/>
            <a:r>
              <a:rPr lang="en-US" sz="2800" dirty="0" smtClean="0">
                <a:latin typeface="Times New Roman" pitchFamily="18" charset="0"/>
                <a:cs typeface="Times New Roman" pitchFamily="18" charset="0"/>
              </a:rPr>
              <a:t>Access modifiers cannot be used for local variables.</a:t>
            </a:r>
          </a:p>
          <a:p>
            <a:pPr algn="just"/>
            <a:r>
              <a:rPr lang="en-US" sz="2800" dirty="0" smtClean="0">
                <a:latin typeface="Times New Roman" pitchFamily="18" charset="0"/>
                <a:cs typeface="Times New Roman" pitchFamily="18" charset="0"/>
              </a:rPr>
              <a:t>Local variables are visible only within the declared method, constructor or block.</a:t>
            </a:r>
          </a:p>
          <a:p>
            <a:pPr algn="just"/>
            <a:r>
              <a:rPr lang="en-US" sz="2800" dirty="0" smtClean="0">
                <a:latin typeface="Times New Roman" pitchFamily="18" charset="0"/>
                <a:cs typeface="Times New Roman" pitchFamily="18" charset="0"/>
              </a:rPr>
              <a:t>Local variables are implemented at stack level internally.</a:t>
            </a:r>
          </a:p>
          <a:p>
            <a:pPr algn="just"/>
            <a:r>
              <a:rPr lang="en-US" sz="2800" dirty="0" smtClean="0">
                <a:latin typeface="Times New Roman" pitchFamily="18" charset="0"/>
                <a:cs typeface="Times New Roman" pitchFamily="18" charset="0"/>
              </a:rPr>
              <a:t>There is no default value for local variables so local variables should be declared and an initial value should be assigned before the first use.</a:t>
            </a:r>
          </a:p>
          <a:p>
            <a:pPr algn="just"/>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458200" cy="609600"/>
          </a:xfrm>
        </p:spPr>
        <p:txBody>
          <a:bodyPr>
            <a:normAutofit fontScale="90000"/>
          </a:bodyPr>
          <a:lstStyle/>
          <a:p>
            <a:r>
              <a:rPr lang="en-US" dirty="0" smtClean="0"/>
              <a:t>Example</a:t>
            </a:r>
            <a:endParaRPr lang="en-US" dirty="0"/>
          </a:p>
        </p:txBody>
      </p:sp>
      <p:sp>
        <p:nvSpPr>
          <p:cNvPr id="3" name="Content Placeholder 2"/>
          <p:cNvSpPr>
            <a:spLocks noGrp="1"/>
          </p:cNvSpPr>
          <p:nvPr>
            <p:ph idx="1"/>
          </p:nvPr>
        </p:nvSpPr>
        <p:spPr>
          <a:xfrm>
            <a:off x="228600" y="609600"/>
            <a:ext cx="8686800" cy="5943600"/>
          </a:xfrm>
        </p:spPr>
        <p:txBody>
          <a:bodyPr>
            <a:noAutofit/>
          </a:bodyPr>
          <a:lstStyle/>
          <a:p>
            <a:r>
              <a:rPr lang="en-US" sz="2400" dirty="0" smtClean="0">
                <a:latin typeface="Times New Roman" pitchFamily="18" charset="0"/>
                <a:cs typeface="Times New Roman" pitchFamily="18" charset="0"/>
              </a:rPr>
              <a:t>public class Test</a:t>
            </a:r>
          </a:p>
          <a:p>
            <a:pPr>
              <a:buNone/>
            </a:pPr>
            <a:r>
              <a:rPr lang="en-US" sz="2400" dirty="0" smtClean="0">
                <a:latin typeface="Times New Roman" pitchFamily="18" charset="0"/>
                <a:cs typeface="Times New Roman" pitchFamily="18" charset="0"/>
              </a:rPr>
              <a:t>  { </a:t>
            </a:r>
          </a:p>
          <a:p>
            <a:pPr>
              <a:buNone/>
            </a:pPr>
            <a:r>
              <a:rPr lang="en-US" sz="2400" dirty="0" smtClean="0">
                <a:latin typeface="Times New Roman" pitchFamily="18" charset="0"/>
                <a:cs typeface="Times New Roman" pitchFamily="18" charset="0"/>
              </a:rPr>
              <a:t>      public void </a:t>
            </a:r>
            <a:r>
              <a:rPr lang="en-US" sz="2400" dirty="0" err="1" smtClean="0">
                <a:latin typeface="Times New Roman" pitchFamily="18" charset="0"/>
                <a:cs typeface="Times New Roman" pitchFamily="18" charset="0"/>
              </a:rPr>
              <a:t>pupAge</a:t>
            </a:r>
            <a:r>
              <a:rPr lang="en-US" sz="2400" dirty="0" smtClean="0">
                <a:latin typeface="Times New Roman" pitchFamily="18" charset="0"/>
                <a:cs typeface="Times New Roman" pitchFamily="18" charset="0"/>
              </a:rPr>
              <a:t>()</a:t>
            </a:r>
          </a:p>
          <a:p>
            <a:pPr>
              <a:buNone/>
            </a:pPr>
            <a:r>
              <a:rPr lang="en-US" sz="2400" dirty="0" smtClean="0">
                <a:latin typeface="Times New Roman" pitchFamily="18" charset="0"/>
                <a:cs typeface="Times New Roman" pitchFamily="18" charset="0"/>
              </a:rPr>
              <a:t>  { </a:t>
            </a:r>
            <a:r>
              <a:rPr lang="en-US" sz="2400" dirty="0" err="1" smtClean="0">
                <a:latin typeface="Times New Roman" pitchFamily="18" charset="0"/>
                <a:cs typeface="Times New Roman" pitchFamily="18" charset="0"/>
              </a:rPr>
              <a:t>int</a:t>
            </a:r>
            <a:r>
              <a:rPr lang="en-US" sz="2400" dirty="0" smtClean="0">
                <a:latin typeface="Times New Roman" pitchFamily="18" charset="0"/>
                <a:cs typeface="Times New Roman" pitchFamily="18" charset="0"/>
              </a:rPr>
              <a:t> age = 0;</a:t>
            </a:r>
          </a:p>
          <a:p>
            <a:pPr>
              <a:buNone/>
            </a:pPr>
            <a:r>
              <a:rPr lang="en-US" sz="2400" dirty="0" smtClean="0">
                <a:latin typeface="Times New Roman" pitchFamily="18" charset="0"/>
                <a:cs typeface="Times New Roman" pitchFamily="18" charset="0"/>
              </a:rPr>
              <a:t>   age = age + 7; </a:t>
            </a:r>
          </a:p>
          <a:p>
            <a:pPr>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System.out.println</a:t>
            </a:r>
            <a:r>
              <a:rPr lang="en-US" sz="2400" dirty="0" smtClean="0">
                <a:latin typeface="Times New Roman" pitchFamily="18" charset="0"/>
                <a:cs typeface="Times New Roman" pitchFamily="18" charset="0"/>
              </a:rPr>
              <a:t>("Puppy age is : " + age); </a:t>
            </a:r>
          </a:p>
          <a:p>
            <a:pPr>
              <a:buNone/>
            </a:pPr>
            <a:r>
              <a:rPr lang="en-US" sz="2400" dirty="0" smtClean="0">
                <a:latin typeface="Times New Roman" pitchFamily="18" charset="0"/>
                <a:cs typeface="Times New Roman" pitchFamily="18" charset="0"/>
              </a:rPr>
              <a:t>} </a:t>
            </a:r>
          </a:p>
          <a:p>
            <a:pPr>
              <a:buNone/>
            </a:pPr>
            <a:r>
              <a:rPr lang="en-US" sz="2400" dirty="0" smtClean="0">
                <a:latin typeface="Times New Roman" pitchFamily="18" charset="0"/>
                <a:cs typeface="Times New Roman" pitchFamily="18" charset="0"/>
              </a:rPr>
              <a:t>public static void main(String </a:t>
            </a:r>
            <a:r>
              <a:rPr lang="en-US" sz="2400" dirty="0" err="1" smtClean="0">
                <a:latin typeface="Times New Roman" pitchFamily="18" charset="0"/>
                <a:cs typeface="Times New Roman" pitchFamily="18" charset="0"/>
              </a:rPr>
              <a:t>args</a:t>
            </a:r>
            <a:r>
              <a:rPr lang="en-US" sz="2400" dirty="0" smtClean="0">
                <a:latin typeface="Times New Roman" pitchFamily="18" charset="0"/>
                <a:cs typeface="Times New Roman" pitchFamily="18" charset="0"/>
              </a:rPr>
              <a:t>[])</a:t>
            </a:r>
          </a:p>
          <a:p>
            <a:pPr>
              <a:buNone/>
            </a:pPr>
            <a:r>
              <a:rPr lang="en-US" sz="2400" dirty="0" smtClean="0">
                <a:latin typeface="Times New Roman" pitchFamily="18" charset="0"/>
                <a:cs typeface="Times New Roman" pitchFamily="18" charset="0"/>
              </a:rPr>
              <a:t>{ </a:t>
            </a:r>
          </a:p>
          <a:p>
            <a:pPr>
              <a:buNone/>
            </a:pPr>
            <a:r>
              <a:rPr lang="en-US" sz="2400" dirty="0" smtClean="0">
                <a:latin typeface="Times New Roman" pitchFamily="18" charset="0"/>
                <a:cs typeface="Times New Roman" pitchFamily="18" charset="0"/>
              </a:rPr>
              <a:t>Test </a:t>
            </a:r>
            <a:r>
              <a:rPr lang="en-US" sz="2400" dirty="0" err="1" smtClean="0">
                <a:latin typeface="Times New Roman" pitchFamily="18" charset="0"/>
                <a:cs typeface="Times New Roman" pitchFamily="18" charset="0"/>
              </a:rPr>
              <a:t>test</a:t>
            </a:r>
            <a:r>
              <a:rPr lang="en-US" sz="2400" dirty="0" smtClean="0">
                <a:latin typeface="Times New Roman" pitchFamily="18" charset="0"/>
                <a:cs typeface="Times New Roman" pitchFamily="18" charset="0"/>
              </a:rPr>
              <a:t> = new Test();</a:t>
            </a:r>
          </a:p>
          <a:p>
            <a:pPr>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test.pupAge</a:t>
            </a:r>
            <a:r>
              <a:rPr lang="en-US" sz="2400" dirty="0" smtClean="0">
                <a:latin typeface="Times New Roman" pitchFamily="18" charset="0"/>
                <a:cs typeface="Times New Roman" pitchFamily="18" charset="0"/>
              </a:rPr>
              <a:t>(); } </a:t>
            </a:r>
          </a:p>
          <a:p>
            <a:pPr>
              <a:buNone/>
            </a:pPr>
            <a:r>
              <a:rPr lang="en-US" sz="2400" dirty="0" smtClean="0">
                <a:latin typeface="Times New Roman" pitchFamily="18" charset="0"/>
                <a:cs typeface="Times New Roman" pitchFamily="18" charset="0"/>
              </a:rPr>
              <a:t>}</a:t>
            </a:r>
          </a:p>
          <a:p>
            <a:pPr>
              <a:buNone/>
            </a:pPr>
            <a:r>
              <a:rPr lang="en-US" sz="2400" b="1" dirty="0" smtClean="0">
                <a:latin typeface="Times New Roman" pitchFamily="18" charset="0"/>
                <a:cs typeface="Times New Roman" pitchFamily="18" charset="0"/>
              </a:rPr>
              <a:t>			This would produce the following result:</a:t>
            </a:r>
          </a:p>
          <a:p>
            <a:pPr>
              <a:buNone/>
            </a:pPr>
            <a:r>
              <a:rPr lang="en-US" sz="2400" b="1" dirty="0" smtClean="0">
                <a:latin typeface="Times New Roman" pitchFamily="18" charset="0"/>
                <a:cs typeface="Times New Roman" pitchFamily="18" charset="0"/>
              </a:rPr>
              <a:t>			Puppy age is: 7</a:t>
            </a:r>
            <a:endParaRPr lang="en-US"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411162"/>
          </a:xfrm>
        </p:spPr>
        <p:txBody>
          <a:bodyPr>
            <a:noAutofit/>
          </a:bodyPr>
          <a:lstStyle/>
          <a:p>
            <a:r>
              <a:rPr lang="en-US" sz="2400" b="1" dirty="0" smtClean="0">
                <a:latin typeface="Times New Roman" pitchFamily="18" charset="0"/>
                <a:cs typeface="Times New Roman" pitchFamily="18" charset="0"/>
              </a:rPr>
              <a:t>Instance variables</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a:xfrm>
            <a:off x="152400" y="685800"/>
            <a:ext cx="8839200" cy="5867400"/>
          </a:xfrm>
        </p:spPr>
        <p:txBody>
          <a:bodyPr>
            <a:noAutofit/>
          </a:bodyPr>
          <a:lstStyle/>
          <a:p>
            <a:pPr algn="just"/>
            <a:r>
              <a:rPr lang="en-US" sz="2800" b="1" dirty="0" smtClean="0">
                <a:latin typeface="Times New Roman" pitchFamily="18" charset="0"/>
                <a:cs typeface="Times New Roman" pitchFamily="18" charset="0"/>
              </a:rPr>
              <a:t>Instance variables are declared in a class</a:t>
            </a:r>
            <a:r>
              <a:rPr lang="en-US" sz="2800" dirty="0" smtClean="0">
                <a:latin typeface="Times New Roman" pitchFamily="18" charset="0"/>
                <a:cs typeface="Times New Roman" pitchFamily="18" charset="0"/>
              </a:rPr>
              <a:t>, but outside a method, constructor or any block.</a:t>
            </a:r>
          </a:p>
          <a:p>
            <a:pPr algn="just"/>
            <a:r>
              <a:rPr lang="en-US" sz="2800" dirty="0" smtClean="0">
                <a:latin typeface="Times New Roman" pitchFamily="18" charset="0"/>
                <a:cs typeface="Times New Roman" pitchFamily="18" charset="0"/>
              </a:rPr>
              <a:t>When a space is allocated for an object in the heap, a slot for each instance variable value is created.</a:t>
            </a:r>
          </a:p>
          <a:p>
            <a:pPr algn="just"/>
            <a:r>
              <a:rPr lang="en-US" sz="2800" b="1" dirty="0" smtClean="0">
                <a:latin typeface="Times New Roman" pitchFamily="18" charset="0"/>
                <a:cs typeface="Times New Roman" pitchFamily="18" charset="0"/>
              </a:rPr>
              <a:t>Instance variables are created when an object is created with the use of the keyword 'new' and destroyed when the object is destroyed.</a:t>
            </a:r>
          </a:p>
          <a:p>
            <a:pPr algn="just"/>
            <a:r>
              <a:rPr lang="en-US" sz="2800" dirty="0" smtClean="0">
                <a:latin typeface="Times New Roman" pitchFamily="18" charset="0"/>
                <a:cs typeface="Times New Roman" pitchFamily="18" charset="0"/>
              </a:rPr>
              <a:t>Instance variables hold values that must be referenced by more than one method, constructor or block, or essential parts of an object's state that must be present throughout the class.</a:t>
            </a:r>
          </a:p>
          <a:p>
            <a:pPr algn="just"/>
            <a:r>
              <a:rPr lang="en-US" sz="2800" dirty="0" smtClean="0">
                <a:latin typeface="Times New Roman" pitchFamily="18" charset="0"/>
                <a:cs typeface="Times New Roman" pitchFamily="18" charset="0"/>
              </a:rPr>
              <a:t>Instance variables can be declared in class level before or after use.</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457200"/>
          </a:xfrm>
        </p:spPr>
        <p:txBody>
          <a:bodyPr>
            <a:noAutofit/>
          </a:bodyPr>
          <a:lstStyle/>
          <a:p>
            <a:r>
              <a:rPr lang="en-US" sz="2800" dirty="0" smtClean="0"/>
              <a:t>Instance variable</a:t>
            </a:r>
            <a:endParaRPr lang="en-US" sz="2800" dirty="0"/>
          </a:p>
        </p:txBody>
      </p:sp>
      <p:sp>
        <p:nvSpPr>
          <p:cNvPr id="3" name="Content Placeholder 2"/>
          <p:cNvSpPr>
            <a:spLocks noGrp="1"/>
          </p:cNvSpPr>
          <p:nvPr>
            <p:ph idx="1"/>
          </p:nvPr>
        </p:nvSpPr>
        <p:spPr>
          <a:xfrm>
            <a:off x="228600" y="762000"/>
            <a:ext cx="8686800" cy="5943600"/>
          </a:xfrm>
        </p:spPr>
        <p:txBody>
          <a:bodyPr>
            <a:normAutofit fontScale="85000" lnSpcReduction="10000"/>
          </a:bodyPr>
          <a:lstStyle/>
          <a:p>
            <a:pPr algn="just"/>
            <a:r>
              <a:rPr lang="en-US" b="1" dirty="0" smtClean="0">
                <a:latin typeface="Times New Roman" pitchFamily="18" charset="0"/>
                <a:cs typeface="Times New Roman" pitchFamily="18" charset="0"/>
              </a:rPr>
              <a:t>Access modifiers can be given for instance variables.</a:t>
            </a:r>
          </a:p>
          <a:p>
            <a:pPr algn="just"/>
            <a:r>
              <a:rPr lang="en-US" dirty="0" smtClean="0">
                <a:latin typeface="Times New Roman" pitchFamily="18" charset="0"/>
                <a:cs typeface="Times New Roman" pitchFamily="18" charset="0"/>
              </a:rPr>
              <a:t>The instance variables are visible for all methods, constructors and block in the class. Normally, it is recommended to make these variables private (access level). However visibility for subclasses can be given for these variables with the use of access modifiers.</a:t>
            </a:r>
          </a:p>
          <a:p>
            <a:pPr algn="just"/>
            <a:r>
              <a:rPr lang="en-US" dirty="0" smtClean="0">
                <a:latin typeface="Times New Roman" pitchFamily="18" charset="0"/>
                <a:cs typeface="Times New Roman" pitchFamily="18" charset="0"/>
              </a:rPr>
              <a:t>Instance variables have default values. For numbers the default value is 0, for Booleans it is false and for object references it is null. Values can be assigned during the declaration or within the constructor.</a:t>
            </a:r>
          </a:p>
          <a:p>
            <a:pPr algn="just"/>
            <a:r>
              <a:rPr lang="en-US" dirty="0" smtClean="0">
                <a:latin typeface="Times New Roman" pitchFamily="18" charset="0"/>
                <a:cs typeface="Times New Roman" pitchFamily="18" charset="0"/>
              </a:rPr>
              <a:t>Instance variables can be accessed directly by calling the variable name inside the class. However within static methods and different class ( when instance variables are given accessibility) should be called using the fully qualified name . </a:t>
            </a:r>
            <a:r>
              <a:rPr lang="en-US" i="1" dirty="0" err="1" smtClean="0">
                <a:latin typeface="Times New Roman" pitchFamily="18" charset="0"/>
                <a:cs typeface="Times New Roman" pitchFamily="18" charset="0"/>
              </a:rPr>
              <a:t>ObjectReference.VariableName</a:t>
            </a:r>
            <a:r>
              <a:rPr lang="en-US" dirty="0" smtClean="0">
                <a:latin typeface="Times New Roman" pitchFamily="18" charset="0"/>
                <a:cs typeface="Times New Roman" pitchFamily="18" charset="0"/>
              </a:rPr>
              <a:t>.</a:t>
            </a:r>
          </a:p>
          <a:p>
            <a:pPr algn="just"/>
            <a:endParaRPr lang="en-US"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334962"/>
          </a:xfrm>
        </p:spPr>
        <p:txBody>
          <a:bodyPr>
            <a:normAutofit fontScale="90000"/>
          </a:bodyPr>
          <a:lstStyle/>
          <a:p>
            <a:r>
              <a:rPr lang="en-US" dirty="0" smtClean="0"/>
              <a:t>Example </a:t>
            </a:r>
            <a:endParaRPr lang="en-US" dirty="0"/>
          </a:p>
        </p:txBody>
      </p:sp>
      <p:sp>
        <p:nvSpPr>
          <p:cNvPr id="3" name="Content Placeholder 2"/>
          <p:cNvSpPr>
            <a:spLocks noGrp="1"/>
          </p:cNvSpPr>
          <p:nvPr>
            <p:ph idx="1"/>
          </p:nvPr>
        </p:nvSpPr>
        <p:spPr>
          <a:xfrm>
            <a:off x="228600" y="304800"/>
            <a:ext cx="4419600" cy="5867400"/>
          </a:xfrm>
        </p:spPr>
        <p:txBody>
          <a:bodyPr>
            <a:noAutofit/>
          </a:bodyPr>
          <a:lstStyle/>
          <a:p>
            <a:r>
              <a:rPr lang="en-US" sz="1800" dirty="0" smtClean="0">
                <a:latin typeface="Times New Roman" pitchFamily="18" charset="0"/>
                <a:cs typeface="Times New Roman" pitchFamily="18" charset="0"/>
              </a:rPr>
              <a:t>import java.io.*;</a:t>
            </a:r>
          </a:p>
          <a:p>
            <a:pPr>
              <a:buNone/>
            </a:pPr>
            <a:r>
              <a:rPr lang="en-US" sz="1800" dirty="0" smtClean="0">
                <a:latin typeface="Times New Roman" pitchFamily="18" charset="0"/>
                <a:cs typeface="Times New Roman" pitchFamily="18" charset="0"/>
              </a:rPr>
              <a:t>public class Employee</a:t>
            </a:r>
          </a:p>
          <a:p>
            <a:pPr>
              <a:buNone/>
            </a:pPr>
            <a:r>
              <a:rPr lang="en-US" sz="1800" dirty="0" smtClean="0">
                <a:latin typeface="Times New Roman" pitchFamily="18" charset="0"/>
                <a:cs typeface="Times New Roman" pitchFamily="18" charset="0"/>
              </a:rPr>
              <a:t>{  </a:t>
            </a:r>
          </a:p>
          <a:p>
            <a:pPr>
              <a:buNone/>
            </a:pPr>
            <a:r>
              <a:rPr lang="en-US" sz="1800" dirty="0" smtClean="0">
                <a:latin typeface="Times New Roman" pitchFamily="18" charset="0"/>
                <a:cs typeface="Times New Roman" pitchFamily="18" charset="0"/>
              </a:rPr>
              <a:t> </a:t>
            </a:r>
            <a:r>
              <a:rPr lang="en-US" sz="1800" b="1" dirty="0" smtClean="0">
                <a:latin typeface="Times New Roman" pitchFamily="18" charset="0"/>
                <a:cs typeface="Times New Roman" pitchFamily="18" charset="0"/>
              </a:rPr>
              <a:t>// this instance variable is visible for any child class.  </a:t>
            </a:r>
          </a:p>
          <a:p>
            <a:pPr>
              <a:buNone/>
            </a:pPr>
            <a:r>
              <a:rPr lang="en-US" sz="1800" dirty="0" smtClean="0">
                <a:latin typeface="Times New Roman" pitchFamily="18" charset="0"/>
                <a:cs typeface="Times New Roman" pitchFamily="18" charset="0"/>
              </a:rPr>
              <a:t> public String name;      </a:t>
            </a:r>
          </a:p>
          <a:p>
            <a:pPr>
              <a:buNone/>
            </a:pPr>
            <a:r>
              <a:rPr lang="en-US" sz="1800" b="1" dirty="0" smtClean="0">
                <a:latin typeface="Times New Roman" pitchFamily="18" charset="0"/>
                <a:cs typeface="Times New Roman" pitchFamily="18" charset="0"/>
              </a:rPr>
              <a:t>// salary  variable is visible in Employee class only.  </a:t>
            </a:r>
          </a:p>
          <a:p>
            <a:pPr>
              <a:buNone/>
            </a:pPr>
            <a:r>
              <a:rPr lang="en-US" sz="1800" dirty="0" smtClean="0">
                <a:latin typeface="Times New Roman" pitchFamily="18" charset="0"/>
                <a:cs typeface="Times New Roman" pitchFamily="18" charset="0"/>
              </a:rPr>
              <a:t> private double salary;    </a:t>
            </a:r>
          </a:p>
          <a:p>
            <a:pPr>
              <a:buNone/>
            </a:pPr>
            <a:r>
              <a:rPr lang="en-US" sz="1800" dirty="0" smtClean="0">
                <a:latin typeface="Times New Roman" pitchFamily="18" charset="0"/>
                <a:cs typeface="Times New Roman" pitchFamily="18" charset="0"/>
              </a:rPr>
              <a:t>  </a:t>
            </a:r>
            <a:r>
              <a:rPr lang="en-US" sz="1800" b="1" dirty="0" smtClean="0">
                <a:latin typeface="Times New Roman" pitchFamily="18" charset="0"/>
                <a:cs typeface="Times New Roman" pitchFamily="18" charset="0"/>
              </a:rPr>
              <a:t>// The name variable is assigned in the constructor</a:t>
            </a:r>
            <a:r>
              <a:rPr lang="en-US" sz="1800" dirty="0" smtClean="0">
                <a:latin typeface="Times New Roman" pitchFamily="18" charset="0"/>
                <a:cs typeface="Times New Roman" pitchFamily="18" charset="0"/>
              </a:rPr>
              <a:t>.  </a:t>
            </a:r>
          </a:p>
          <a:p>
            <a:pPr>
              <a:buNone/>
            </a:pPr>
            <a:r>
              <a:rPr lang="en-US" sz="1800" dirty="0" smtClean="0">
                <a:latin typeface="Times New Roman" pitchFamily="18" charset="0"/>
                <a:cs typeface="Times New Roman" pitchFamily="18" charset="0"/>
              </a:rPr>
              <a:t>  public Employee (String </a:t>
            </a:r>
            <a:r>
              <a:rPr lang="en-US" sz="1800" dirty="0" err="1" smtClean="0">
                <a:latin typeface="Times New Roman" pitchFamily="18" charset="0"/>
                <a:cs typeface="Times New Roman" pitchFamily="18" charset="0"/>
              </a:rPr>
              <a:t>empName</a:t>
            </a:r>
            <a:r>
              <a:rPr lang="en-US" sz="1800" dirty="0" smtClean="0">
                <a:latin typeface="Times New Roman" pitchFamily="18" charset="0"/>
                <a:cs typeface="Times New Roman" pitchFamily="18" charset="0"/>
              </a:rPr>
              <a:t>)</a:t>
            </a:r>
          </a:p>
          <a:p>
            <a:pPr>
              <a:buNone/>
            </a:pPr>
            <a:r>
              <a:rPr lang="en-US" sz="1800" dirty="0" smtClean="0">
                <a:latin typeface="Times New Roman" pitchFamily="18" charset="0"/>
                <a:cs typeface="Times New Roman" pitchFamily="18" charset="0"/>
              </a:rPr>
              <a:t>{    </a:t>
            </a:r>
          </a:p>
          <a:p>
            <a:pPr>
              <a:buNone/>
            </a:pPr>
            <a:r>
              <a:rPr lang="en-US" sz="1800" dirty="0" smtClean="0">
                <a:latin typeface="Times New Roman" pitchFamily="18" charset="0"/>
                <a:cs typeface="Times New Roman" pitchFamily="18" charset="0"/>
              </a:rPr>
              <a:t>  name = </a:t>
            </a:r>
            <a:r>
              <a:rPr lang="en-US" sz="1800" dirty="0" err="1" smtClean="0">
                <a:latin typeface="Times New Roman" pitchFamily="18" charset="0"/>
                <a:cs typeface="Times New Roman" pitchFamily="18" charset="0"/>
              </a:rPr>
              <a:t>empName</a:t>
            </a:r>
            <a:r>
              <a:rPr lang="en-US" sz="1800" dirty="0" smtClean="0">
                <a:latin typeface="Times New Roman" pitchFamily="18" charset="0"/>
                <a:cs typeface="Times New Roman" pitchFamily="18" charset="0"/>
              </a:rPr>
              <a:t>;  </a:t>
            </a:r>
          </a:p>
          <a:p>
            <a:pPr>
              <a:buNone/>
            </a:pPr>
            <a:r>
              <a:rPr lang="en-US" sz="1800" dirty="0" smtClean="0">
                <a:latin typeface="Times New Roman" pitchFamily="18" charset="0"/>
                <a:cs typeface="Times New Roman" pitchFamily="18" charset="0"/>
              </a:rPr>
              <a:t> }   </a:t>
            </a:r>
          </a:p>
          <a:p>
            <a:pPr>
              <a:buNone/>
            </a:pPr>
            <a:r>
              <a:rPr lang="en-US" sz="1800" b="1" dirty="0" smtClean="0">
                <a:latin typeface="Times New Roman" pitchFamily="18" charset="0"/>
                <a:cs typeface="Times New Roman" pitchFamily="18" charset="0"/>
              </a:rPr>
              <a:t>// The salary variable is assigned a value. </a:t>
            </a:r>
          </a:p>
          <a:p>
            <a:pPr>
              <a:buNone/>
            </a:pPr>
            <a:r>
              <a:rPr lang="en-US" sz="1800" dirty="0" smtClean="0">
                <a:latin typeface="Times New Roman" pitchFamily="18" charset="0"/>
                <a:cs typeface="Times New Roman" pitchFamily="18" charset="0"/>
              </a:rPr>
              <a:t>  public void </a:t>
            </a:r>
            <a:r>
              <a:rPr lang="en-US" sz="1800" dirty="0" err="1" smtClean="0">
                <a:latin typeface="Times New Roman" pitchFamily="18" charset="0"/>
                <a:cs typeface="Times New Roman" pitchFamily="18" charset="0"/>
              </a:rPr>
              <a:t>setSalary</a:t>
            </a:r>
            <a:r>
              <a:rPr lang="en-US" sz="1800" dirty="0" smtClean="0">
                <a:latin typeface="Times New Roman" pitchFamily="18" charset="0"/>
                <a:cs typeface="Times New Roman" pitchFamily="18" charset="0"/>
              </a:rPr>
              <a:t>(double </a:t>
            </a:r>
            <a:r>
              <a:rPr lang="en-US" sz="1800" dirty="0" err="1" smtClean="0">
                <a:latin typeface="Times New Roman" pitchFamily="18" charset="0"/>
                <a:cs typeface="Times New Roman" pitchFamily="18" charset="0"/>
              </a:rPr>
              <a:t>empSal</a:t>
            </a:r>
            <a:r>
              <a:rPr lang="en-US" sz="1800" dirty="0" smtClean="0">
                <a:latin typeface="Times New Roman" pitchFamily="18" charset="0"/>
                <a:cs typeface="Times New Roman" pitchFamily="18" charset="0"/>
              </a:rPr>
              <a:t>)</a:t>
            </a:r>
          </a:p>
          <a:p>
            <a:pPr>
              <a:buNone/>
            </a:pPr>
            <a:r>
              <a:rPr lang="en-US" sz="1800" dirty="0" smtClean="0">
                <a:latin typeface="Times New Roman" pitchFamily="18" charset="0"/>
                <a:cs typeface="Times New Roman" pitchFamily="18" charset="0"/>
              </a:rPr>
              <a:t>{      </a:t>
            </a:r>
          </a:p>
          <a:p>
            <a:pPr>
              <a:buNone/>
            </a:pPr>
            <a:r>
              <a:rPr lang="en-US" sz="1800" dirty="0" smtClean="0">
                <a:latin typeface="Times New Roman" pitchFamily="18" charset="0"/>
                <a:cs typeface="Times New Roman" pitchFamily="18" charset="0"/>
              </a:rPr>
              <a:t>salary = </a:t>
            </a:r>
            <a:r>
              <a:rPr lang="en-US" sz="1800" dirty="0" err="1" smtClean="0">
                <a:latin typeface="Times New Roman" pitchFamily="18" charset="0"/>
                <a:cs typeface="Times New Roman" pitchFamily="18" charset="0"/>
              </a:rPr>
              <a:t>empSal</a:t>
            </a:r>
            <a:r>
              <a:rPr lang="en-US" sz="1800" dirty="0" smtClean="0">
                <a:latin typeface="Times New Roman" pitchFamily="18" charset="0"/>
                <a:cs typeface="Times New Roman" pitchFamily="18" charset="0"/>
              </a:rPr>
              <a:t>; </a:t>
            </a:r>
          </a:p>
          <a:p>
            <a:pPr>
              <a:buNone/>
            </a:pPr>
            <a:r>
              <a:rPr lang="en-US" sz="1800" dirty="0" smtClean="0">
                <a:latin typeface="Times New Roman" pitchFamily="18" charset="0"/>
                <a:cs typeface="Times New Roman" pitchFamily="18" charset="0"/>
              </a:rPr>
              <a:t>  }      </a:t>
            </a:r>
          </a:p>
        </p:txBody>
      </p:sp>
      <p:sp>
        <p:nvSpPr>
          <p:cNvPr id="4" name="TextBox 3"/>
          <p:cNvSpPr txBox="1"/>
          <p:nvPr/>
        </p:nvSpPr>
        <p:spPr>
          <a:xfrm>
            <a:off x="4572000" y="762000"/>
            <a:ext cx="4267200" cy="5016758"/>
          </a:xfrm>
          <a:prstGeom prst="rect">
            <a:avLst/>
          </a:prstGeom>
          <a:noFill/>
        </p:spPr>
        <p:txBody>
          <a:bodyPr wrap="square" rtlCol="0">
            <a:spAutoFit/>
          </a:bodyPr>
          <a:lstStyle/>
          <a:p>
            <a:pPr>
              <a:buNone/>
            </a:pPr>
            <a:r>
              <a:rPr lang="en-US" sz="2000" b="1" dirty="0" smtClean="0">
                <a:latin typeface="Times New Roman" pitchFamily="18" charset="0"/>
                <a:cs typeface="Times New Roman" pitchFamily="18" charset="0"/>
              </a:rPr>
              <a:t>// This method prints the employee details.  </a:t>
            </a:r>
          </a:p>
          <a:p>
            <a:pPr>
              <a:buNone/>
            </a:pPr>
            <a:r>
              <a:rPr lang="en-US" sz="2000" dirty="0" smtClean="0">
                <a:latin typeface="Times New Roman" pitchFamily="18" charset="0"/>
                <a:cs typeface="Times New Roman" pitchFamily="18" charset="0"/>
              </a:rPr>
              <a:t> public void </a:t>
            </a:r>
            <a:r>
              <a:rPr lang="en-US" sz="2000" dirty="0" err="1" smtClean="0">
                <a:latin typeface="Times New Roman" pitchFamily="18" charset="0"/>
                <a:cs typeface="Times New Roman" pitchFamily="18" charset="0"/>
              </a:rPr>
              <a:t>printEmp</a:t>
            </a:r>
            <a:r>
              <a:rPr lang="en-US" sz="2000" dirty="0" smtClean="0">
                <a:latin typeface="Times New Roman" pitchFamily="18" charset="0"/>
                <a:cs typeface="Times New Roman" pitchFamily="18" charset="0"/>
              </a:rPr>
              <a:t>()</a:t>
            </a:r>
          </a:p>
          <a:p>
            <a:pPr>
              <a:buNone/>
            </a:pP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System.out.println</a:t>
            </a:r>
            <a:r>
              <a:rPr lang="en-US" sz="2000" dirty="0" smtClean="0">
                <a:latin typeface="Times New Roman" pitchFamily="18" charset="0"/>
                <a:cs typeface="Times New Roman" pitchFamily="18" charset="0"/>
              </a:rPr>
              <a:t>("name  : " + name );   </a:t>
            </a:r>
          </a:p>
          <a:p>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System.out.println</a:t>
            </a:r>
            <a:r>
              <a:rPr lang="en-US" sz="2000" dirty="0" smtClean="0">
                <a:latin typeface="Times New Roman" pitchFamily="18" charset="0"/>
                <a:cs typeface="Times New Roman" pitchFamily="18" charset="0"/>
              </a:rPr>
              <a:t>("salary :" + salary);   </a:t>
            </a:r>
          </a:p>
          <a:p>
            <a:r>
              <a:rPr lang="en-US" sz="2000" dirty="0" smtClean="0">
                <a:latin typeface="Times New Roman" pitchFamily="18" charset="0"/>
                <a:cs typeface="Times New Roman" pitchFamily="18" charset="0"/>
              </a:rPr>
              <a:t>} </a:t>
            </a:r>
          </a:p>
          <a:p>
            <a:r>
              <a:rPr lang="en-US" sz="2000" dirty="0" smtClean="0">
                <a:latin typeface="Times New Roman" pitchFamily="18" charset="0"/>
                <a:cs typeface="Times New Roman" pitchFamily="18" charset="0"/>
              </a:rPr>
              <a:t>  public static void main(String </a:t>
            </a:r>
            <a:r>
              <a:rPr lang="en-US" sz="2000" dirty="0" err="1" smtClean="0">
                <a:latin typeface="Times New Roman" pitchFamily="18" charset="0"/>
                <a:cs typeface="Times New Roman" pitchFamily="18" charset="0"/>
              </a:rPr>
              <a:t>args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p>
          <a:p>
            <a:r>
              <a:rPr lang="en-US" sz="2000" dirty="0" smtClean="0">
                <a:latin typeface="Times New Roman" pitchFamily="18" charset="0"/>
                <a:cs typeface="Times New Roman" pitchFamily="18" charset="0"/>
              </a:rPr>
              <a:t>    Employee </a:t>
            </a:r>
            <a:r>
              <a:rPr lang="en-US" sz="2000" dirty="0" err="1" smtClean="0">
                <a:latin typeface="Times New Roman" pitchFamily="18" charset="0"/>
                <a:cs typeface="Times New Roman" pitchFamily="18" charset="0"/>
              </a:rPr>
              <a:t>empOne</a:t>
            </a:r>
            <a:r>
              <a:rPr lang="en-US" sz="2000" dirty="0" smtClean="0">
                <a:latin typeface="Times New Roman" pitchFamily="18" charset="0"/>
                <a:cs typeface="Times New Roman" pitchFamily="18" charset="0"/>
              </a:rPr>
              <a:t> = new Employee("</a:t>
            </a:r>
            <a:r>
              <a:rPr lang="en-US" sz="2000" dirty="0" err="1" smtClean="0">
                <a:latin typeface="Times New Roman" pitchFamily="18" charset="0"/>
                <a:cs typeface="Times New Roman" pitchFamily="18" charset="0"/>
              </a:rPr>
              <a:t>Ransika</a:t>
            </a:r>
            <a:r>
              <a:rPr lang="en-US" sz="2000" dirty="0" smtClean="0">
                <a:latin typeface="Times New Roman" pitchFamily="18" charset="0"/>
                <a:cs typeface="Times New Roman" pitchFamily="18" charset="0"/>
              </a:rPr>
              <a:t>");      </a:t>
            </a:r>
          </a:p>
          <a:p>
            <a:r>
              <a:rPr lang="en-US" sz="2000" dirty="0" err="1" smtClean="0">
                <a:latin typeface="Times New Roman" pitchFamily="18" charset="0"/>
                <a:cs typeface="Times New Roman" pitchFamily="18" charset="0"/>
              </a:rPr>
              <a:t>empOne.setSalary</a:t>
            </a:r>
            <a:r>
              <a:rPr lang="en-US" sz="2000" dirty="0" smtClean="0">
                <a:latin typeface="Times New Roman" pitchFamily="18" charset="0"/>
                <a:cs typeface="Times New Roman" pitchFamily="18" charset="0"/>
              </a:rPr>
              <a:t>(1000);      </a:t>
            </a:r>
          </a:p>
          <a:p>
            <a:r>
              <a:rPr lang="en-US" sz="2000" dirty="0" err="1" smtClean="0">
                <a:latin typeface="Times New Roman" pitchFamily="18" charset="0"/>
                <a:cs typeface="Times New Roman" pitchFamily="18" charset="0"/>
              </a:rPr>
              <a:t>empOne.printEmp</a:t>
            </a:r>
            <a:r>
              <a:rPr lang="en-US" sz="2000" dirty="0" smtClean="0">
                <a:latin typeface="Times New Roman" pitchFamily="18" charset="0"/>
                <a:cs typeface="Times New Roman" pitchFamily="18" charset="0"/>
              </a:rPr>
              <a:t>();  </a:t>
            </a:r>
          </a:p>
          <a:p>
            <a:r>
              <a:rPr lang="en-US" sz="2000" dirty="0" smtClean="0">
                <a:latin typeface="Times New Roman" pitchFamily="18" charset="0"/>
                <a:cs typeface="Times New Roman" pitchFamily="18" charset="0"/>
              </a:rPr>
              <a:t> }</a:t>
            </a:r>
          </a:p>
          <a:p>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
        <p:nvSpPr>
          <p:cNvPr id="5" name="TextBox 4"/>
          <p:cNvSpPr txBox="1"/>
          <p:nvPr/>
        </p:nvSpPr>
        <p:spPr>
          <a:xfrm>
            <a:off x="4876800" y="5715000"/>
            <a:ext cx="1981200" cy="923330"/>
          </a:xfrm>
          <a:prstGeom prst="rect">
            <a:avLst/>
          </a:prstGeom>
          <a:noFill/>
        </p:spPr>
        <p:txBody>
          <a:bodyPr wrap="square" rtlCol="0">
            <a:spAutoFit/>
          </a:bodyPr>
          <a:lstStyle/>
          <a:p>
            <a:r>
              <a:rPr lang="en-US" dirty="0" smtClean="0"/>
              <a:t>output</a:t>
            </a:r>
          </a:p>
          <a:p>
            <a:r>
              <a:rPr lang="en-US" dirty="0" smtClean="0"/>
              <a:t>name : </a:t>
            </a:r>
            <a:r>
              <a:rPr lang="en-US" dirty="0" err="1" smtClean="0"/>
              <a:t>Ransika</a:t>
            </a:r>
            <a:r>
              <a:rPr lang="en-US" dirty="0" smtClean="0"/>
              <a:t> </a:t>
            </a:r>
          </a:p>
          <a:p>
            <a:r>
              <a:rPr lang="en-US" dirty="0" smtClean="0"/>
              <a:t>salary :1000.0 </a:t>
            </a: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563562"/>
          </a:xfrm>
        </p:spPr>
        <p:txBody>
          <a:bodyPr>
            <a:normAutofit fontScale="90000"/>
          </a:bodyPr>
          <a:lstStyle/>
          <a:p>
            <a:r>
              <a:rPr lang="en-US" b="1" dirty="0" smtClean="0"/>
              <a:t>Class/static variables:</a:t>
            </a:r>
            <a:br>
              <a:rPr lang="en-US" b="1" dirty="0" smtClean="0"/>
            </a:br>
            <a:endParaRPr lang="en-US" dirty="0"/>
          </a:p>
        </p:txBody>
      </p:sp>
      <p:sp>
        <p:nvSpPr>
          <p:cNvPr id="3" name="Content Placeholder 2"/>
          <p:cNvSpPr>
            <a:spLocks noGrp="1"/>
          </p:cNvSpPr>
          <p:nvPr>
            <p:ph idx="1"/>
          </p:nvPr>
        </p:nvSpPr>
        <p:spPr>
          <a:xfrm>
            <a:off x="152400" y="457200"/>
            <a:ext cx="8763000" cy="6019800"/>
          </a:xfrm>
        </p:spPr>
        <p:txBody>
          <a:bodyPr>
            <a:noAutofit/>
          </a:bodyPr>
          <a:lstStyle/>
          <a:p>
            <a:pPr algn="just"/>
            <a:r>
              <a:rPr lang="en-US" sz="2400" dirty="0" smtClean="0">
                <a:latin typeface="Times New Roman" pitchFamily="18" charset="0"/>
                <a:cs typeface="Times New Roman" pitchFamily="18" charset="0"/>
              </a:rPr>
              <a:t>Class variables also known as static variables are </a:t>
            </a:r>
            <a:r>
              <a:rPr lang="en-US" sz="2400" b="1" dirty="0" smtClean="0">
                <a:latin typeface="Times New Roman" pitchFamily="18" charset="0"/>
                <a:cs typeface="Times New Roman" pitchFamily="18" charset="0"/>
              </a:rPr>
              <a:t>declared with the </a:t>
            </a:r>
            <a:r>
              <a:rPr lang="en-US" sz="2400" b="1" i="1" dirty="0" smtClean="0">
                <a:latin typeface="Times New Roman" pitchFamily="18" charset="0"/>
                <a:cs typeface="Times New Roman" pitchFamily="18" charset="0"/>
              </a:rPr>
              <a:t>static</a:t>
            </a:r>
            <a:r>
              <a:rPr lang="en-US" sz="2400" b="1" dirty="0" smtClean="0">
                <a:latin typeface="Times New Roman" pitchFamily="18" charset="0"/>
                <a:cs typeface="Times New Roman" pitchFamily="18" charset="0"/>
              </a:rPr>
              <a:t> keyword in a class,</a:t>
            </a:r>
            <a:r>
              <a:rPr lang="en-US" sz="2400" dirty="0" smtClean="0">
                <a:latin typeface="Times New Roman" pitchFamily="18" charset="0"/>
                <a:cs typeface="Times New Roman" pitchFamily="18" charset="0"/>
              </a:rPr>
              <a:t> but outside a method, constructor or a block. </a:t>
            </a:r>
          </a:p>
          <a:p>
            <a:pPr algn="just"/>
            <a:r>
              <a:rPr lang="en-US" sz="2400" dirty="0" smtClean="0">
                <a:latin typeface="Times New Roman" pitchFamily="18" charset="0"/>
                <a:cs typeface="Times New Roman" pitchFamily="18" charset="0"/>
              </a:rPr>
              <a:t>There would only be one copy of each class variable per class, regardless of how many objects are created from it.</a:t>
            </a:r>
          </a:p>
          <a:p>
            <a:pPr algn="just"/>
            <a:r>
              <a:rPr lang="en-US" sz="2400" b="1" dirty="0" smtClean="0">
                <a:latin typeface="Times New Roman" pitchFamily="18" charset="0"/>
                <a:cs typeface="Times New Roman" pitchFamily="18" charset="0"/>
              </a:rPr>
              <a:t>Static variables are rarely used other than being declared as constants. Constants are variables that are declared as public/private, final and static. Constant variables never change from their initial value.</a:t>
            </a:r>
          </a:p>
          <a:p>
            <a:pPr algn="just"/>
            <a:r>
              <a:rPr lang="en-US" sz="2400" dirty="0" smtClean="0">
                <a:latin typeface="Times New Roman" pitchFamily="18" charset="0"/>
                <a:cs typeface="Times New Roman" pitchFamily="18" charset="0"/>
              </a:rPr>
              <a:t>Static variables are stored in static memory. It is rare to use static variables other than declared final and used as either public or private constants.</a:t>
            </a:r>
          </a:p>
          <a:p>
            <a:pPr algn="just"/>
            <a:r>
              <a:rPr lang="en-US" sz="2400" dirty="0" smtClean="0">
                <a:latin typeface="Times New Roman" pitchFamily="18" charset="0"/>
                <a:cs typeface="Times New Roman" pitchFamily="18" charset="0"/>
              </a:rPr>
              <a:t>Static variables are created when the program starts and destroyed when the program stops.</a:t>
            </a:r>
          </a:p>
          <a:p>
            <a:pPr algn="just"/>
            <a:endParaRPr lang="en-US"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t>Class/static variables:</a:t>
            </a:r>
            <a:br>
              <a:rPr lang="en-US" b="1" dirty="0" smtClean="0"/>
            </a:br>
            <a:endParaRPr lang="en-US" dirty="0"/>
          </a:p>
        </p:txBody>
      </p:sp>
      <p:sp>
        <p:nvSpPr>
          <p:cNvPr id="3" name="Content Placeholder 2"/>
          <p:cNvSpPr>
            <a:spLocks noGrp="1"/>
          </p:cNvSpPr>
          <p:nvPr>
            <p:ph idx="1"/>
          </p:nvPr>
        </p:nvSpPr>
        <p:spPr>
          <a:xfrm>
            <a:off x="228600" y="609600"/>
            <a:ext cx="8763000" cy="5943600"/>
          </a:xfrm>
        </p:spPr>
        <p:txBody>
          <a:bodyPr>
            <a:noAutofit/>
          </a:bodyPr>
          <a:lstStyle/>
          <a:p>
            <a:pPr algn="just"/>
            <a:r>
              <a:rPr lang="en-US" sz="2400" dirty="0" smtClean="0">
                <a:latin typeface="Times New Roman" pitchFamily="18" charset="0"/>
                <a:cs typeface="Times New Roman" pitchFamily="18" charset="0"/>
              </a:rPr>
              <a:t>Visibility is similar to instance variables. However, most static variables are declared public since they must be available for users of the class.</a:t>
            </a:r>
          </a:p>
          <a:p>
            <a:pPr algn="just"/>
            <a:r>
              <a:rPr lang="en-US" sz="2400" dirty="0" smtClean="0">
                <a:latin typeface="Times New Roman" pitchFamily="18" charset="0"/>
                <a:cs typeface="Times New Roman" pitchFamily="18" charset="0"/>
              </a:rPr>
              <a:t>Default values are same as instance variables. For numbers, the default value is 0; for Booleans, it is false; and for object references, it is null. Values can be assigned during the declaration or within the constructor. Additionally values can be assigned in special static </a:t>
            </a:r>
            <a:r>
              <a:rPr lang="en-US" sz="2400" dirty="0" err="1" smtClean="0">
                <a:latin typeface="Times New Roman" pitchFamily="18" charset="0"/>
                <a:cs typeface="Times New Roman" pitchFamily="18" charset="0"/>
              </a:rPr>
              <a:t>initializer</a:t>
            </a:r>
            <a:r>
              <a:rPr lang="en-US" sz="2400" dirty="0" smtClean="0">
                <a:latin typeface="Times New Roman" pitchFamily="18" charset="0"/>
                <a:cs typeface="Times New Roman" pitchFamily="18" charset="0"/>
              </a:rPr>
              <a:t> blocks.</a:t>
            </a:r>
          </a:p>
          <a:p>
            <a:pPr algn="just"/>
            <a:r>
              <a:rPr lang="en-US" sz="2400" b="1" dirty="0" smtClean="0">
                <a:latin typeface="Times New Roman" pitchFamily="18" charset="0"/>
                <a:cs typeface="Times New Roman" pitchFamily="18" charset="0"/>
              </a:rPr>
              <a:t>Static variables can be accessed by calling with the class name </a:t>
            </a:r>
            <a:r>
              <a:rPr lang="en-US" sz="2400" b="1" i="1" dirty="0" err="1" smtClean="0">
                <a:latin typeface="Times New Roman" pitchFamily="18" charset="0"/>
                <a:cs typeface="Times New Roman" pitchFamily="18" charset="0"/>
              </a:rPr>
              <a:t>ClassName.VariableName</a:t>
            </a:r>
            <a:r>
              <a:rPr lang="en-US" sz="2400" b="1" dirty="0" smtClean="0">
                <a:latin typeface="Times New Roman" pitchFamily="18" charset="0"/>
                <a:cs typeface="Times New Roman" pitchFamily="18" charset="0"/>
              </a:rPr>
              <a:t>.</a:t>
            </a:r>
          </a:p>
          <a:p>
            <a:pPr algn="just"/>
            <a:r>
              <a:rPr lang="en-US" sz="2400" dirty="0" smtClean="0">
                <a:latin typeface="Times New Roman" pitchFamily="18" charset="0"/>
                <a:cs typeface="Times New Roman" pitchFamily="18" charset="0"/>
              </a:rPr>
              <a:t>When declaring class variables as public static final, then variables names (constants) are all in upper case. If the static variables are not public and final the naming syntax is the same as instance and local variables.</a:t>
            </a:r>
          </a:p>
          <a:p>
            <a:pPr algn="just"/>
            <a:endParaRPr lang="en-US" sz="2400" dirty="0" smtClean="0">
              <a:latin typeface="Times New Roman" pitchFamily="18" charset="0"/>
              <a:cs typeface="Times New Roman" pitchFamily="18" charset="0"/>
            </a:endParaRPr>
          </a:p>
          <a:p>
            <a:endParaRPr lang="en-US" sz="24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87362"/>
          </a:xfrm>
        </p:spPr>
        <p:txBody>
          <a:bodyPr>
            <a:normAutofit fontScale="90000"/>
          </a:bodyPr>
          <a:lstStyle/>
          <a:p>
            <a:r>
              <a:rPr lang="en-US" dirty="0" smtClean="0"/>
              <a:t>Example </a:t>
            </a:r>
            <a:endParaRPr lang="en-US" dirty="0"/>
          </a:p>
        </p:txBody>
      </p:sp>
      <p:sp>
        <p:nvSpPr>
          <p:cNvPr id="3" name="Content Placeholder 2"/>
          <p:cNvSpPr>
            <a:spLocks noGrp="1"/>
          </p:cNvSpPr>
          <p:nvPr>
            <p:ph idx="1"/>
          </p:nvPr>
        </p:nvSpPr>
        <p:spPr>
          <a:xfrm>
            <a:off x="228600" y="609600"/>
            <a:ext cx="8305800" cy="5943600"/>
          </a:xfrm>
        </p:spPr>
        <p:txBody>
          <a:bodyPr>
            <a:noAutofit/>
          </a:bodyPr>
          <a:lstStyle/>
          <a:p>
            <a:pPr>
              <a:buNone/>
            </a:pPr>
            <a:r>
              <a:rPr lang="en-US" sz="2000" dirty="0" smtClean="0">
                <a:latin typeface="Times New Roman" pitchFamily="18" charset="0"/>
                <a:cs typeface="Times New Roman" pitchFamily="18" charset="0"/>
              </a:rPr>
              <a:t>import java.io.*;</a:t>
            </a:r>
          </a:p>
          <a:p>
            <a:pPr>
              <a:buNone/>
            </a:pPr>
            <a:r>
              <a:rPr lang="en-US" sz="2000" dirty="0" smtClean="0">
                <a:latin typeface="Times New Roman" pitchFamily="18" charset="0"/>
                <a:cs typeface="Times New Roman" pitchFamily="18" charset="0"/>
              </a:rPr>
              <a:t> public class Employee</a:t>
            </a:r>
          </a:p>
          <a:p>
            <a:pPr>
              <a:buNone/>
            </a:pPr>
            <a:r>
              <a:rPr lang="en-US" sz="2000" dirty="0" smtClean="0">
                <a:latin typeface="Times New Roman" pitchFamily="18" charset="0"/>
                <a:cs typeface="Times New Roman" pitchFamily="18" charset="0"/>
              </a:rPr>
              <a:t>{ </a:t>
            </a:r>
          </a:p>
          <a:p>
            <a:pPr>
              <a:buNone/>
            </a:pPr>
            <a:r>
              <a:rPr lang="en-US" sz="2000" b="1" dirty="0" smtClean="0">
                <a:latin typeface="Times New Roman" pitchFamily="18" charset="0"/>
                <a:cs typeface="Times New Roman" pitchFamily="18" charset="0"/>
              </a:rPr>
              <a:t>// salary variable is a private static variable </a:t>
            </a:r>
          </a:p>
          <a:p>
            <a:pPr>
              <a:buNone/>
            </a:pPr>
            <a:r>
              <a:rPr lang="en-US" sz="2000" dirty="0" smtClean="0">
                <a:latin typeface="Times New Roman" pitchFamily="18" charset="0"/>
                <a:cs typeface="Times New Roman" pitchFamily="18" charset="0"/>
              </a:rPr>
              <a:t> private static double salary;</a:t>
            </a:r>
          </a:p>
          <a:p>
            <a:pPr>
              <a:buNone/>
            </a:pPr>
            <a:r>
              <a:rPr lang="en-US" sz="2000" dirty="0" smtClean="0">
                <a:latin typeface="Times New Roman" pitchFamily="18" charset="0"/>
                <a:cs typeface="Times New Roman" pitchFamily="18" charset="0"/>
              </a:rPr>
              <a:t> </a:t>
            </a:r>
          </a:p>
          <a:p>
            <a:pPr>
              <a:buNone/>
            </a:pPr>
            <a:r>
              <a:rPr lang="en-US" sz="2000" b="1" dirty="0" smtClean="0">
                <a:latin typeface="Times New Roman" pitchFamily="18" charset="0"/>
                <a:cs typeface="Times New Roman" pitchFamily="18" charset="0"/>
              </a:rPr>
              <a:t>// DEPARTMENT is a constant public static final String </a:t>
            </a:r>
          </a:p>
          <a:p>
            <a:pPr>
              <a:buNone/>
            </a:pPr>
            <a:r>
              <a:rPr lang="en-US" sz="20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DEPARTMENT = "Development "; </a:t>
            </a:r>
          </a:p>
          <a:p>
            <a:pPr>
              <a:buNone/>
            </a:pPr>
            <a:endParaRPr lang="en-US" sz="2000" dirty="0" smtClean="0">
              <a:latin typeface="Times New Roman" pitchFamily="18" charset="0"/>
              <a:cs typeface="Times New Roman" pitchFamily="18" charset="0"/>
            </a:endParaRPr>
          </a:p>
          <a:p>
            <a:pPr>
              <a:buNone/>
            </a:pPr>
            <a:r>
              <a:rPr lang="en-US" sz="2000" dirty="0" smtClean="0">
                <a:latin typeface="Times New Roman" pitchFamily="18" charset="0"/>
                <a:cs typeface="Times New Roman" pitchFamily="18" charset="0"/>
              </a:rPr>
              <a:t>public static void main(String </a:t>
            </a:r>
            <a:r>
              <a:rPr lang="en-US" sz="2000" dirty="0" err="1" smtClean="0">
                <a:latin typeface="Times New Roman" pitchFamily="18" charset="0"/>
                <a:cs typeface="Times New Roman" pitchFamily="18" charset="0"/>
              </a:rPr>
              <a:t>args</a:t>
            </a:r>
            <a:r>
              <a:rPr lang="en-US" sz="2000" dirty="0" smtClean="0">
                <a:latin typeface="Times New Roman" pitchFamily="18" charset="0"/>
                <a:cs typeface="Times New Roman" pitchFamily="18" charset="0"/>
              </a:rPr>
              <a:t>[])</a:t>
            </a:r>
          </a:p>
          <a:p>
            <a:pPr>
              <a:buNone/>
            </a:pPr>
            <a:r>
              <a:rPr lang="en-US" sz="2000" dirty="0" smtClean="0">
                <a:latin typeface="Times New Roman" pitchFamily="18" charset="0"/>
                <a:cs typeface="Times New Roman" pitchFamily="18" charset="0"/>
              </a:rPr>
              <a:t>{</a:t>
            </a:r>
          </a:p>
          <a:p>
            <a:pPr>
              <a:buNone/>
            </a:pPr>
            <a:r>
              <a:rPr lang="en-US" sz="2000" dirty="0" smtClean="0">
                <a:latin typeface="Times New Roman" pitchFamily="18" charset="0"/>
                <a:cs typeface="Times New Roman" pitchFamily="18" charset="0"/>
              </a:rPr>
              <a:t> salary = 1000; </a:t>
            </a:r>
          </a:p>
          <a:p>
            <a:pPr>
              <a:buNone/>
            </a:pPr>
            <a:r>
              <a:rPr lang="en-US" sz="2000" dirty="0" err="1" smtClean="0">
                <a:latin typeface="Times New Roman" pitchFamily="18" charset="0"/>
                <a:cs typeface="Times New Roman" pitchFamily="18" charset="0"/>
              </a:rPr>
              <a:t>System.out.println</a:t>
            </a:r>
            <a:r>
              <a:rPr lang="en-US" sz="2000" dirty="0" smtClean="0">
                <a:latin typeface="Times New Roman" pitchFamily="18" charset="0"/>
                <a:cs typeface="Times New Roman" pitchFamily="18" charset="0"/>
              </a:rPr>
              <a:t>(DEPARTMENT + "average salary:" + salary); } }</a:t>
            </a:r>
            <a:endParaRPr lang="en-US" sz="2000" dirty="0">
              <a:latin typeface="Times New Roman" pitchFamily="18" charset="0"/>
              <a:cs typeface="Times New Roman" pitchFamily="18" charset="0"/>
            </a:endParaRPr>
          </a:p>
        </p:txBody>
      </p:sp>
      <p:sp>
        <p:nvSpPr>
          <p:cNvPr id="4" name="TextBox 3"/>
          <p:cNvSpPr txBox="1"/>
          <p:nvPr/>
        </p:nvSpPr>
        <p:spPr>
          <a:xfrm>
            <a:off x="1828800" y="5943601"/>
            <a:ext cx="5375134" cy="830997"/>
          </a:xfrm>
          <a:prstGeom prst="rect">
            <a:avLst/>
          </a:prstGeom>
          <a:noFill/>
        </p:spPr>
        <p:txBody>
          <a:bodyPr wrap="square" rtlCol="0">
            <a:spAutoFit/>
          </a:bodyPr>
          <a:lstStyle/>
          <a:p>
            <a:r>
              <a:rPr lang="en-US" sz="2400" dirty="0" smtClean="0">
                <a:latin typeface="Times New Roman" pitchFamily="18" charset="0"/>
                <a:cs typeface="Times New Roman" pitchFamily="18" charset="0"/>
              </a:rPr>
              <a:t>Output:</a:t>
            </a:r>
          </a:p>
          <a:p>
            <a:r>
              <a:rPr lang="en-US" sz="2400" dirty="0" smtClean="0">
                <a:latin typeface="Times New Roman" pitchFamily="18" charset="0"/>
                <a:cs typeface="Times New Roman" pitchFamily="18" charset="0"/>
              </a:rPr>
              <a:t>Development average salary:1000</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304800" y="152400"/>
            <a:ext cx="8534400" cy="609600"/>
          </a:xfrm>
        </p:spPr>
        <p:txBody>
          <a:bodyPr>
            <a:normAutofit fontScale="90000"/>
          </a:bodyPr>
          <a:lstStyle/>
          <a:p>
            <a:r>
              <a:rPr lang="en-US" dirty="0"/>
              <a:t>Data Types</a:t>
            </a:r>
          </a:p>
        </p:txBody>
      </p:sp>
      <p:sp>
        <p:nvSpPr>
          <p:cNvPr id="74755" name="Rectangle 3"/>
          <p:cNvSpPr>
            <a:spLocks noGrp="1" noChangeArrowheads="1"/>
          </p:cNvSpPr>
          <p:nvPr>
            <p:ph type="body" idx="1"/>
          </p:nvPr>
        </p:nvSpPr>
        <p:spPr>
          <a:xfrm>
            <a:off x="228600" y="762000"/>
            <a:ext cx="8763000" cy="5867400"/>
          </a:xfrm>
        </p:spPr>
        <p:txBody>
          <a:bodyPr>
            <a:noAutofit/>
          </a:bodyPr>
          <a:lstStyle/>
          <a:p>
            <a:pPr algn="just"/>
            <a:r>
              <a:rPr lang="en-US" sz="2800" dirty="0">
                <a:latin typeface="Times New Roman" pitchFamily="18" charset="0"/>
                <a:cs typeface="Times New Roman" pitchFamily="18" charset="0"/>
              </a:rPr>
              <a:t>For all data, </a:t>
            </a:r>
            <a:r>
              <a:rPr lang="en-US" sz="2800" b="1" dirty="0">
                <a:latin typeface="Times New Roman" pitchFamily="18" charset="0"/>
                <a:cs typeface="Times New Roman" pitchFamily="18" charset="0"/>
              </a:rPr>
              <a:t>assign a name (identifier) </a:t>
            </a:r>
            <a:r>
              <a:rPr lang="en-US" sz="2800" dirty="0">
                <a:latin typeface="Times New Roman" pitchFamily="18" charset="0"/>
                <a:cs typeface="Times New Roman" pitchFamily="18" charset="0"/>
              </a:rPr>
              <a:t>and a </a:t>
            </a:r>
            <a:r>
              <a:rPr lang="en-US" sz="2800" b="1" dirty="0">
                <a:latin typeface="Times New Roman" pitchFamily="18" charset="0"/>
                <a:cs typeface="Times New Roman" pitchFamily="18" charset="0"/>
              </a:rPr>
              <a:t>data type </a:t>
            </a:r>
          </a:p>
          <a:p>
            <a:pPr algn="just"/>
            <a:r>
              <a:rPr lang="en-US" sz="2800" u="sng" dirty="0">
                <a:latin typeface="Times New Roman" pitchFamily="18" charset="0"/>
                <a:cs typeface="Times New Roman" pitchFamily="18" charset="0"/>
              </a:rPr>
              <a:t>Data type tells compiler</a:t>
            </a:r>
            <a:r>
              <a:rPr lang="en-US" sz="2800" dirty="0">
                <a:latin typeface="Times New Roman" pitchFamily="18" charset="0"/>
                <a:cs typeface="Times New Roman" pitchFamily="18" charset="0"/>
              </a:rPr>
              <a:t>:</a:t>
            </a:r>
          </a:p>
          <a:p>
            <a:pPr lvl="1" algn="just"/>
            <a:r>
              <a:rPr lang="en-US" b="1" dirty="0">
                <a:latin typeface="Times New Roman" pitchFamily="18" charset="0"/>
                <a:cs typeface="Times New Roman" pitchFamily="18" charset="0"/>
              </a:rPr>
              <a:t>How much memory to allocate</a:t>
            </a:r>
          </a:p>
          <a:p>
            <a:pPr lvl="1" algn="just"/>
            <a:r>
              <a:rPr lang="en-US" b="1" dirty="0">
                <a:latin typeface="Times New Roman" pitchFamily="18" charset="0"/>
                <a:cs typeface="Times New Roman" pitchFamily="18" charset="0"/>
              </a:rPr>
              <a:t>Format in which to store data</a:t>
            </a:r>
          </a:p>
          <a:p>
            <a:pPr lvl="1" algn="just"/>
            <a:r>
              <a:rPr lang="en-US" b="1" dirty="0">
                <a:latin typeface="Times New Roman" pitchFamily="18" charset="0"/>
                <a:cs typeface="Times New Roman" pitchFamily="18" charset="0"/>
              </a:rPr>
              <a:t>Types of operations you will perform on data</a:t>
            </a:r>
          </a:p>
          <a:p>
            <a:pPr algn="just"/>
            <a:r>
              <a:rPr lang="en-US" sz="2800" u="sng" dirty="0">
                <a:latin typeface="Times New Roman" pitchFamily="18" charset="0"/>
                <a:cs typeface="Times New Roman" pitchFamily="18" charset="0"/>
              </a:rPr>
              <a:t>Compiler monitors use of data</a:t>
            </a:r>
          </a:p>
          <a:p>
            <a:pPr lvl="1" algn="just"/>
            <a:r>
              <a:rPr lang="en-US" b="1" dirty="0">
                <a:latin typeface="Times New Roman" pitchFamily="18" charset="0"/>
                <a:cs typeface="Times New Roman" pitchFamily="18" charset="0"/>
              </a:rPr>
              <a:t> Java is a "strongly typed" language</a:t>
            </a:r>
          </a:p>
          <a:p>
            <a:pPr algn="just"/>
            <a:r>
              <a:rPr lang="en-US" sz="2800" dirty="0">
                <a:latin typeface="Times New Roman" pitchFamily="18" charset="0"/>
                <a:cs typeface="Times New Roman" pitchFamily="18" charset="0"/>
              </a:rPr>
              <a:t>Java "primitive data types"</a:t>
            </a:r>
          </a:p>
          <a:p>
            <a:pPr lvl="1" algn="just">
              <a:buFontTx/>
              <a:buNone/>
            </a:pPr>
            <a:r>
              <a:rPr lang="en-US" dirty="0">
                <a:latin typeface="Times New Roman" pitchFamily="18" charset="0"/>
                <a:cs typeface="Times New Roman" pitchFamily="18" charset="0"/>
              </a:rPr>
              <a:t> </a:t>
            </a:r>
            <a:r>
              <a:rPr lang="en-US" b="1" i="1" dirty="0">
                <a:latin typeface="Times New Roman" pitchFamily="18" charset="0"/>
                <a:cs typeface="Times New Roman" pitchFamily="18" charset="0"/>
              </a:rPr>
              <a:t>byte, short, </a:t>
            </a:r>
            <a:r>
              <a:rPr lang="en-US" b="1" i="1" dirty="0" err="1">
                <a:latin typeface="Times New Roman" pitchFamily="18" charset="0"/>
                <a:cs typeface="Times New Roman" pitchFamily="18" charset="0"/>
              </a:rPr>
              <a:t>int</a:t>
            </a:r>
            <a:r>
              <a:rPr lang="en-US" b="1" i="1" dirty="0">
                <a:latin typeface="Times New Roman" pitchFamily="18" charset="0"/>
                <a:cs typeface="Times New Roman" pitchFamily="18" charset="0"/>
              </a:rPr>
              <a:t>, long, float, double, char, </a:t>
            </a:r>
            <a:r>
              <a:rPr lang="en-US" b="1" i="1" dirty="0" err="1">
                <a:latin typeface="Times New Roman" pitchFamily="18" charset="0"/>
                <a:cs typeface="Times New Roman" pitchFamily="18" charset="0"/>
              </a:rPr>
              <a:t>boolean</a:t>
            </a:r>
            <a:endParaRPr lang="en-US" b="1"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33400"/>
          </a:xfrm>
        </p:spPr>
        <p:txBody>
          <a:bodyPr>
            <a:noAutofit/>
          </a:bodyPr>
          <a:lstStyle/>
          <a:p>
            <a:r>
              <a:rPr lang="en-US" sz="3200" dirty="0" smtClean="0">
                <a:latin typeface="Times New Roman" pitchFamily="18" charset="0"/>
                <a:cs typeface="Times New Roman" pitchFamily="18" charset="0"/>
              </a:rPr>
              <a:t>Strongly typed Language</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152400" y="762000"/>
            <a:ext cx="8763000" cy="5867400"/>
          </a:xfrm>
        </p:spPr>
        <p:txBody>
          <a:bodyPr>
            <a:noAutofit/>
          </a:bodyPr>
          <a:lstStyle/>
          <a:p>
            <a:pPr algn="just"/>
            <a:r>
              <a:rPr lang="en-US" sz="2800" dirty="0" smtClean="0">
                <a:latin typeface="Times New Roman" pitchFamily="18" charset="0"/>
                <a:cs typeface="Times New Roman" pitchFamily="18" charset="0"/>
              </a:rPr>
              <a:t>Java is a strongly typed programming language because </a:t>
            </a:r>
            <a:r>
              <a:rPr lang="en-US" sz="2800" b="1" dirty="0" smtClean="0">
                <a:latin typeface="Times New Roman" pitchFamily="18" charset="0"/>
                <a:cs typeface="Times New Roman" pitchFamily="18" charset="0"/>
              </a:rPr>
              <a:t>every variable must be declared with a data type.</a:t>
            </a:r>
          </a:p>
          <a:p>
            <a:pPr algn="just"/>
            <a:r>
              <a:rPr lang="en-US" sz="2800" dirty="0" smtClean="0">
                <a:latin typeface="Times New Roman" pitchFamily="18" charset="0"/>
                <a:cs typeface="Times New Roman" pitchFamily="18" charset="0"/>
              </a:rPr>
              <a:t> A variable cannot start off life without knowing the range of values it can hold, and once it is declared, the data type of the variable cannot change.</a:t>
            </a:r>
          </a:p>
          <a:p>
            <a:pPr algn="just"/>
            <a:r>
              <a:rPr lang="en-US" sz="2800" b="1" dirty="0" smtClean="0">
                <a:latin typeface="Times New Roman" pitchFamily="18" charset="0"/>
                <a:cs typeface="Times New Roman" pitchFamily="18" charset="0"/>
              </a:rPr>
              <a:t>Examples: </a:t>
            </a:r>
          </a:p>
          <a:p>
            <a:pPr algn="just"/>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boolean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hasDataType</a:t>
            </a:r>
            <a:r>
              <a:rPr lang="en-US" sz="2800" b="1" dirty="0" smtClean="0">
                <a:latin typeface="Times New Roman" pitchFamily="18" charset="0"/>
                <a:cs typeface="Times New Roman" pitchFamily="18" charset="0"/>
              </a:rPr>
              <a:t>; </a:t>
            </a:r>
          </a:p>
          <a:p>
            <a:pPr algn="just"/>
            <a:r>
              <a:rPr lang="en-US" sz="2800" dirty="0" smtClean="0">
                <a:latin typeface="Times New Roman" pitchFamily="18" charset="0"/>
                <a:cs typeface="Times New Roman" pitchFamily="18" charset="0"/>
              </a:rPr>
              <a:t>The following declaration is allowed because the variable has "</a:t>
            </a:r>
            <a:r>
              <a:rPr lang="en-US" sz="2800" dirty="0" err="1" smtClean="0">
                <a:latin typeface="Times New Roman" pitchFamily="18" charset="0"/>
                <a:cs typeface="Times New Roman" pitchFamily="18" charset="0"/>
              </a:rPr>
              <a:t>hasDataType</a:t>
            </a:r>
            <a:r>
              <a:rPr lang="en-US" sz="2800" dirty="0" smtClean="0">
                <a:latin typeface="Times New Roman" pitchFamily="18" charset="0"/>
                <a:cs typeface="Times New Roman" pitchFamily="18" charset="0"/>
              </a:rPr>
              <a:t>" is declared to be a </a:t>
            </a:r>
            <a:r>
              <a:rPr lang="en-US" sz="2800" dirty="0" err="1" smtClean="0">
                <a:latin typeface="Times New Roman" pitchFamily="18" charset="0"/>
                <a:cs typeface="Times New Roman" pitchFamily="18" charset="0"/>
              </a:rPr>
              <a:t>boolean</a:t>
            </a:r>
            <a:r>
              <a:rPr lang="en-US" sz="2800" dirty="0" smtClean="0">
                <a:latin typeface="Times New Roman" pitchFamily="18" charset="0"/>
                <a:cs typeface="Times New Roman" pitchFamily="18" charset="0"/>
              </a:rPr>
              <a:t> data type:</a:t>
            </a:r>
          </a:p>
          <a:p>
            <a:pPr algn="just"/>
            <a:r>
              <a:rPr lang="en-US" sz="2800" dirty="0" smtClean="0">
                <a:latin typeface="Times New Roman" pitchFamily="18" charset="0"/>
                <a:cs typeface="Times New Roman" pitchFamily="18" charset="0"/>
              </a:rPr>
              <a:t>For the rest of its life, </a:t>
            </a:r>
            <a:r>
              <a:rPr lang="en-US" sz="2800" dirty="0" err="1" smtClean="0">
                <a:latin typeface="Times New Roman" pitchFamily="18" charset="0"/>
                <a:cs typeface="Times New Roman" pitchFamily="18" charset="0"/>
              </a:rPr>
              <a:t>hasDataType</a:t>
            </a:r>
            <a:r>
              <a:rPr lang="en-US" sz="2800" dirty="0" smtClean="0">
                <a:latin typeface="Times New Roman" pitchFamily="18" charset="0"/>
                <a:cs typeface="Times New Roman" pitchFamily="18" charset="0"/>
              </a:rPr>
              <a:t> can only ever have a value of </a:t>
            </a:r>
            <a:r>
              <a:rPr lang="en-US" sz="2800" b="1" dirty="0" smtClean="0">
                <a:latin typeface="Times New Roman" pitchFamily="18" charset="0"/>
                <a:cs typeface="Times New Roman" pitchFamily="18" charset="0"/>
              </a:rPr>
              <a:t>true or false.</a:t>
            </a:r>
          </a:p>
          <a:p>
            <a:pPr algn="just"/>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228600" y="274638"/>
            <a:ext cx="8458200" cy="563562"/>
          </a:xfrm>
        </p:spPr>
        <p:txBody>
          <a:bodyPr>
            <a:normAutofit fontScale="90000"/>
          </a:bodyPr>
          <a:lstStyle/>
          <a:p>
            <a:r>
              <a:rPr lang="en-US" dirty="0"/>
              <a:t>Declaring Variables</a:t>
            </a:r>
          </a:p>
        </p:txBody>
      </p:sp>
      <p:sp>
        <p:nvSpPr>
          <p:cNvPr id="76803" name="Rectangle 3"/>
          <p:cNvSpPr>
            <a:spLocks noGrp="1" noChangeArrowheads="1"/>
          </p:cNvSpPr>
          <p:nvPr>
            <p:ph type="body" idx="1"/>
          </p:nvPr>
        </p:nvSpPr>
        <p:spPr>
          <a:xfrm>
            <a:off x="304800" y="990600"/>
            <a:ext cx="8610600" cy="5486400"/>
          </a:xfrm>
        </p:spPr>
        <p:txBody>
          <a:bodyPr>
            <a:normAutofit/>
          </a:bodyPr>
          <a:lstStyle/>
          <a:p>
            <a:pPr algn="just"/>
            <a:r>
              <a:rPr lang="en-US" dirty="0">
                <a:latin typeface="Times New Roman" pitchFamily="18" charset="0"/>
                <a:cs typeface="Times New Roman" pitchFamily="18" charset="0"/>
              </a:rPr>
              <a:t>Variables hold one value at a time, but that value can change</a:t>
            </a:r>
          </a:p>
          <a:p>
            <a:pPr algn="just"/>
            <a:r>
              <a:rPr lang="en-US" dirty="0">
                <a:latin typeface="Times New Roman" pitchFamily="18" charset="0"/>
                <a:cs typeface="Times New Roman" pitchFamily="18" charset="0"/>
              </a:rPr>
              <a:t>Syntax:</a:t>
            </a:r>
          </a:p>
          <a:p>
            <a:pPr algn="just">
              <a:buFontTx/>
              <a:buNone/>
            </a:pP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dataType</a:t>
            </a:r>
            <a:r>
              <a:rPr lang="en-US" b="1" dirty="0">
                <a:latin typeface="Times New Roman" pitchFamily="18" charset="0"/>
                <a:cs typeface="Times New Roman" pitchFamily="18" charset="0"/>
              </a:rPr>
              <a:t> identifier;</a:t>
            </a:r>
          </a:p>
          <a:p>
            <a:pPr algn="just">
              <a:buFontTx/>
              <a:buNone/>
            </a:pPr>
            <a:r>
              <a:rPr lang="en-US" dirty="0">
                <a:latin typeface="Times New Roman" pitchFamily="18" charset="0"/>
                <a:cs typeface="Times New Roman" pitchFamily="18" charset="0"/>
              </a:rPr>
              <a:t>  or</a:t>
            </a:r>
          </a:p>
          <a:p>
            <a:pPr algn="just">
              <a:buFontTx/>
              <a:buNone/>
            </a:pP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dataType</a:t>
            </a:r>
            <a:r>
              <a:rPr lang="en-US" b="1" dirty="0">
                <a:latin typeface="Times New Roman" pitchFamily="18" charset="0"/>
                <a:cs typeface="Times New Roman" pitchFamily="18" charset="0"/>
              </a:rPr>
              <a:t> identifier1, identifier2, …;</a:t>
            </a:r>
          </a:p>
          <a:p>
            <a:pPr algn="just"/>
            <a:r>
              <a:rPr lang="en-US" dirty="0">
                <a:latin typeface="Times New Roman" pitchFamily="18" charset="0"/>
                <a:cs typeface="Times New Roman" pitchFamily="18" charset="0"/>
              </a:rPr>
              <a:t>Naming convention for variable names:</a:t>
            </a:r>
          </a:p>
          <a:p>
            <a:pPr lvl="1" algn="just"/>
            <a:r>
              <a:rPr lang="en-US" sz="3200" dirty="0">
                <a:latin typeface="Times New Roman" pitchFamily="18" charset="0"/>
                <a:cs typeface="Times New Roman" pitchFamily="18" charset="0"/>
              </a:rPr>
              <a:t>first letter is lowercase </a:t>
            </a:r>
          </a:p>
          <a:p>
            <a:pPr lvl="1" algn="just"/>
            <a:r>
              <a:rPr lang="en-US" sz="3200" dirty="0">
                <a:latin typeface="Times New Roman" pitchFamily="18" charset="0"/>
                <a:cs typeface="Times New Roman" pitchFamily="18" charset="0"/>
              </a:rPr>
              <a:t>embedded words begin with uppercase letter</a:t>
            </a:r>
          </a:p>
          <a:p>
            <a:pPr algn="just"/>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3"/>
          <p:cNvSpPr>
            <a:spLocks noGrp="1" noChangeArrowheads="1"/>
          </p:cNvSpPr>
          <p:nvPr>
            <p:ph type="body" idx="1"/>
          </p:nvPr>
        </p:nvSpPr>
        <p:spPr>
          <a:xfrm>
            <a:off x="304800" y="838200"/>
            <a:ext cx="8610600" cy="5562600"/>
          </a:xfrm>
        </p:spPr>
        <p:txBody>
          <a:bodyPr>
            <a:normAutofit/>
          </a:bodyPr>
          <a:lstStyle/>
          <a:p>
            <a:pPr algn="just"/>
            <a:r>
              <a:rPr lang="en-US" dirty="0">
                <a:latin typeface="Times New Roman" pitchFamily="18" charset="0"/>
                <a:cs typeface="Times New Roman" pitchFamily="18" charset="0"/>
              </a:rPr>
              <a:t>Names of variables should be meaningful and reflect the data they will store</a:t>
            </a:r>
          </a:p>
          <a:p>
            <a:pPr lvl="1" algn="just"/>
            <a:r>
              <a:rPr lang="en-US" sz="3200" dirty="0">
                <a:latin typeface="Times New Roman" pitchFamily="18" charset="0"/>
                <a:cs typeface="Times New Roman" pitchFamily="18" charset="0"/>
              </a:rPr>
              <a:t>This makes the logic of the program clearer</a:t>
            </a:r>
          </a:p>
          <a:p>
            <a:pPr algn="just"/>
            <a:r>
              <a:rPr lang="en-US" dirty="0">
                <a:latin typeface="Times New Roman" pitchFamily="18" charset="0"/>
                <a:cs typeface="Times New Roman" pitchFamily="18" charset="0"/>
              </a:rPr>
              <a:t>Don't skimp on characters, but avoid extremely long names</a:t>
            </a:r>
          </a:p>
          <a:p>
            <a:pPr algn="just"/>
            <a:r>
              <a:rPr lang="en-US" dirty="0">
                <a:latin typeface="Times New Roman" pitchFamily="18" charset="0"/>
                <a:cs typeface="Times New Roman" pitchFamily="18" charset="0"/>
              </a:rPr>
              <a:t>Avoid names similar to Java keywords</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381000" y="152400"/>
            <a:ext cx="8229600" cy="563562"/>
          </a:xfrm>
        </p:spPr>
        <p:txBody>
          <a:bodyPr>
            <a:normAutofit/>
          </a:bodyPr>
          <a:lstStyle/>
          <a:p>
            <a:r>
              <a:rPr lang="en-US" sz="2800" dirty="0">
                <a:latin typeface="Times New Roman" pitchFamily="18" charset="0"/>
                <a:cs typeface="Times New Roman" pitchFamily="18" charset="0"/>
              </a:rPr>
              <a:t>Integer Types - Whole Numbers</a:t>
            </a:r>
          </a:p>
        </p:txBody>
      </p:sp>
      <p:sp>
        <p:nvSpPr>
          <p:cNvPr id="77827" name="Rectangle 3"/>
          <p:cNvSpPr>
            <a:spLocks noGrp="1" noChangeArrowheads="1"/>
          </p:cNvSpPr>
          <p:nvPr>
            <p:ph type="body" idx="1"/>
          </p:nvPr>
        </p:nvSpPr>
        <p:spPr>
          <a:xfrm>
            <a:off x="228600" y="838200"/>
            <a:ext cx="8763000" cy="5715000"/>
          </a:xfrm>
        </p:spPr>
        <p:txBody>
          <a:bodyPr>
            <a:normAutofit/>
          </a:bodyPr>
          <a:lstStyle/>
          <a:p>
            <a:pPr>
              <a:buFontTx/>
              <a:buNone/>
            </a:pPr>
            <a:r>
              <a:rPr lang="en-US" sz="2000" b="1" dirty="0">
                <a:latin typeface="Times New Roman" pitchFamily="18" charset="0"/>
                <a:cs typeface="Times New Roman" pitchFamily="18" charset="0"/>
              </a:rPr>
              <a:t> Type</a:t>
            </a:r>
            <a:r>
              <a:rPr lang="en-US" sz="2000" dirty="0">
                <a:latin typeface="Times New Roman" pitchFamily="18" charset="0"/>
                <a:cs typeface="Times New Roman" pitchFamily="18" charset="0"/>
              </a:rPr>
              <a:t>      </a:t>
            </a:r>
            <a:r>
              <a:rPr lang="en-US" sz="2000" b="1" dirty="0">
                <a:latin typeface="Times New Roman" pitchFamily="18" charset="0"/>
                <a:cs typeface="Times New Roman" pitchFamily="18" charset="0"/>
              </a:rPr>
              <a:t>Size              Minimum Value                       Maximum Value</a:t>
            </a:r>
            <a:endParaRPr lang="en-US" sz="2000" dirty="0">
              <a:latin typeface="Times New Roman" pitchFamily="18" charset="0"/>
              <a:cs typeface="Times New Roman" pitchFamily="18" charset="0"/>
            </a:endParaRPr>
          </a:p>
          <a:p>
            <a:pPr>
              <a:buFontTx/>
              <a:buNone/>
            </a:pPr>
            <a:r>
              <a:rPr lang="en-US" sz="2000" b="1" dirty="0">
                <a:latin typeface="Times New Roman" pitchFamily="18" charset="0"/>
                <a:cs typeface="Times New Roman" pitchFamily="18" charset="0"/>
              </a:rPr>
              <a:t>                 in Bytes</a:t>
            </a:r>
            <a:endParaRPr lang="en-US" sz="2000" dirty="0">
              <a:latin typeface="Times New Roman" pitchFamily="18" charset="0"/>
              <a:cs typeface="Times New Roman" pitchFamily="18" charset="0"/>
            </a:endParaRPr>
          </a:p>
          <a:p>
            <a:pPr>
              <a:buFontTx/>
              <a:buNone/>
            </a:pPr>
            <a:r>
              <a:rPr lang="en-US" sz="2000" i="1" dirty="0">
                <a:latin typeface="Times New Roman" pitchFamily="18" charset="0"/>
                <a:cs typeface="Times New Roman" pitchFamily="18" charset="0"/>
              </a:rPr>
              <a:t>byte</a:t>
            </a:r>
            <a:r>
              <a:rPr lang="en-US" sz="2000" dirty="0">
                <a:latin typeface="Times New Roman" pitchFamily="18" charset="0"/>
                <a:cs typeface="Times New Roman" pitchFamily="18" charset="0"/>
              </a:rPr>
              <a:t>             1                                       -128                                            127</a:t>
            </a:r>
          </a:p>
          <a:p>
            <a:pPr>
              <a:buFontTx/>
              <a:buNone/>
            </a:pPr>
            <a:r>
              <a:rPr lang="en-US" sz="2000" i="1" dirty="0">
                <a:latin typeface="Times New Roman" pitchFamily="18" charset="0"/>
                <a:cs typeface="Times New Roman" pitchFamily="18" charset="0"/>
              </a:rPr>
              <a:t>short</a:t>
            </a:r>
            <a:r>
              <a:rPr lang="en-US" sz="2000" dirty="0">
                <a:latin typeface="Times New Roman" pitchFamily="18" charset="0"/>
                <a:cs typeface="Times New Roman" pitchFamily="18" charset="0"/>
              </a:rPr>
              <a:t>           2                                    -32,768                                     32,767</a:t>
            </a:r>
          </a:p>
          <a:p>
            <a:pPr>
              <a:buFontTx/>
              <a:buNone/>
            </a:pPr>
            <a:r>
              <a:rPr lang="en-US" sz="2000" i="1" dirty="0" err="1">
                <a:latin typeface="Times New Roman" pitchFamily="18" charset="0"/>
                <a:cs typeface="Times New Roman" pitchFamily="18" charset="0"/>
              </a:rPr>
              <a:t>int</a:t>
            </a:r>
            <a:r>
              <a:rPr lang="en-US" sz="2000" dirty="0">
                <a:latin typeface="Times New Roman" pitchFamily="18" charset="0"/>
                <a:cs typeface="Times New Roman" pitchFamily="18" charset="0"/>
              </a:rPr>
              <a:t>               4                      -2, 147, 483, 648                     2, 147, 483, 647</a:t>
            </a:r>
          </a:p>
          <a:p>
            <a:pPr>
              <a:buFontTx/>
              <a:buNone/>
            </a:pPr>
            <a:r>
              <a:rPr lang="en-US" sz="2000" i="1" dirty="0">
                <a:latin typeface="Times New Roman" pitchFamily="18" charset="0"/>
                <a:cs typeface="Times New Roman" pitchFamily="18" charset="0"/>
              </a:rPr>
              <a:t>long</a:t>
            </a:r>
            <a:r>
              <a:rPr lang="en-US" sz="2000" dirty="0">
                <a:latin typeface="Times New Roman" pitchFamily="18" charset="0"/>
                <a:cs typeface="Times New Roman" pitchFamily="18" charset="0"/>
              </a:rPr>
              <a:t>            8    -9,223,372,036,854,775,808    9,223,372,036,854,775,807</a:t>
            </a:r>
          </a:p>
          <a:p>
            <a:pPr>
              <a:buFontTx/>
              <a:buNone/>
            </a:pPr>
            <a:endParaRPr lang="en-US" sz="2000" dirty="0">
              <a:latin typeface="Times New Roman" pitchFamily="18" charset="0"/>
              <a:cs typeface="Times New Roman" pitchFamily="18" charset="0"/>
            </a:endParaRPr>
          </a:p>
          <a:p>
            <a:pPr>
              <a:buFontTx/>
              <a:buNone/>
            </a:pPr>
            <a:r>
              <a:rPr lang="en-US" sz="2800" dirty="0">
                <a:latin typeface="Times New Roman" pitchFamily="18" charset="0"/>
                <a:cs typeface="Times New Roman" pitchFamily="18" charset="0"/>
              </a:rPr>
              <a:t>Example declarations: </a:t>
            </a:r>
          </a:p>
          <a:p>
            <a:pPr>
              <a:buFontTx/>
              <a:buNone/>
            </a:pP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int</a:t>
            </a:r>
            <a:r>
              <a:rPr lang="en-US" sz="2800" b="1" dirty="0">
                <a:latin typeface="Times New Roman" pitchFamily="18" charset="0"/>
                <a:cs typeface="Times New Roman" pitchFamily="18" charset="0"/>
              </a:rPr>
              <a:t> </a:t>
            </a:r>
            <a:r>
              <a:rPr lang="en-US" sz="2800" dirty="0" err="1">
                <a:latin typeface="Times New Roman" pitchFamily="18" charset="0"/>
                <a:cs typeface="Times New Roman" pitchFamily="18" charset="0"/>
              </a:rPr>
              <a:t>testGrade</a:t>
            </a:r>
            <a:r>
              <a:rPr lang="en-US" sz="2800" dirty="0">
                <a:latin typeface="Times New Roman" pitchFamily="18" charset="0"/>
                <a:cs typeface="Times New Roman" pitchFamily="18" charset="0"/>
              </a:rPr>
              <a:t>;</a:t>
            </a:r>
          </a:p>
          <a:p>
            <a:pPr>
              <a:buFontTx/>
              <a:buNone/>
            </a:pPr>
            <a:r>
              <a:rPr lang="en-US" sz="2800" dirty="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int</a:t>
            </a:r>
            <a:r>
              <a:rPr lang="en-US" sz="2800" b="1" dirty="0" smtClean="0">
                <a:latin typeface="Times New Roman" pitchFamily="18" charset="0"/>
                <a:cs typeface="Times New Roman" pitchFamily="18" charset="0"/>
              </a:rPr>
              <a:t> </a:t>
            </a:r>
            <a:r>
              <a:rPr lang="en-US" sz="2800" b="1" dirty="0" err="1">
                <a:latin typeface="Times New Roman" pitchFamily="18" charset="0"/>
                <a:cs typeface="Times New Roman" pitchFamily="18" charset="0"/>
              </a:rPr>
              <a:t>numPlayers</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highScore</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diceRoll</a:t>
            </a:r>
            <a:r>
              <a:rPr lang="en-US" sz="2800" b="1" dirty="0">
                <a:latin typeface="Times New Roman" pitchFamily="18" charset="0"/>
                <a:cs typeface="Times New Roman" pitchFamily="18" charset="0"/>
              </a:rPr>
              <a:t>;</a:t>
            </a:r>
          </a:p>
          <a:p>
            <a:pPr>
              <a:buFontTx/>
              <a:buNone/>
            </a:pPr>
            <a:r>
              <a:rPr lang="en-US" sz="2800" dirty="0">
                <a:latin typeface="Times New Roman" pitchFamily="18" charset="0"/>
                <a:cs typeface="Times New Roman" pitchFamily="18" charset="0"/>
              </a:rPr>
              <a:t>  </a:t>
            </a:r>
            <a:r>
              <a:rPr lang="en-US" sz="2800" b="1" dirty="0">
                <a:latin typeface="Times New Roman" pitchFamily="18" charset="0"/>
                <a:cs typeface="Times New Roman" pitchFamily="18" charset="0"/>
              </a:rPr>
              <a:t>short  </a:t>
            </a:r>
            <a:r>
              <a:rPr lang="en-US" sz="2800" dirty="0" err="1">
                <a:latin typeface="Times New Roman" pitchFamily="18" charset="0"/>
                <a:cs typeface="Times New Roman" pitchFamily="18" charset="0"/>
              </a:rPr>
              <a:t>xCoordinate</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yCoordinate</a:t>
            </a:r>
            <a:r>
              <a:rPr lang="en-US" sz="2800" dirty="0">
                <a:latin typeface="Times New Roman" pitchFamily="18" charset="0"/>
                <a:cs typeface="Times New Roman" pitchFamily="18" charset="0"/>
              </a:rPr>
              <a:t>;</a:t>
            </a:r>
          </a:p>
          <a:p>
            <a:pPr>
              <a:buFontTx/>
              <a:buNone/>
            </a:pP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byte </a:t>
            </a:r>
            <a:r>
              <a:rPr lang="en-US" sz="2800" b="1" dirty="0" err="1">
                <a:latin typeface="Times New Roman" pitchFamily="18" charset="0"/>
                <a:cs typeface="Times New Roman" pitchFamily="18" charset="0"/>
              </a:rPr>
              <a:t>ageInYears</a:t>
            </a:r>
            <a:r>
              <a:rPr lang="en-US" sz="2800" b="1" dirty="0">
                <a:latin typeface="Times New Roman" pitchFamily="18" charset="0"/>
                <a:cs typeface="Times New Roman" pitchFamily="18" charset="0"/>
              </a:rPr>
              <a:t>;</a:t>
            </a:r>
          </a:p>
          <a:p>
            <a:pPr>
              <a:buFontTx/>
              <a:buNone/>
            </a:pPr>
            <a:r>
              <a:rPr lang="en-US" sz="2800" b="1" dirty="0">
                <a:latin typeface="Times New Roman" pitchFamily="18" charset="0"/>
                <a:cs typeface="Times New Roman" pitchFamily="18" charset="0"/>
              </a:rPr>
              <a:t>  long </a:t>
            </a:r>
            <a:r>
              <a:rPr lang="en-US" sz="2800" dirty="0" err="1">
                <a:latin typeface="Times New Roman" pitchFamily="18" charset="0"/>
                <a:cs typeface="Times New Roman" pitchFamily="18" charset="0"/>
              </a:rPr>
              <a:t>cityPopulation</a:t>
            </a:r>
            <a:r>
              <a:rPr lang="en-US" sz="2800" b="1" dirty="0">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57200" y="274638"/>
            <a:ext cx="8229600" cy="563562"/>
          </a:xfrm>
        </p:spPr>
        <p:txBody>
          <a:bodyPr>
            <a:normAutofit fontScale="90000"/>
          </a:bodyPr>
          <a:lstStyle/>
          <a:p>
            <a:r>
              <a:rPr lang="en-US" dirty="0"/>
              <a:t>Floating-Point Data Types</a:t>
            </a:r>
          </a:p>
        </p:txBody>
      </p:sp>
      <p:sp>
        <p:nvSpPr>
          <p:cNvPr id="78851" name="Rectangle 3"/>
          <p:cNvSpPr>
            <a:spLocks noGrp="1" noChangeArrowheads="1"/>
          </p:cNvSpPr>
          <p:nvPr>
            <p:ph type="body" idx="1"/>
          </p:nvPr>
        </p:nvSpPr>
        <p:spPr>
          <a:xfrm>
            <a:off x="228600" y="990600"/>
            <a:ext cx="8686800" cy="5486400"/>
          </a:xfrm>
        </p:spPr>
        <p:txBody>
          <a:bodyPr>
            <a:noAutofit/>
          </a:bodyPr>
          <a:lstStyle/>
          <a:p>
            <a:r>
              <a:rPr lang="en-US" sz="2400" dirty="0">
                <a:latin typeface="Times New Roman" pitchFamily="18" charset="0"/>
                <a:cs typeface="Times New Roman" pitchFamily="18" charset="0"/>
              </a:rPr>
              <a:t>Numbers with fractional parts</a:t>
            </a:r>
          </a:p>
          <a:p>
            <a:pPr>
              <a:buFontTx/>
              <a:buNone/>
            </a:pPr>
            <a:r>
              <a:rPr lang="en-US" sz="2400" b="1" dirty="0">
                <a:latin typeface="Times New Roman" pitchFamily="18" charset="0"/>
                <a:cs typeface="Times New Roman" pitchFamily="18" charset="0"/>
              </a:rPr>
              <a:t>Type</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Size         Minimum Value         Maximum Value</a:t>
            </a:r>
            <a:endParaRPr lang="en-US" sz="2400" dirty="0">
              <a:latin typeface="Times New Roman" pitchFamily="18" charset="0"/>
              <a:cs typeface="Times New Roman" pitchFamily="18" charset="0"/>
            </a:endParaRPr>
          </a:p>
          <a:p>
            <a:pPr>
              <a:buFontTx/>
              <a:buNone/>
            </a:pPr>
            <a:r>
              <a:rPr lang="en-US" sz="2400" b="1" dirty="0">
                <a:latin typeface="Times New Roman" pitchFamily="18" charset="0"/>
                <a:cs typeface="Times New Roman" pitchFamily="18" charset="0"/>
              </a:rPr>
              <a:t>               in Bytes</a:t>
            </a:r>
            <a:endParaRPr lang="en-US" sz="2400" dirty="0">
              <a:latin typeface="Times New Roman" pitchFamily="18" charset="0"/>
              <a:cs typeface="Times New Roman" pitchFamily="18" charset="0"/>
            </a:endParaRPr>
          </a:p>
          <a:p>
            <a:pPr>
              <a:buFontTx/>
              <a:buNone/>
            </a:pPr>
            <a:r>
              <a:rPr lang="en-US" sz="2400" i="1" dirty="0">
                <a:latin typeface="Times New Roman" pitchFamily="18" charset="0"/>
                <a:cs typeface="Times New Roman" pitchFamily="18" charset="0"/>
              </a:rPr>
              <a:t>float </a:t>
            </a:r>
            <a:r>
              <a:rPr lang="en-US" sz="2400" dirty="0">
                <a:latin typeface="Times New Roman" pitchFamily="18" charset="0"/>
                <a:cs typeface="Times New Roman" pitchFamily="18" charset="0"/>
              </a:rPr>
              <a:t>        4               1.4E-45                           3.4028235E38</a:t>
            </a:r>
          </a:p>
          <a:p>
            <a:pPr>
              <a:buFontTx/>
              <a:buNone/>
            </a:pPr>
            <a:r>
              <a:rPr lang="en-US" sz="2400" i="1" dirty="0">
                <a:latin typeface="Times New Roman" pitchFamily="18" charset="0"/>
                <a:cs typeface="Times New Roman" pitchFamily="18" charset="0"/>
              </a:rPr>
              <a:t>double</a:t>
            </a:r>
            <a:r>
              <a:rPr lang="en-US" sz="2400" dirty="0">
                <a:latin typeface="Times New Roman" pitchFamily="18" charset="0"/>
                <a:cs typeface="Times New Roman" pitchFamily="18" charset="0"/>
              </a:rPr>
              <a:t>     8                 4.9E-324      1.7976931348623157E308 </a:t>
            </a:r>
          </a:p>
          <a:p>
            <a:pPr>
              <a:buFontTx/>
              <a:buNone/>
            </a:pPr>
            <a:endParaRPr lang="en-US" sz="2400" dirty="0">
              <a:latin typeface="Times New Roman" pitchFamily="18" charset="0"/>
              <a:cs typeface="Times New Roman" pitchFamily="18" charset="0"/>
            </a:endParaRPr>
          </a:p>
          <a:p>
            <a:pPr>
              <a:buFontTx/>
              <a:buNone/>
            </a:pPr>
            <a:r>
              <a:rPr lang="en-US" dirty="0">
                <a:latin typeface="Times New Roman" pitchFamily="18" charset="0"/>
                <a:cs typeface="Times New Roman" pitchFamily="18" charset="0"/>
              </a:rPr>
              <a:t>Example declarations: </a:t>
            </a:r>
          </a:p>
          <a:p>
            <a:pPr>
              <a:buFontTx/>
              <a:buNone/>
            </a:pP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float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salesTax</a:t>
            </a:r>
            <a:r>
              <a:rPr lang="en-US" dirty="0">
                <a:latin typeface="Times New Roman" pitchFamily="18" charset="0"/>
                <a:cs typeface="Times New Roman" pitchFamily="18" charset="0"/>
              </a:rPr>
              <a:t>;</a:t>
            </a:r>
          </a:p>
          <a:p>
            <a:pPr>
              <a:buFontTx/>
              <a:buNone/>
            </a:pP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double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interestRate</a:t>
            </a:r>
            <a:r>
              <a:rPr lang="en-US" dirty="0">
                <a:latin typeface="Times New Roman" pitchFamily="18" charset="0"/>
                <a:cs typeface="Times New Roman" pitchFamily="18" charset="0"/>
              </a:rPr>
              <a:t>;</a:t>
            </a:r>
          </a:p>
          <a:p>
            <a:pPr>
              <a:buFontTx/>
              <a:buNone/>
            </a:pP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double</a:t>
            </a:r>
            <a:r>
              <a:rPr lang="en-US" dirty="0">
                <a:latin typeface="Times New Roman" pitchFamily="18" charset="0"/>
                <a:cs typeface="Times New Roman" pitchFamily="18" charset="0"/>
              </a:rPr>
              <a:t> paycheck, </a:t>
            </a:r>
            <a:r>
              <a:rPr lang="en-US" dirty="0" err="1">
                <a:latin typeface="Times New Roman" pitchFamily="18" charset="0"/>
                <a:cs typeface="Times New Roman" pitchFamily="18" charset="0"/>
              </a:rPr>
              <a:t>sumSalaries</a:t>
            </a:r>
            <a:r>
              <a:rPr lang="en-US" dirty="0">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57200" y="274638"/>
            <a:ext cx="8229600" cy="563562"/>
          </a:xfrm>
        </p:spPr>
        <p:txBody>
          <a:bodyPr>
            <a:normAutofit fontScale="90000"/>
          </a:bodyPr>
          <a:lstStyle/>
          <a:p>
            <a:r>
              <a:rPr lang="en-US" i="1" dirty="0">
                <a:latin typeface="Times New Roman" pitchFamily="18" charset="0"/>
                <a:cs typeface="Times New Roman" pitchFamily="18" charset="0"/>
              </a:rPr>
              <a:t>char</a:t>
            </a:r>
            <a:r>
              <a:rPr lang="en-US" dirty="0">
                <a:latin typeface="Times New Roman" pitchFamily="18" charset="0"/>
                <a:cs typeface="Times New Roman" pitchFamily="18" charset="0"/>
              </a:rPr>
              <a:t> Data Type</a:t>
            </a:r>
          </a:p>
        </p:txBody>
      </p:sp>
      <p:sp>
        <p:nvSpPr>
          <p:cNvPr id="79875" name="Rectangle 3"/>
          <p:cNvSpPr>
            <a:spLocks noGrp="1" noChangeArrowheads="1"/>
          </p:cNvSpPr>
          <p:nvPr>
            <p:ph type="body" idx="1"/>
          </p:nvPr>
        </p:nvSpPr>
        <p:spPr>
          <a:xfrm>
            <a:off x="304800" y="990600"/>
            <a:ext cx="8610600" cy="5135563"/>
          </a:xfrm>
        </p:spPr>
        <p:txBody>
          <a:bodyPr>
            <a:normAutofit/>
          </a:bodyPr>
          <a:lstStyle/>
          <a:p>
            <a:r>
              <a:rPr lang="en-US" sz="2400" dirty="0">
                <a:latin typeface="Times New Roman" pitchFamily="18" charset="0"/>
                <a:cs typeface="Times New Roman" pitchFamily="18" charset="0"/>
              </a:rPr>
              <a:t>One Unicode character (16 bits - 2 bytes)</a:t>
            </a:r>
          </a:p>
          <a:p>
            <a:pPr>
              <a:buFontTx/>
              <a:buNone/>
            </a:pPr>
            <a:r>
              <a:rPr lang="en-US" sz="2400" b="1" dirty="0">
                <a:latin typeface="Times New Roman" pitchFamily="18" charset="0"/>
                <a:cs typeface="Times New Roman" pitchFamily="18" charset="0"/>
              </a:rPr>
              <a:t>Type</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Size         Minimum Value         Maximum Value</a:t>
            </a:r>
            <a:endParaRPr lang="en-US" sz="2400" dirty="0">
              <a:latin typeface="Times New Roman" pitchFamily="18" charset="0"/>
              <a:cs typeface="Times New Roman" pitchFamily="18" charset="0"/>
            </a:endParaRPr>
          </a:p>
          <a:p>
            <a:pPr>
              <a:buFontTx/>
              <a:buNone/>
            </a:pPr>
            <a:r>
              <a:rPr lang="en-US" sz="2400" b="1" dirty="0">
                <a:latin typeface="Times New Roman" pitchFamily="18" charset="0"/>
                <a:cs typeface="Times New Roman" pitchFamily="18" charset="0"/>
              </a:rPr>
              <a:t>               in Bytes</a:t>
            </a:r>
            <a:endParaRPr lang="en-US" sz="2400" dirty="0">
              <a:latin typeface="Times New Roman" pitchFamily="18" charset="0"/>
              <a:cs typeface="Times New Roman" pitchFamily="18" charset="0"/>
            </a:endParaRPr>
          </a:p>
          <a:p>
            <a:pPr>
              <a:buFontTx/>
              <a:buNone/>
            </a:pPr>
            <a:r>
              <a:rPr lang="en-US" sz="2400" i="1" dirty="0">
                <a:latin typeface="Times New Roman" pitchFamily="18" charset="0"/>
                <a:cs typeface="Times New Roman" pitchFamily="18" charset="0"/>
              </a:rPr>
              <a:t>char</a:t>
            </a:r>
            <a:r>
              <a:rPr lang="en-US" sz="2400" dirty="0">
                <a:latin typeface="Times New Roman" pitchFamily="18" charset="0"/>
                <a:cs typeface="Times New Roman" pitchFamily="18" charset="0"/>
              </a:rPr>
              <a:t>        2              character                         </a:t>
            </a:r>
            <a:r>
              <a:rPr lang="en-US" sz="2400" dirty="0" err="1">
                <a:latin typeface="Times New Roman" pitchFamily="18" charset="0"/>
                <a:cs typeface="Times New Roman" pitchFamily="18" charset="0"/>
              </a:rPr>
              <a:t>character</a:t>
            </a:r>
            <a:r>
              <a:rPr lang="en-US" sz="2400" dirty="0">
                <a:latin typeface="Times New Roman" pitchFamily="18" charset="0"/>
                <a:cs typeface="Times New Roman" pitchFamily="18" charset="0"/>
              </a:rPr>
              <a:t> </a:t>
            </a:r>
          </a:p>
          <a:p>
            <a:pPr>
              <a:buFontTx/>
              <a:buNone/>
            </a:pPr>
            <a:r>
              <a:rPr lang="en-US" sz="2400" dirty="0">
                <a:latin typeface="Times New Roman" pitchFamily="18" charset="0"/>
                <a:cs typeface="Times New Roman" pitchFamily="18" charset="0"/>
              </a:rPr>
              <a:t>                                encoded as 0                  encoded as FFFF</a:t>
            </a:r>
          </a:p>
          <a:p>
            <a:pPr>
              <a:buFontTx/>
              <a:buNone/>
            </a:pPr>
            <a:endParaRPr lang="en-US" sz="2400" dirty="0">
              <a:latin typeface="Times New Roman" pitchFamily="18" charset="0"/>
              <a:cs typeface="Times New Roman" pitchFamily="18" charset="0"/>
            </a:endParaRPr>
          </a:p>
          <a:p>
            <a:pPr>
              <a:buFontTx/>
              <a:buNone/>
            </a:pPr>
            <a:r>
              <a:rPr lang="en-US" dirty="0">
                <a:latin typeface="Times New Roman" pitchFamily="18" charset="0"/>
                <a:cs typeface="Times New Roman" pitchFamily="18" charset="0"/>
              </a:rPr>
              <a:t>Example declarations: </a:t>
            </a:r>
          </a:p>
          <a:p>
            <a:pPr>
              <a:buFontTx/>
              <a:buNone/>
            </a:pP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char </a:t>
            </a:r>
            <a:r>
              <a:rPr lang="en-US" dirty="0" err="1">
                <a:latin typeface="Times New Roman" pitchFamily="18" charset="0"/>
                <a:cs typeface="Times New Roman" pitchFamily="18" charset="0"/>
              </a:rPr>
              <a:t>finalGrade</a:t>
            </a:r>
            <a:r>
              <a:rPr lang="en-US" dirty="0">
                <a:latin typeface="Times New Roman" pitchFamily="18" charset="0"/>
                <a:cs typeface="Times New Roman" pitchFamily="18" charset="0"/>
              </a:rPr>
              <a:t>;</a:t>
            </a:r>
          </a:p>
          <a:p>
            <a:pPr>
              <a:buFontTx/>
              <a:buNone/>
            </a:pP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char </a:t>
            </a:r>
            <a:r>
              <a:rPr lang="en-US" dirty="0">
                <a:latin typeface="Times New Roman" pitchFamily="18" charset="0"/>
                <a:cs typeface="Times New Roman" pitchFamily="18" charset="0"/>
              </a:rPr>
              <a:t>newline, tab, </a:t>
            </a:r>
            <a:r>
              <a:rPr lang="en-US" dirty="0" err="1">
                <a:latin typeface="Times New Roman" pitchFamily="18" charset="0"/>
                <a:cs typeface="Times New Roman" pitchFamily="18" charset="0"/>
              </a:rPr>
              <a:t>doubleQuotes</a:t>
            </a:r>
            <a:r>
              <a:rPr lang="en-US" dirty="0">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57200" y="228600"/>
            <a:ext cx="8229600" cy="609600"/>
          </a:xfrm>
        </p:spPr>
        <p:txBody>
          <a:bodyPr>
            <a:normAutofit fontScale="90000"/>
          </a:bodyPr>
          <a:lstStyle/>
          <a:p>
            <a:r>
              <a:rPr lang="en-US" i="1" dirty="0" err="1">
                <a:latin typeface="Times New Roman" pitchFamily="18" charset="0"/>
                <a:cs typeface="Times New Roman" pitchFamily="18" charset="0"/>
              </a:rPr>
              <a:t>boolean</a:t>
            </a:r>
            <a:r>
              <a:rPr lang="en-US" dirty="0">
                <a:latin typeface="Times New Roman" pitchFamily="18" charset="0"/>
                <a:cs typeface="Times New Roman" pitchFamily="18" charset="0"/>
              </a:rPr>
              <a:t> Data Type</a:t>
            </a:r>
          </a:p>
        </p:txBody>
      </p:sp>
      <p:sp>
        <p:nvSpPr>
          <p:cNvPr id="80899" name="Rectangle 3"/>
          <p:cNvSpPr>
            <a:spLocks noGrp="1" noChangeArrowheads="1"/>
          </p:cNvSpPr>
          <p:nvPr>
            <p:ph type="body" idx="1"/>
          </p:nvPr>
        </p:nvSpPr>
        <p:spPr>
          <a:xfrm>
            <a:off x="228600" y="914400"/>
            <a:ext cx="8686800" cy="5562600"/>
          </a:xfrm>
        </p:spPr>
        <p:txBody>
          <a:bodyPr>
            <a:normAutofit/>
          </a:bodyPr>
          <a:lstStyle/>
          <a:p>
            <a:pPr algn="just"/>
            <a:r>
              <a:rPr lang="en-US" sz="3600" dirty="0">
                <a:latin typeface="Times New Roman" pitchFamily="18" charset="0"/>
                <a:cs typeface="Times New Roman" pitchFamily="18" charset="0"/>
              </a:rPr>
              <a:t>Two values only: </a:t>
            </a:r>
          </a:p>
          <a:p>
            <a:pPr lvl="1" algn="just">
              <a:buFontTx/>
              <a:buNone/>
            </a:pPr>
            <a:r>
              <a:rPr lang="en-US" sz="3600" dirty="0">
                <a:latin typeface="Times New Roman" pitchFamily="18" charset="0"/>
                <a:cs typeface="Times New Roman" pitchFamily="18" charset="0"/>
              </a:rPr>
              <a:t> true</a:t>
            </a:r>
          </a:p>
          <a:p>
            <a:pPr lvl="1" algn="just">
              <a:buFontTx/>
              <a:buNone/>
            </a:pPr>
            <a:r>
              <a:rPr lang="en-US" sz="3600" dirty="0">
                <a:latin typeface="Times New Roman" pitchFamily="18" charset="0"/>
                <a:cs typeface="Times New Roman" pitchFamily="18" charset="0"/>
              </a:rPr>
              <a:t> false</a:t>
            </a:r>
          </a:p>
          <a:p>
            <a:pPr algn="just"/>
            <a:r>
              <a:rPr lang="en-US" sz="3600" dirty="0">
                <a:latin typeface="Times New Roman" pitchFamily="18" charset="0"/>
                <a:cs typeface="Times New Roman" pitchFamily="18" charset="0"/>
              </a:rPr>
              <a:t>Used for decision making or as "flag" variables</a:t>
            </a:r>
          </a:p>
          <a:p>
            <a:pPr algn="just"/>
            <a:r>
              <a:rPr lang="en-US" sz="3600" dirty="0">
                <a:latin typeface="Times New Roman" pitchFamily="18" charset="0"/>
                <a:cs typeface="Times New Roman" pitchFamily="18" charset="0"/>
              </a:rPr>
              <a:t>Example declarations:</a:t>
            </a:r>
          </a:p>
          <a:p>
            <a:pPr lvl="1" algn="just">
              <a:buFontTx/>
              <a:buNone/>
            </a:pP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boolean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isEmpty</a:t>
            </a:r>
            <a:r>
              <a:rPr lang="en-US" sz="3600" dirty="0">
                <a:latin typeface="Times New Roman" pitchFamily="18" charset="0"/>
                <a:cs typeface="Times New Roman" pitchFamily="18" charset="0"/>
              </a:rPr>
              <a:t>;</a:t>
            </a:r>
          </a:p>
          <a:p>
            <a:pPr lvl="1" algn="just">
              <a:buFontTx/>
              <a:buNone/>
            </a:pP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boolean</a:t>
            </a:r>
            <a:r>
              <a:rPr lang="en-US" sz="3600" dirty="0">
                <a:latin typeface="Times New Roman" pitchFamily="18" charset="0"/>
                <a:cs typeface="Times New Roman" pitchFamily="18" charset="0"/>
              </a:rPr>
              <a:t> passed, failed;</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274638"/>
            <a:ext cx="8001000" cy="563562"/>
          </a:xfrm>
        </p:spPr>
        <p:txBody>
          <a:bodyPr>
            <a:normAutofit fontScale="90000"/>
          </a:bodyPr>
          <a:lstStyle/>
          <a:p>
            <a:r>
              <a:rPr lang="en-US" dirty="0">
                <a:latin typeface="Times New Roman" pitchFamily="18" charset="0"/>
                <a:cs typeface="Times New Roman" pitchFamily="18" charset="0"/>
              </a:rPr>
              <a:t>Assigning Values to Variables</a:t>
            </a:r>
          </a:p>
        </p:txBody>
      </p:sp>
      <p:sp>
        <p:nvSpPr>
          <p:cNvPr id="81923" name="Rectangle 3"/>
          <p:cNvSpPr>
            <a:spLocks noGrp="1" noChangeArrowheads="1"/>
          </p:cNvSpPr>
          <p:nvPr>
            <p:ph type="body" idx="1"/>
          </p:nvPr>
        </p:nvSpPr>
        <p:spPr>
          <a:xfrm>
            <a:off x="228600" y="1066800"/>
            <a:ext cx="8686800" cy="5059363"/>
          </a:xfrm>
        </p:spPr>
        <p:txBody>
          <a:bodyPr>
            <a:noAutofit/>
          </a:bodyPr>
          <a:lstStyle/>
          <a:p>
            <a:pPr algn="just"/>
            <a:r>
              <a:rPr lang="en-US" sz="2800" dirty="0">
                <a:latin typeface="Times New Roman" pitchFamily="18" charset="0"/>
                <a:cs typeface="Times New Roman" pitchFamily="18" charset="0"/>
              </a:rPr>
              <a:t>Assignment operator    = </a:t>
            </a:r>
          </a:p>
          <a:p>
            <a:pPr lvl="1" algn="just"/>
            <a:r>
              <a:rPr lang="en-US" dirty="0">
                <a:latin typeface="Times New Roman" pitchFamily="18" charset="0"/>
                <a:cs typeface="Times New Roman" pitchFamily="18" charset="0"/>
              </a:rPr>
              <a:t>Value on the right of the operator is assigned to the variable on the left</a:t>
            </a:r>
          </a:p>
          <a:p>
            <a:pPr lvl="1" algn="just"/>
            <a:r>
              <a:rPr lang="en-US" dirty="0">
                <a:latin typeface="Times New Roman" pitchFamily="18" charset="0"/>
                <a:cs typeface="Times New Roman" pitchFamily="18" charset="0"/>
              </a:rPr>
              <a:t>Value on the </a:t>
            </a:r>
            <a:r>
              <a:rPr lang="en-US" b="1" dirty="0">
                <a:latin typeface="Times New Roman" pitchFamily="18" charset="0"/>
                <a:cs typeface="Times New Roman" pitchFamily="18" charset="0"/>
              </a:rPr>
              <a:t>right can be a literal </a:t>
            </a:r>
            <a:r>
              <a:rPr lang="en-US" dirty="0">
                <a:latin typeface="Times New Roman" pitchFamily="18" charset="0"/>
                <a:cs typeface="Times New Roman" pitchFamily="18" charset="0"/>
              </a:rPr>
              <a:t>(text representing a specific value), another variable, or an </a:t>
            </a:r>
            <a:r>
              <a:rPr lang="en-US" b="1" dirty="0" smtClean="0">
                <a:latin typeface="Times New Roman" pitchFamily="18" charset="0"/>
                <a:cs typeface="Times New Roman" pitchFamily="18" charset="0"/>
              </a:rPr>
              <a:t>expression</a:t>
            </a:r>
            <a:endParaRPr lang="en-US" dirty="0">
              <a:latin typeface="Times New Roman" pitchFamily="18" charset="0"/>
              <a:cs typeface="Times New Roman" pitchFamily="18" charset="0"/>
            </a:endParaRPr>
          </a:p>
          <a:p>
            <a:pPr algn="just"/>
            <a:r>
              <a:rPr lang="en-US" sz="2800" dirty="0">
                <a:latin typeface="Times New Roman" pitchFamily="18" charset="0"/>
                <a:cs typeface="Times New Roman" pitchFamily="18" charset="0"/>
              </a:rPr>
              <a:t>Syntax</a:t>
            </a:r>
            <a:r>
              <a:rPr lang="en-US" sz="2800" dirty="0" smtClean="0">
                <a:latin typeface="Times New Roman" pitchFamily="18" charset="0"/>
                <a:cs typeface="Times New Roman" pitchFamily="18" charset="0"/>
              </a:rPr>
              <a:t>:                        (</a:t>
            </a:r>
            <a:r>
              <a:rPr lang="en-US" sz="2000" b="1" i="1" dirty="0" smtClean="0">
                <a:latin typeface="Times New Roman" pitchFamily="18" charset="0"/>
                <a:cs typeface="Times New Roman" pitchFamily="18" charset="0"/>
              </a:rPr>
              <a:t>LHS=RHS)</a:t>
            </a:r>
            <a:endParaRPr lang="en-US" sz="2000" b="1" i="1" dirty="0">
              <a:latin typeface="Times New Roman" pitchFamily="18" charset="0"/>
              <a:cs typeface="Times New Roman" pitchFamily="18" charset="0"/>
            </a:endParaRPr>
          </a:p>
          <a:p>
            <a:pPr lvl="1" algn="just">
              <a:buFontTx/>
              <a:buNone/>
            </a:pPr>
            <a:r>
              <a:rPr lang="en-US" b="1" dirty="0" err="1">
                <a:latin typeface="Times New Roman" pitchFamily="18" charset="0"/>
                <a:cs typeface="Times New Roman" pitchFamily="18" charset="0"/>
              </a:rPr>
              <a:t>dataType</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variableName</a:t>
            </a:r>
            <a:r>
              <a:rPr lang="en-US" b="1" dirty="0">
                <a:latin typeface="Times New Roman" pitchFamily="18" charset="0"/>
                <a:cs typeface="Times New Roman" pitchFamily="18" charset="0"/>
              </a:rPr>
              <a:t> = </a:t>
            </a:r>
            <a:r>
              <a:rPr lang="en-US" b="1" dirty="0" err="1">
                <a:latin typeface="Times New Roman" pitchFamily="18" charset="0"/>
                <a:cs typeface="Times New Roman" pitchFamily="18" charset="0"/>
              </a:rPr>
              <a:t>initialValue</a:t>
            </a:r>
            <a:r>
              <a:rPr lang="en-US" b="1" dirty="0">
                <a:latin typeface="Times New Roman" pitchFamily="18" charset="0"/>
                <a:cs typeface="Times New Roman" pitchFamily="18" charset="0"/>
              </a:rPr>
              <a:t>;</a:t>
            </a:r>
          </a:p>
          <a:p>
            <a:pPr lvl="1" algn="just">
              <a:buFontTx/>
              <a:buNone/>
            </a:pPr>
            <a:r>
              <a:rPr lang="en-US" dirty="0">
                <a:latin typeface="Times New Roman" pitchFamily="18" charset="0"/>
                <a:cs typeface="Times New Roman" pitchFamily="18" charset="0"/>
              </a:rPr>
              <a:t>Or</a:t>
            </a:r>
          </a:p>
          <a:p>
            <a:pPr lvl="1" algn="just">
              <a:buFontTx/>
              <a:buNone/>
            </a:pPr>
            <a:r>
              <a:rPr lang="en-US" b="1" dirty="0" err="1">
                <a:latin typeface="Times New Roman" pitchFamily="18" charset="0"/>
                <a:cs typeface="Times New Roman" pitchFamily="18" charset="0"/>
              </a:rPr>
              <a:t>dataType</a:t>
            </a:r>
            <a:r>
              <a:rPr lang="en-US" b="1" dirty="0">
                <a:latin typeface="Times New Roman" pitchFamily="18" charset="0"/>
                <a:cs typeface="Times New Roman" pitchFamily="18" charset="0"/>
              </a:rPr>
              <a:t> variable1 = initialValue1, </a:t>
            </a:r>
          </a:p>
          <a:p>
            <a:pPr lvl="1" algn="just">
              <a:buFontTx/>
              <a:buNone/>
            </a:pPr>
            <a:r>
              <a:rPr lang="en-US" b="1" dirty="0">
                <a:latin typeface="Times New Roman" pitchFamily="18" charset="0"/>
                <a:cs typeface="Times New Roman" pitchFamily="18" charset="0"/>
              </a:rPr>
              <a:t>         variable2 = initialValue2, …;</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274638"/>
            <a:ext cx="8229600" cy="563562"/>
          </a:xfrm>
        </p:spPr>
        <p:txBody>
          <a:bodyPr>
            <a:normAutofit fontScale="90000"/>
          </a:bodyPr>
          <a:lstStyle/>
          <a:p>
            <a:r>
              <a:rPr lang="en-US" dirty="0"/>
              <a:t>Literals</a:t>
            </a:r>
          </a:p>
        </p:txBody>
      </p:sp>
      <p:sp>
        <p:nvSpPr>
          <p:cNvPr id="82947" name="Rectangle 3"/>
          <p:cNvSpPr>
            <a:spLocks noGrp="1" noChangeArrowheads="1"/>
          </p:cNvSpPr>
          <p:nvPr>
            <p:ph type="body" idx="1"/>
          </p:nvPr>
        </p:nvSpPr>
        <p:spPr>
          <a:xfrm>
            <a:off x="304800" y="838200"/>
            <a:ext cx="8458200" cy="5638800"/>
          </a:xfrm>
        </p:spPr>
        <p:txBody>
          <a:bodyPr>
            <a:normAutofit lnSpcReduction="10000"/>
          </a:bodyPr>
          <a:lstStyle/>
          <a:p>
            <a:r>
              <a:rPr lang="en-US" b="1" i="1" dirty="0" err="1">
                <a:latin typeface="Times New Roman" pitchFamily="18" charset="0"/>
                <a:cs typeface="Times New Roman" pitchFamily="18" charset="0"/>
              </a:rPr>
              <a:t>int</a:t>
            </a:r>
            <a:r>
              <a:rPr lang="en-US" b="1" i="1" dirty="0">
                <a:latin typeface="Times New Roman" pitchFamily="18" charset="0"/>
                <a:cs typeface="Times New Roman" pitchFamily="18" charset="0"/>
              </a:rPr>
              <a:t>, short, byte</a:t>
            </a:r>
            <a:endParaRPr lang="en-US" b="1" dirty="0">
              <a:latin typeface="Times New Roman" pitchFamily="18" charset="0"/>
              <a:cs typeface="Times New Roman" pitchFamily="18" charset="0"/>
            </a:endParaRPr>
          </a:p>
          <a:p>
            <a:pPr>
              <a:buFontTx/>
              <a:buNone/>
            </a:pPr>
            <a:r>
              <a:rPr lang="en-US" dirty="0" smtClean="0">
                <a:latin typeface="Times New Roman" pitchFamily="18" charset="0"/>
                <a:cs typeface="Times New Roman" pitchFamily="18" charset="0"/>
              </a:rPr>
              <a:t>    Optional </a:t>
            </a:r>
            <a:r>
              <a:rPr lang="en-US" dirty="0">
                <a:latin typeface="Times New Roman" pitchFamily="18" charset="0"/>
                <a:cs typeface="Times New Roman" pitchFamily="18" charset="0"/>
              </a:rPr>
              <a:t>initial sign (+ or -) followed by digits 0 – 9 in any combination. </a:t>
            </a:r>
            <a:endParaRPr lang="en-US" dirty="0" smtClean="0">
              <a:latin typeface="Times New Roman" pitchFamily="18" charset="0"/>
              <a:cs typeface="Times New Roman" pitchFamily="18" charset="0"/>
            </a:endParaRPr>
          </a:p>
          <a:p>
            <a:pPr>
              <a:buFontTx/>
              <a:buNone/>
            </a:pPr>
            <a:endParaRPr lang="en-US" dirty="0">
              <a:latin typeface="Times New Roman" pitchFamily="18" charset="0"/>
              <a:cs typeface="Times New Roman" pitchFamily="18" charset="0"/>
            </a:endParaRPr>
          </a:p>
          <a:p>
            <a:r>
              <a:rPr lang="en-US" b="1" i="1" dirty="0">
                <a:latin typeface="Times New Roman" pitchFamily="18" charset="0"/>
                <a:cs typeface="Times New Roman" pitchFamily="18" charset="0"/>
              </a:rPr>
              <a:t>long</a:t>
            </a:r>
            <a:endParaRPr lang="en-US" b="1" dirty="0">
              <a:latin typeface="Times New Roman" pitchFamily="18" charset="0"/>
              <a:cs typeface="Times New Roman" pitchFamily="18" charset="0"/>
            </a:endParaRPr>
          </a:p>
          <a:p>
            <a:pPr>
              <a:buFontTx/>
              <a:buNone/>
            </a:pPr>
            <a:r>
              <a:rPr lang="en-US" dirty="0" smtClean="0">
                <a:latin typeface="Times New Roman" pitchFamily="18" charset="0"/>
                <a:cs typeface="Times New Roman" pitchFamily="18" charset="0"/>
              </a:rPr>
              <a:t>    Optional </a:t>
            </a:r>
            <a:r>
              <a:rPr lang="en-US" dirty="0">
                <a:latin typeface="Times New Roman" pitchFamily="18" charset="0"/>
                <a:cs typeface="Times New Roman" pitchFamily="18" charset="0"/>
              </a:rPr>
              <a:t>initial sign (+ or -) followed by digits 0–9 in any combination, terminated with an </a:t>
            </a:r>
            <a:r>
              <a:rPr lang="en-US" b="1" i="1" dirty="0">
                <a:latin typeface="Times New Roman" pitchFamily="18" charset="0"/>
                <a:cs typeface="Times New Roman" pitchFamily="18" charset="0"/>
              </a:rPr>
              <a:t>L</a:t>
            </a:r>
            <a:r>
              <a:rPr lang="en-US" b="1" dirty="0">
                <a:latin typeface="Times New Roman" pitchFamily="18" charset="0"/>
                <a:cs typeface="Times New Roman" pitchFamily="18" charset="0"/>
              </a:rPr>
              <a:t> or </a:t>
            </a:r>
            <a:r>
              <a:rPr lang="en-US" b="1" i="1" dirty="0">
                <a:latin typeface="Times New Roman" pitchFamily="18" charset="0"/>
                <a:cs typeface="Times New Roman" pitchFamily="18" charset="0"/>
              </a:rPr>
              <a:t>l</a:t>
            </a:r>
            <a:r>
              <a:rPr lang="en-US" b="1" dirty="0">
                <a:latin typeface="Times New Roman" pitchFamily="18" charset="0"/>
                <a:cs typeface="Times New Roman" pitchFamily="18" charset="0"/>
              </a:rPr>
              <a:t>.  </a:t>
            </a:r>
          </a:p>
          <a:p>
            <a:pPr>
              <a:buFontTx/>
              <a:buNone/>
            </a:pPr>
            <a:endParaRPr lang="en-US" dirty="0" smtClean="0">
              <a:latin typeface="Times New Roman" pitchFamily="18" charset="0"/>
              <a:cs typeface="Times New Roman" pitchFamily="18" charset="0"/>
            </a:endParaRPr>
          </a:p>
          <a:p>
            <a:pPr>
              <a:buFontTx/>
              <a:buNone/>
            </a:pPr>
            <a:r>
              <a:rPr lang="en-US" sz="2400" dirty="0" err="1" smtClean="0">
                <a:latin typeface="Times New Roman" pitchFamily="18" charset="0"/>
                <a:cs typeface="Times New Roman" pitchFamily="18" charset="0"/>
              </a:rPr>
              <a:t>Note:Use</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the capital </a:t>
            </a:r>
            <a:r>
              <a:rPr lang="en-US" sz="2400" i="1" dirty="0">
                <a:latin typeface="Times New Roman" pitchFamily="18" charset="0"/>
                <a:cs typeface="Times New Roman" pitchFamily="18" charset="0"/>
              </a:rPr>
              <a:t>L</a:t>
            </a:r>
            <a:r>
              <a:rPr lang="en-US" sz="2400" dirty="0">
                <a:latin typeface="Times New Roman" pitchFamily="18" charset="0"/>
                <a:cs typeface="Times New Roman" pitchFamily="18" charset="0"/>
              </a:rPr>
              <a:t> because the lowercase </a:t>
            </a:r>
            <a:r>
              <a:rPr lang="en-US" sz="2400" i="1" dirty="0">
                <a:latin typeface="Times New Roman" pitchFamily="18" charset="0"/>
                <a:cs typeface="Times New Roman" pitchFamily="18" charset="0"/>
              </a:rPr>
              <a:t>l </a:t>
            </a:r>
            <a:r>
              <a:rPr lang="en-US" sz="2400" dirty="0">
                <a:latin typeface="Times New Roman" pitchFamily="18" charset="0"/>
                <a:cs typeface="Times New Roman" pitchFamily="18" charset="0"/>
              </a:rPr>
              <a:t>can be confused with the number </a:t>
            </a:r>
            <a:r>
              <a:rPr lang="en-US" sz="2400" i="1" dirty="0">
                <a:latin typeface="Times New Roman" pitchFamily="18" charset="0"/>
                <a:cs typeface="Times New Roman" pitchFamily="18" charset="0"/>
              </a:rPr>
              <a:t>1</a:t>
            </a:r>
            <a:r>
              <a:rPr lang="en-US" sz="2400" dirty="0">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274638"/>
            <a:ext cx="8229600" cy="639762"/>
          </a:xfrm>
        </p:spPr>
        <p:txBody>
          <a:bodyPr>
            <a:normAutofit fontScale="90000"/>
          </a:bodyPr>
          <a:lstStyle/>
          <a:p>
            <a:r>
              <a:rPr lang="en-US" dirty="0"/>
              <a:t>Floating-Point Literals</a:t>
            </a:r>
          </a:p>
        </p:txBody>
      </p:sp>
      <p:sp>
        <p:nvSpPr>
          <p:cNvPr id="83971" name="Rectangle 3"/>
          <p:cNvSpPr>
            <a:spLocks noGrp="1" noChangeArrowheads="1"/>
          </p:cNvSpPr>
          <p:nvPr>
            <p:ph type="body" idx="1"/>
          </p:nvPr>
        </p:nvSpPr>
        <p:spPr>
          <a:xfrm>
            <a:off x="228600" y="914400"/>
            <a:ext cx="8686800" cy="5562600"/>
          </a:xfrm>
        </p:spPr>
        <p:txBody>
          <a:bodyPr>
            <a:normAutofit/>
          </a:bodyPr>
          <a:lstStyle/>
          <a:p>
            <a:pPr algn="just"/>
            <a:r>
              <a:rPr lang="en-US" sz="3600" b="1" i="1" dirty="0">
                <a:latin typeface="Times New Roman" pitchFamily="18" charset="0"/>
                <a:cs typeface="Times New Roman" pitchFamily="18" charset="0"/>
              </a:rPr>
              <a:t>float</a:t>
            </a:r>
            <a:endParaRPr lang="en-US" sz="3600" b="1" dirty="0">
              <a:latin typeface="Times New Roman" pitchFamily="18" charset="0"/>
              <a:cs typeface="Times New Roman" pitchFamily="18" charset="0"/>
            </a:endParaRPr>
          </a:p>
          <a:p>
            <a:pPr algn="just">
              <a:buFontTx/>
              <a:buNone/>
            </a:pPr>
            <a:r>
              <a:rPr lang="en-US" sz="3600" dirty="0" smtClean="0">
                <a:latin typeface="Times New Roman" pitchFamily="18" charset="0"/>
                <a:cs typeface="Times New Roman" pitchFamily="18" charset="0"/>
              </a:rPr>
              <a:t>   Optional </a:t>
            </a:r>
            <a:r>
              <a:rPr lang="en-US" sz="3600" dirty="0">
                <a:latin typeface="Times New Roman" pitchFamily="18" charset="0"/>
                <a:cs typeface="Times New Roman" pitchFamily="18" charset="0"/>
              </a:rPr>
              <a:t>initial sign (+ or -) followed by a floating-point number in fixed or scientific format, terminated by an </a:t>
            </a:r>
            <a:r>
              <a:rPr lang="en-US" sz="3600" b="1" i="1" dirty="0">
                <a:latin typeface="Times New Roman" pitchFamily="18" charset="0"/>
                <a:cs typeface="Times New Roman" pitchFamily="18" charset="0"/>
              </a:rPr>
              <a:t>F</a:t>
            </a:r>
            <a:r>
              <a:rPr lang="en-US" sz="3600" b="1" dirty="0">
                <a:latin typeface="Times New Roman" pitchFamily="18" charset="0"/>
                <a:cs typeface="Times New Roman" pitchFamily="18" charset="0"/>
              </a:rPr>
              <a:t> or </a:t>
            </a:r>
            <a:r>
              <a:rPr lang="en-US" sz="3600" b="1" i="1" dirty="0">
                <a:latin typeface="Times New Roman" pitchFamily="18" charset="0"/>
                <a:cs typeface="Times New Roman" pitchFamily="18" charset="0"/>
              </a:rPr>
              <a:t>f</a:t>
            </a:r>
            <a:r>
              <a:rPr lang="en-US" sz="3600" b="1" dirty="0">
                <a:latin typeface="Times New Roman" pitchFamily="18" charset="0"/>
                <a:cs typeface="Times New Roman" pitchFamily="18" charset="0"/>
              </a:rPr>
              <a:t>.</a:t>
            </a:r>
          </a:p>
          <a:p>
            <a:pPr algn="just"/>
            <a:r>
              <a:rPr lang="en-US" sz="3600" b="1" i="1" dirty="0">
                <a:latin typeface="Times New Roman" pitchFamily="18" charset="0"/>
                <a:cs typeface="Times New Roman" pitchFamily="18" charset="0"/>
              </a:rPr>
              <a:t>double</a:t>
            </a:r>
            <a:endParaRPr lang="en-US" sz="3600" b="1" dirty="0">
              <a:latin typeface="Times New Roman" pitchFamily="18" charset="0"/>
              <a:cs typeface="Times New Roman" pitchFamily="18" charset="0"/>
            </a:endParaRPr>
          </a:p>
          <a:p>
            <a:pPr algn="just">
              <a:buFontTx/>
              <a:buNone/>
            </a:pPr>
            <a:r>
              <a:rPr lang="en-US" sz="3600" dirty="0" smtClean="0">
                <a:latin typeface="Times New Roman" pitchFamily="18" charset="0"/>
                <a:cs typeface="Times New Roman" pitchFamily="18" charset="0"/>
              </a:rPr>
              <a:t>   Optional </a:t>
            </a:r>
            <a:r>
              <a:rPr lang="en-US" sz="3600" dirty="0">
                <a:latin typeface="Times New Roman" pitchFamily="18" charset="0"/>
                <a:cs typeface="Times New Roman" pitchFamily="18" charset="0"/>
              </a:rPr>
              <a:t>initial sign (+ or -) followed by a floating-point number in fixed or scientific format.</a:t>
            </a:r>
          </a:p>
          <a:p>
            <a:pPr algn="just"/>
            <a:endParaRPr lang="en-US" sz="3600" dirty="0">
              <a:latin typeface="Times New Roman" pitchFamily="18" charset="0"/>
              <a:cs typeface="Times New Roman" pitchFamily="18"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1027"/>
          <p:cNvSpPr>
            <a:spLocks noGrp="1" noChangeArrowheads="1"/>
          </p:cNvSpPr>
          <p:nvPr>
            <p:ph type="body" idx="1"/>
          </p:nvPr>
        </p:nvSpPr>
        <p:spPr/>
        <p:txBody>
          <a:bodyPr/>
          <a:lstStyle/>
          <a:p>
            <a:pPr algn="just"/>
            <a:r>
              <a:rPr lang="en-US" dirty="0">
                <a:solidFill>
                  <a:srgbClr val="FF0000"/>
                </a:solidFill>
                <a:latin typeface="Times New Roman" pitchFamily="18" charset="0"/>
                <a:cs typeface="Times New Roman" pitchFamily="18" charset="0"/>
              </a:rPr>
              <a:t>Commas, dollar signs, and percent signs (%) </a:t>
            </a:r>
            <a:r>
              <a:rPr lang="en-US" u="sng" dirty="0">
                <a:solidFill>
                  <a:srgbClr val="FF0000"/>
                </a:solidFill>
                <a:latin typeface="Times New Roman" pitchFamily="18" charset="0"/>
                <a:cs typeface="Times New Roman" pitchFamily="18" charset="0"/>
              </a:rPr>
              <a:t>cannot</a:t>
            </a:r>
            <a:r>
              <a:rPr lang="en-US" dirty="0">
                <a:solidFill>
                  <a:srgbClr val="FF0000"/>
                </a:solidFill>
                <a:latin typeface="Times New Roman" pitchFamily="18" charset="0"/>
                <a:cs typeface="Times New Roman" pitchFamily="18" charset="0"/>
              </a:rPr>
              <a:t> be used in integer or floating-point literals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457200" y="274638"/>
            <a:ext cx="8229600" cy="487362"/>
          </a:xfrm>
        </p:spPr>
        <p:txBody>
          <a:bodyPr>
            <a:normAutofit fontScale="90000"/>
          </a:bodyPr>
          <a:lstStyle/>
          <a:p>
            <a:r>
              <a:rPr lang="en-US" i="1" dirty="0">
                <a:latin typeface="Times New Roman" pitchFamily="18" charset="0"/>
                <a:cs typeface="Times New Roman" pitchFamily="18" charset="0"/>
              </a:rPr>
              <a:t>char</a:t>
            </a:r>
            <a:r>
              <a:rPr lang="en-US" dirty="0">
                <a:latin typeface="Times New Roman" pitchFamily="18" charset="0"/>
                <a:cs typeface="Times New Roman" pitchFamily="18" charset="0"/>
              </a:rPr>
              <a:t> and </a:t>
            </a:r>
            <a:r>
              <a:rPr lang="en-US" i="1" dirty="0" err="1">
                <a:latin typeface="Times New Roman" pitchFamily="18" charset="0"/>
                <a:cs typeface="Times New Roman" pitchFamily="18" charset="0"/>
              </a:rPr>
              <a:t>boolean</a:t>
            </a:r>
            <a:r>
              <a:rPr lang="en-US" dirty="0">
                <a:latin typeface="Times New Roman" pitchFamily="18" charset="0"/>
                <a:cs typeface="Times New Roman" pitchFamily="18" charset="0"/>
              </a:rPr>
              <a:t> Literals</a:t>
            </a:r>
          </a:p>
        </p:txBody>
      </p:sp>
      <p:sp>
        <p:nvSpPr>
          <p:cNvPr id="84995" name="Rectangle 3"/>
          <p:cNvSpPr>
            <a:spLocks noGrp="1" noChangeArrowheads="1"/>
          </p:cNvSpPr>
          <p:nvPr>
            <p:ph type="body" idx="1"/>
          </p:nvPr>
        </p:nvSpPr>
        <p:spPr>
          <a:xfrm>
            <a:off x="228600" y="914400"/>
            <a:ext cx="8686800" cy="5486400"/>
          </a:xfrm>
        </p:spPr>
        <p:txBody>
          <a:bodyPr>
            <a:noAutofit/>
          </a:bodyPr>
          <a:lstStyle/>
          <a:p>
            <a:pPr algn="just"/>
            <a:r>
              <a:rPr lang="en-US" b="1" i="1" dirty="0">
                <a:latin typeface="Times New Roman" pitchFamily="18" charset="0"/>
                <a:cs typeface="Times New Roman" pitchFamily="18" charset="0"/>
              </a:rPr>
              <a:t>char</a:t>
            </a:r>
            <a:endParaRPr lang="en-US" b="1" dirty="0">
              <a:latin typeface="Times New Roman" pitchFamily="18" charset="0"/>
              <a:cs typeface="Times New Roman" pitchFamily="18" charset="0"/>
            </a:endParaRPr>
          </a:p>
          <a:p>
            <a:pPr lvl="1" algn="just"/>
            <a:r>
              <a:rPr lang="en-US" sz="3200" dirty="0">
                <a:latin typeface="Times New Roman" pitchFamily="18" charset="0"/>
                <a:cs typeface="Times New Roman" pitchFamily="18" charset="0"/>
              </a:rPr>
              <a:t>Any printable character enclosed in single quotes</a:t>
            </a:r>
          </a:p>
          <a:p>
            <a:pPr lvl="1" algn="just"/>
            <a:r>
              <a:rPr lang="en-US" sz="3200" dirty="0">
                <a:latin typeface="Times New Roman" pitchFamily="18" charset="0"/>
                <a:cs typeface="Times New Roman" pitchFamily="18" charset="0"/>
              </a:rPr>
              <a:t>A decimal value from 0 – 65535</a:t>
            </a:r>
          </a:p>
          <a:p>
            <a:pPr lvl="1" algn="just"/>
            <a:r>
              <a:rPr lang="en-US" sz="3200" dirty="0">
                <a:latin typeface="Times New Roman" pitchFamily="18" charset="0"/>
                <a:cs typeface="Times New Roman" pitchFamily="18" charset="0"/>
              </a:rPr>
              <a:t> '\m' , where \m is an escape sequence. </a:t>
            </a:r>
            <a:endParaRPr lang="en-US" sz="3200" dirty="0" smtClean="0">
              <a:latin typeface="Times New Roman" pitchFamily="18" charset="0"/>
              <a:cs typeface="Times New Roman" pitchFamily="18" charset="0"/>
            </a:endParaRPr>
          </a:p>
          <a:p>
            <a:pPr lvl="1" algn="just"/>
            <a:r>
              <a:rPr lang="en-US" sz="3200" dirty="0" smtClean="0">
                <a:latin typeface="Times New Roman" pitchFamily="18" charset="0"/>
                <a:cs typeface="Times New Roman" pitchFamily="18" charset="0"/>
              </a:rPr>
              <a:t>For </a:t>
            </a:r>
            <a:r>
              <a:rPr lang="en-US" sz="3200" dirty="0">
                <a:latin typeface="Times New Roman" pitchFamily="18" charset="0"/>
                <a:cs typeface="Times New Roman" pitchFamily="18" charset="0"/>
              </a:rPr>
              <a:t>example, </a:t>
            </a:r>
            <a:r>
              <a:rPr lang="en-US" sz="3200" i="1" dirty="0">
                <a:latin typeface="Times New Roman" pitchFamily="18" charset="0"/>
                <a:cs typeface="Times New Roman" pitchFamily="18" charset="0"/>
              </a:rPr>
              <a:t>'\n'</a:t>
            </a:r>
            <a:r>
              <a:rPr lang="en-US" sz="3200" dirty="0">
                <a:latin typeface="Times New Roman" pitchFamily="18" charset="0"/>
                <a:cs typeface="Times New Roman" pitchFamily="18" charset="0"/>
              </a:rPr>
              <a:t> represents a newline, and '</a:t>
            </a:r>
            <a:r>
              <a:rPr lang="en-US" sz="3200" i="1" dirty="0">
                <a:latin typeface="Times New Roman" pitchFamily="18" charset="0"/>
                <a:cs typeface="Times New Roman" pitchFamily="18" charset="0"/>
              </a:rPr>
              <a:t>\t'</a:t>
            </a:r>
            <a:r>
              <a:rPr lang="en-US" sz="3200" dirty="0">
                <a:latin typeface="Times New Roman" pitchFamily="18" charset="0"/>
                <a:cs typeface="Times New Roman" pitchFamily="18" charset="0"/>
              </a:rPr>
              <a:t> represents a tab character.</a:t>
            </a:r>
          </a:p>
          <a:p>
            <a:pPr algn="just"/>
            <a:r>
              <a:rPr lang="en-US" b="1" i="1" dirty="0" err="1">
                <a:latin typeface="Times New Roman" pitchFamily="18" charset="0"/>
                <a:cs typeface="Times New Roman" pitchFamily="18" charset="0"/>
              </a:rPr>
              <a:t>boolean</a:t>
            </a:r>
            <a:endParaRPr lang="en-US" b="1" dirty="0">
              <a:latin typeface="Times New Roman" pitchFamily="18" charset="0"/>
              <a:cs typeface="Times New Roman" pitchFamily="18" charset="0"/>
            </a:endParaRPr>
          </a:p>
          <a:p>
            <a:pPr algn="just">
              <a:buFontTx/>
              <a:buNone/>
            </a:pP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true or</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false</a:t>
            </a:r>
          </a:p>
          <a:p>
            <a:pPr algn="just">
              <a:buFontTx/>
              <a:buNone/>
            </a:pPr>
            <a:endParaRPr lang="en-US" i="1" dirty="0">
              <a:latin typeface="Times New Roman" pitchFamily="18" charset="0"/>
              <a:cs typeface="Times New Roman" pitchFamily="18"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57200" y="274638"/>
            <a:ext cx="8229600" cy="563562"/>
          </a:xfrm>
        </p:spPr>
        <p:txBody>
          <a:bodyPr>
            <a:normAutofit fontScale="90000"/>
          </a:bodyPr>
          <a:lstStyle/>
          <a:p>
            <a:r>
              <a:rPr lang="en-US" dirty="0"/>
              <a:t>Assignment Operator</a:t>
            </a:r>
          </a:p>
        </p:txBody>
      </p:sp>
      <p:sp>
        <p:nvSpPr>
          <p:cNvPr id="98307" name="Rectangle 3"/>
          <p:cNvSpPr>
            <a:spLocks noGrp="1" noChangeArrowheads="1"/>
          </p:cNvSpPr>
          <p:nvPr>
            <p:ph type="body" idx="1"/>
          </p:nvPr>
        </p:nvSpPr>
        <p:spPr>
          <a:xfrm>
            <a:off x="304800" y="990600"/>
            <a:ext cx="8534400" cy="5486400"/>
          </a:xfrm>
        </p:spPr>
        <p:txBody>
          <a:bodyPr>
            <a:normAutofit/>
          </a:bodyPr>
          <a:lstStyle/>
          <a:p>
            <a:pPr algn="just">
              <a:buFontTx/>
              <a:buNone/>
            </a:pPr>
            <a:r>
              <a:rPr lang="en-US" dirty="0">
                <a:latin typeface="Times New Roman" pitchFamily="18" charset="0"/>
                <a:cs typeface="Times New Roman" pitchFamily="18" charset="0"/>
              </a:rPr>
              <a:t>  Syntax: </a:t>
            </a:r>
          </a:p>
          <a:p>
            <a:pPr algn="just">
              <a:buFontTx/>
              <a:buNone/>
            </a:pP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target = expression;</a:t>
            </a:r>
          </a:p>
          <a:p>
            <a:pPr algn="just">
              <a:buFontTx/>
              <a:buNone/>
            </a:pPr>
            <a:endParaRPr lang="en-US" dirty="0">
              <a:latin typeface="Times New Roman" pitchFamily="18" charset="0"/>
              <a:cs typeface="Times New Roman" pitchFamily="18" charset="0"/>
            </a:endParaRPr>
          </a:p>
          <a:p>
            <a:pPr algn="just">
              <a:buFontTx/>
              <a:buNone/>
            </a:pPr>
            <a:r>
              <a:rPr lang="en-US" dirty="0">
                <a:latin typeface="Times New Roman" pitchFamily="18" charset="0"/>
                <a:cs typeface="Times New Roman" pitchFamily="18" charset="0"/>
              </a:rPr>
              <a:t>expression: operators and operands that evaluate to a single value</a:t>
            </a:r>
          </a:p>
          <a:p>
            <a:pPr algn="just">
              <a:buFontTx/>
              <a:buNone/>
            </a:pPr>
            <a:r>
              <a:rPr lang="en-US" dirty="0">
                <a:latin typeface="Times New Roman" pitchFamily="18" charset="0"/>
                <a:cs typeface="Times New Roman" pitchFamily="18" charset="0"/>
              </a:rPr>
              <a:t>   --value is then assigned to target</a:t>
            </a:r>
          </a:p>
          <a:p>
            <a:pPr algn="just">
              <a:buFontTx/>
              <a:buNone/>
            </a:pPr>
            <a:r>
              <a:rPr lang="en-US" dirty="0">
                <a:latin typeface="Times New Roman" pitchFamily="18" charset="0"/>
                <a:cs typeface="Times New Roman" pitchFamily="18" charset="0"/>
              </a:rPr>
              <a:t>	--target must be a variable (or constant) </a:t>
            </a:r>
          </a:p>
          <a:p>
            <a:pPr algn="just">
              <a:buFontTx/>
              <a:buNone/>
            </a:pPr>
            <a:r>
              <a:rPr lang="en-US" dirty="0">
                <a:latin typeface="Times New Roman" pitchFamily="18" charset="0"/>
                <a:cs typeface="Times New Roman" pitchFamily="18" charset="0"/>
              </a:rPr>
              <a:t>   --value must be compatible with target's data type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274638"/>
            <a:ext cx="8229600" cy="487362"/>
          </a:xfrm>
        </p:spPr>
        <p:txBody>
          <a:bodyPr>
            <a:normAutofit fontScale="90000"/>
          </a:bodyPr>
          <a:lstStyle/>
          <a:p>
            <a:r>
              <a:rPr lang="en-US" dirty="0"/>
              <a:t>Examples:</a:t>
            </a:r>
          </a:p>
        </p:txBody>
      </p:sp>
      <p:sp>
        <p:nvSpPr>
          <p:cNvPr id="99331" name="Rectangle 3"/>
          <p:cNvSpPr>
            <a:spLocks noGrp="1" noChangeArrowheads="1"/>
          </p:cNvSpPr>
          <p:nvPr>
            <p:ph type="body" idx="1"/>
          </p:nvPr>
        </p:nvSpPr>
        <p:spPr>
          <a:xfrm>
            <a:off x="228600" y="914400"/>
            <a:ext cx="8686800" cy="5486400"/>
          </a:xfrm>
        </p:spPr>
        <p:txBody>
          <a:bodyPr>
            <a:noAutofit/>
          </a:bodyPr>
          <a:lstStyle/>
          <a:p>
            <a:pPr algn="just">
              <a:buFontTx/>
              <a:buNone/>
            </a:pPr>
            <a:r>
              <a:rPr lang="en-US" sz="2800" b="1" dirty="0" err="1" smtClean="0">
                <a:latin typeface="Times New Roman" pitchFamily="18" charset="0"/>
                <a:cs typeface="Times New Roman" pitchFamily="18" charset="0"/>
              </a:rPr>
              <a:t>int</a:t>
            </a:r>
            <a:r>
              <a:rPr lang="en-US" sz="2800" b="1" dirty="0" smtClean="0">
                <a:latin typeface="Times New Roman" pitchFamily="18" charset="0"/>
                <a:cs typeface="Times New Roman" pitchFamily="18" charset="0"/>
              </a:rPr>
              <a:t> </a:t>
            </a:r>
            <a:r>
              <a:rPr lang="en-US" sz="2800" b="1" dirty="0" err="1">
                <a:latin typeface="Times New Roman" pitchFamily="18" charset="0"/>
                <a:cs typeface="Times New Roman" pitchFamily="18" charset="0"/>
              </a:rPr>
              <a:t>numPlayers</a:t>
            </a:r>
            <a:r>
              <a:rPr lang="en-US" sz="2800" b="1" dirty="0">
                <a:latin typeface="Times New Roman" pitchFamily="18" charset="0"/>
                <a:cs typeface="Times New Roman" pitchFamily="18" charset="0"/>
              </a:rPr>
              <a:t> = 10; // </a:t>
            </a:r>
            <a:r>
              <a:rPr lang="en-US" sz="2800" b="1" dirty="0" err="1">
                <a:latin typeface="Times New Roman" pitchFamily="18" charset="0"/>
                <a:cs typeface="Times New Roman" pitchFamily="18" charset="0"/>
              </a:rPr>
              <a:t>numPlayers</a:t>
            </a:r>
            <a:r>
              <a:rPr lang="en-US" sz="2800" b="1" dirty="0">
                <a:latin typeface="Times New Roman" pitchFamily="18" charset="0"/>
                <a:cs typeface="Times New Roman" pitchFamily="18" charset="0"/>
              </a:rPr>
              <a:t> holds 10</a:t>
            </a:r>
          </a:p>
          <a:p>
            <a:pPr algn="just">
              <a:buFontTx/>
              <a:buNone/>
            </a:pPr>
            <a:r>
              <a:rPr lang="en-US" sz="2800" b="1" dirty="0" err="1">
                <a:latin typeface="Times New Roman" pitchFamily="18" charset="0"/>
                <a:cs typeface="Times New Roman" pitchFamily="18" charset="0"/>
              </a:rPr>
              <a:t>numPlayers</a:t>
            </a:r>
            <a:r>
              <a:rPr lang="en-US" sz="2800" b="1" dirty="0">
                <a:latin typeface="Times New Roman" pitchFamily="18" charset="0"/>
                <a:cs typeface="Times New Roman" pitchFamily="18" charset="0"/>
              </a:rPr>
              <a:t> = 8;      // </a:t>
            </a:r>
            <a:r>
              <a:rPr lang="en-US" sz="2800" b="1" dirty="0" err="1">
                <a:latin typeface="Times New Roman" pitchFamily="18" charset="0"/>
                <a:cs typeface="Times New Roman" pitchFamily="18" charset="0"/>
              </a:rPr>
              <a:t>numPlayers</a:t>
            </a:r>
            <a:r>
              <a:rPr lang="en-US" sz="2800" b="1" dirty="0">
                <a:latin typeface="Times New Roman" pitchFamily="18" charset="0"/>
                <a:cs typeface="Times New Roman" pitchFamily="18" charset="0"/>
              </a:rPr>
              <a:t> now holds 8</a:t>
            </a:r>
          </a:p>
          <a:p>
            <a:pPr algn="just">
              <a:buFontTx/>
              <a:buNone/>
            </a:pPr>
            <a:endParaRPr lang="en-US" sz="2800" b="1" dirty="0">
              <a:latin typeface="Times New Roman" pitchFamily="18" charset="0"/>
              <a:cs typeface="Times New Roman" pitchFamily="18" charset="0"/>
            </a:endParaRPr>
          </a:p>
          <a:p>
            <a:pPr algn="just">
              <a:buFontTx/>
              <a:buNone/>
            </a:pPr>
            <a:r>
              <a:rPr lang="en-US" sz="2800" b="1" dirty="0" err="1">
                <a:latin typeface="Times New Roman" pitchFamily="18" charset="0"/>
                <a:cs typeface="Times New Roman" pitchFamily="18" charset="0"/>
              </a:rPr>
              <a:t>int</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legalAge</a:t>
            </a:r>
            <a:r>
              <a:rPr lang="en-US" sz="2800" b="1" dirty="0">
                <a:latin typeface="Times New Roman" pitchFamily="18" charset="0"/>
                <a:cs typeface="Times New Roman" pitchFamily="18" charset="0"/>
              </a:rPr>
              <a:t> = 18;</a:t>
            </a:r>
          </a:p>
          <a:p>
            <a:pPr algn="just">
              <a:buFontTx/>
              <a:buNone/>
            </a:pPr>
            <a:r>
              <a:rPr lang="en-US" sz="2800" b="1" dirty="0" err="1">
                <a:latin typeface="Times New Roman" pitchFamily="18" charset="0"/>
                <a:cs typeface="Times New Roman" pitchFamily="18" charset="0"/>
              </a:rPr>
              <a:t>int</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voterAge</a:t>
            </a:r>
            <a:r>
              <a:rPr lang="en-US" sz="2800" b="1" dirty="0">
                <a:latin typeface="Times New Roman" pitchFamily="18" charset="0"/>
                <a:cs typeface="Times New Roman" pitchFamily="18" charset="0"/>
              </a:rPr>
              <a:t> = </a:t>
            </a:r>
            <a:r>
              <a:rPr lang="en-US" sz="2800" b="1" dirty="0" err="1">
                <a:latin typeface="Times New Roman" pitchFamily="18" charset="0"/>
                <a:cs typeface="Times New Roman" pitchFamily="18" charset="0"/>
              </a:rPr>
              <a:t>legalAge</a:t>
            </a:r>
            <a:r>
              <a:rPr lang="en-US" sz="2800" b="1" dirty="0">
                <a:latin typeface="Times New Roman" pitchFamily="18" charset="0"/>
                <a:cs typeface="Times New Roman" pitchFamily="18" charset="0"/>
              </a:rPr>
              <a:t>;</a:t>
            </a:r>
          </a:p>
          <a:p>
            <a:pPr algn="just">
              <a:buFontTx/>
              <a:buNone/>
            </a:pPr>
            <a:endParaRPr lang="en-US" sz="2800" dirty="0">
              <a:latin typeface="Times New Roman" pitchFamily="18" charset="0"/>
              <a:cs typeface="Times New Roman" pitchFamily="18" charset="0"/>
            </a:endParaRPr>
          </a:p>
          <a:p>
            <a:pPr algn="just">
              <a:buFontTx/>
              <a:buNone/>
            </a:pPr>
            <a:r>
              <a:rPr lang="en-US" sz="2800" dirty="0">
                <a:solidFill>
                  <a:srgbClr val="FF0000"/>
                </a:solidFill>
                <a:latin typeface="Times New Roman" pitchFamily="18" charset="0"/>
                <a:cs typeface="Times New Roman" pitchFamily="18" charset="0"/>
              </a:rPr>
              <a:t>The next statement is illegal</a:t>
            </a:r>
          </a:p>
          <a:p>
            <a:pPr algn="just">
              <a:buFontTx/>
              <a:buNone/>
            </a:pPr>
            <a:r>
              <a:rPr lang="en-US" sz="2800" dirty="0" err="1">
                <a:solidFill>
                  <a:srgbClr val="FF0000"/>
                </a:solidFill>
                <a:latin typeface="Times New Roman" pitchFamily="18" charset="0"/>
                <a:cs typeface="Times New Roman" pitchFamily="18" charset="0"/>
              </a:rPr>
              <a:t>int</a:t>
            </a:r>
            <a:r>
              <a:rPr lang="en-US" sz="2800" dirty="0">
                <a:solidFill>
                  <a:srgbClr val="FF0000"/>
                </a:solidFill>
                <a:latin typeface="Times New Roman" pitchFamily="18" charset="0"/>
                <a:cs typeface="Times New Roman" pitchFamily="18" charset="0"/>
              </a:rPr>
              <a:t> height = weight * 2; // weight is not defined</a:t>
            </a:r>
          </a:p>
          <a:p>
            <a:pPr algn="just">
              <a:buFontTx/>
              <a:buNone/>
            </a:pPr>
            <a:r>
              <a:rPr lang="en-US" sz="2800" dirty="0" err="1">
                <a:solidFill>
                  <a:srgbClr val="FF0000"/>
                </a:solidFill>
                <a:latin typeface="Times New Roman" pitchFamily="18" charset="0"/>
                <a:cs typeface="Times New Roman" pitchFamily="18" charset="0"/>
              </a:rPr>
              <a:t>int</a:t>
            </a:r>
            <a:r>
              <a:rPr lang="en-US" sz="2800" dirty="0">
                <a:solidFill>
                  <a:srgbClr val="FF0000"/>
                </a:solidFill>
                <a:latin typeface="Times New Roman" pitchFamily="18" charset="0"/>
                <a:cs typeface="Times New Roman" pitchFamily="18" charset="0"/>
              </a:rPr>
              <a:t> weight = 20;</a:t>
            </a:r>
          </a:p>
          <a:p>
            <a:pPr algn="just">
              <a:buFontTx/>
              <a:buNone/>
            </a:pPr>
            <a:r>
              <a:rPr lang="en-US" sz="2400" i="1" dirty="0">
                <a:latin typeface="Times New Roman" pitchFamily="18" charset="0"/>
                <a:cs typeface="Times New Roman" pitchFamily="18" charset="0"/>
              </a:rPr>
              <a:t>and generates the following compiler error: </a:t>
            </a:r>
          </a:p>
          <a:p>
            <a:pPr algn="just">
              <a:buFontTx/>
              <a:buNone/>
            </a:pPr>
            <a:r>
              <a:rPr lang="en-US" sz="2400" i="1" dirty="0">
                <a:latin typeface="Times New Roman" pitchFamily="18" charset="0"/>
                <a:cs typeface="Times New Roman" pitchFamily="18" charset="0"/>
              </a:rPr>
              <a:t>  illegal forward reference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57200" y="274638"/>
            <a:ext cx="8229600" cy="563562"/>
          </a:xfrm>
        </p:spPr>
        <p:txBody>
          <a:bodyPr>
            <a:normAutofit fontScale="90000"/>
          </a:bodyPr>
          <a:lstStyle/>
          <a:p>
            <a:r>
              <a:rPr lang="en-US" dirty="0"/>
              <a:t>Assigning the Values of Other Variables</a:t>
            </a:r>
          </a:p>
        </p:txBody>
      </p:sp>
      <p:sp>
        <p:nvSpPr>
          <p:cNvPr id="86019" name="Rectangle 3"/>
          <p:cNvSpPr>
            <a:spLocks noGrp="1" noChangeArrowheads="1"/>
          </p:cNvSpPr>
          <p:nvPr>
            <p:ph type="body" idx="1"/>
          </p:nvPr>
        </p:nvSpPr>
        <p:spPr>
          <a:xfrm>
            <a:off x="228600" y="990600"/>
            <a:ext cx="8686800" cy="5486400"/>
          </a:xfrm>
        </p:spPr>
        <p:txBody>
          <a:bodyPr>
            <a:noAutofit/>
          </a:bodyPr>
          <a:lstStyle/>
          <a:p>
            <a:pPr algn="just"/>
            <a:r>
              <a:rPr lang="en-US" dirty="0">
                <a:latin typeface="Times New Roman" pitchFamily="18" charset="0"/>
                <a:cs typeface="Times New Roman" pitchFamily="18" charset="0"/>
              </a:rPr>
              <a:t>Syntax:</a:t>
            </a:r>
          </a:p>
          <a:p>
            <a:pPr algn="just">
              <a:buFontTx/>
              <a:buNone/>
            </a:pP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dataType</a:t>
            </a:r>
            <a:r>
              <a:rPr lang="en-US" dirty="0">
                <a:latin typeface="Times New Roman" pitchFamily="18" charset="0"/>
                <a:cs typeface="Times New Roman" pitchFamily="18" charset="0"/>
              </a:rPr>
              <a:t> variable2 = variable1;</a:t>
            </a:r>
          </a:p>
          <a:p>
            <a:pPr algn="just"/>
            <a:r>
              <a:rPr lang="en-US" dirty="0">
                <a:latin typeface="Times New Roman" pitchFamily="18" charset="0"/>
                <a:cs typeface="Times New Roman" pitchFamily="18" charset="0"/>
              </a:rPr>
              <a:t>Rules:</a:t>
            </a:r>
          </a:p>
          <a:p>
            <a:pPr lvl="1" algn="just">
              <a:buFontTx/>
              <a:buNone/>
            </a:pPr>
            <a:r>
              <a:rPr lang="en-US" sz="3200" i="1" dirty="0">
                <a:latin typeface="Times New Roman" pitchFamily="18" charset="0"/>
                <a:cs typeface="Times New Roman" pitchFamily="18" charset="0"/>
              </a:rPr>
              <a:t>1. variable1</a:t>
            </a:r>
            <a:r>
              <a:rPr lang="en-US" sz="3200" dirty="0">
                <a:latin typeface="Times New Roman" pitchFamily="18" charset="0"/>
                <a:cs typeface="Times New Roman" pitchFamily="18" charset="0"/>
              </a:rPr>
              <a:t> needs to be defined before this statement appears in the source code</a:t>
            </a:r>
          </a:p>
          <a:p>
            <a:pPr algn="just">
              <a:buFontTx/>
              <a:buNone/>
            </a:pPr>
            <a:r>
              <a:rPr lang="en-US" i="1" dirty="0">
                <a:latin typeface="Times New Roman" pitchFamily="18" charset="0"/>
                <a:cs typeface="Times New Roman" pitchFamily="18" charset="0"/>
              </a:rPr>
              <a:t>     2. variable1 </a:t>
            </a:r>
            <a:r>
              <a:rPr lang="en-US" dirty="0">
                <a:latin typeface="Times New Roman" pitchFamily="18" charset="0"/>
                <a:cs typeface="Times New Roman" pitchFamily="18" charset="0"/>
              </a:rPr>
              <a:t>and</a:t>
            </a:r>
            <a:r>
              <a:rPr lang="en-US" i="1" dirty="0">
                <a:latin typeface="Times New Roman" pitchFamily="18" charset="0"/>
                <a:cs typeface="Times New Roman" pitchFamily="18" charset="0"/>
              </a:rPr>
              <a:t> variable2 </a:t>
            </a:r>
            <a:r>
              <a:rPr lang="en-US" dirty="0">
                <a:latin typeface="Times New Roman" pitchFamily="18" charset="0"/>
                <a:cs typeface="Times New Roman" pitchFamily="18" charset="0"/>
              </a:rPr>
              <a:t>need to be compatible data types; in other words, the precision of </a:t>
            </a:r>
            <a:r>
              <a:rPr lang="en-US" i="1" dirty="0">
                <a:latin typeface="Times New Roman" pitchFamily="18" charset="0"/>
                <a:cs typeface="Times New Roman" pitchFamily="18" charset="0"/>
              </a:rPr>
              <a:t>variable1</a:t>
            </a:r>
            <a:r>
              <a:rPr lang="en-US" dirty="0">
                <a:latin typeface="Times New Roman" pitchFamily="18" charset="0"/>
                <a:cs typeface="Times New Roman" pitchFamily="18" charset="0"/>
              </a:rPr>
              <a:t> must be lower than or equal to that of </a:t>
            </a:r>
            <a:r>
              <a:rPr lang="en-US" i="1" dirty="0">
                <a:latin typeface="Times New Roman" pitchFamily="18" charset="0"/>
                <a:cs typeface="Times New Roman" pitchFamily="18" charset="0"/>
              </a:rPr>
              <a:t>variable2</a:t>
            </a:r>
            <a:r>
              <a:rPr lang="en-US" dirty="0">
                <a:latin typeface="Times New Roman" pitchFamily="18" charset="0"/>
                <a:cs typeface="Times New Roman" pitchFamily="18" charset="0"/>
              </a:rPr>
              <a:t>.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57200" y="274638"/>
            <a:ext cx="8229600" cy="487362"/>
          </a:xfrm>
        </p:spPr>
        <p:txBody>
          <a:bodyPr>
            <a:normAutofit fontScale="90000"/>
          </a:bodyPr>
          <a:lstStyle/>
          <a:p>
            <a:r>
              <a:rPr lang="en-US" dirty="0"/>
              <a:t>Compatible Data Types</a:t>
            </a:r>
          </a:p>
        </p:txBody>
      </p:sp>
      <p:sp>
        <p:nvSpPr>
          <p:cNvPr id="87043" name="Rectangle 3"/>
          <p:cNvSpPr>
            <a:spLocks noGrp="1" noChangeArrowheads="1"/>
          </p:cNvSpPr>
          <p:nvPr>
            <p:ph type="body" idx="1"/>
          </p:nvPr>
        </p:nvSpPr>
        <p:spPr>
          <a:xfrm>
            <a:off x="304800" y="914400"/>
            <a:ext cx="8610600" cy="5562600"/>
          </a:xfrm>
        </p:spPr>
        <p:txBody>
          <a:bodyPr>
            <a:noAutofit/>
          </a:bodyPr>
          <a:lstStyle/>
          <a:p>
            <a:pPr algn="just">
              <a:buFontTx/>
              <a:buNone/>
            </a:pPr>
            <a:r>
              <a:rPr lang="en-US" sz="2800" b="1" dirty="0">
                <a:latin typeface="Times New Roman" pitchFamily="18" charset="0"/>
                <a:cs typeface="Times New Roman" pitchFamily="18" charset="0"/>
              </a:rPr>
              <a:t>Any type in right column can be assigned to type in left column:</a:t>
            </a:r>
          </a:p>
          <a:p>
            <a:pPr algn="just">
              <a:buFontTx/>
              <a:buNone/>
            </a:pPr>
            <a:r>
              <a:rPr lang="en-US" sz="2800" b="1" dirty="0" smtClean="0">
                <a:latin typeface="Times New Roman" pitchFamily="18" charset="0"/>
                <a:cs typeface="Times New Roman" pitchFamily="18" charset="0"/>
              </a:rPr>
              <a:t>Data </a:t>
            </a:r>
            <a:r>
              <a:rPr lang="en-US" sz="2800" b="1" dirty="0">
                <a:latin typeface="Times New Roman" pitchFamily="18" charset="0"/>
                <a:cs typeface="Times New Roman" pitchFamily="18" charset="0"/>
              </a:rPr>
              <a:t>Type</a:t>
            </a:r>
            <a:r>
              <a:rPr lang="en-US" sz="2800" dirty="0">
                <a:latin typeface="Times New Roman" pitchFamily="18" charset="0"/>
                <a:cs typeface="Times New Roman" pitchFamily="18" charset="0"/>
              </a:rPr>
              <a:t>           </a:t>
            </a:r>
            <a:r>
              <a:rPr lang="en-US" sz="2800" b="1" dirty="0">
                <a:latin typeface="Times New Roman" pitchFamily="18" charset="0"/>
                <a:cs typeface="Times New Roman" pitchFamily="18" charset="0"/>
              </a:rPr>
              <a:t>Compatible Data Types </a:t>
            </a:r>
            <a:endParaRPr lang="en-US" sz="2800" dirty="0">
              <a:latin typeface="Times New Roman" pitchFamily="18" charset="0"/>
              <a:cs typeface="Times New Roman" pitchFamily="18" charset="0"/>
            </a:endParaRPr>
          </a:p>
          <a:p>
            <a:pPr algn="just">
              <a:buFontTx/>
              <a:buNone/>
            </a:pPr>
            <a:r>
              <a:rPr lang="en-US" sz="2800" i="1" dirty="0">
                <a:latin typeface="Times New Roman" pitchFamily="18" charset="0"/>
                <a:cs typeface="Times New Roman" pitchFamily="18" charset="0"/>
              </a:rPr>
              <a:t>byte                      </a:t>
            </a:r>
            <a:r>
              <a:rPr lang="en-US" sz="2800" i="1" dirty="0" err="1">
                <a:latin typeface="Times New Roman" pitchFamily="18" charset="0"/>
                <a:cs typeface="Times New Roman" pitchFamily="18" charset="0"/>
              </a:rPr>
              <a:t>byte</a:t>
            </a:r>
            <a:endParaRPr lang="en-US" sz="2800" i="1" dirty="0">
              <a:latin typeface="Times New Roman" pitchFamily="18" charset="0"/>
              <a:cs typeface="Times New Roman" pitchFamily="18" charset="0"/>
            </a:endParaRPr>
          </a:p>
          <a:p>
            <a:pPr algn="just">
              <a:buFontTx/>
              <a:buNone/>
            </a:pPr>
            <a:r>
              <a:rPr lang="en-US" sz="2800" i="1" dirty="0">
                <a:latin typeface="Times New Roman" pitchFamily="18" charset="0"/>
                <a:cs typeface="Times New Roman" pitchFamily="18" charset="0"/>
              </a:rPr>
              <a:t>short                     byte, short</a:t>
            </a:r>
          </a:p>
          <a:p>
            <a:pPr algn="just">
              <a:buFontTx/>
              <a:buNone/>
            </a:pPr>
            <a:r>
              <a:rPr lang="en-US" sz="2800" i="1" dirty="0" err="1">
                <a:latin typeface="Times New Roman" pitchFamily="18" charset="0"/>
                <a:cs typeface="Times New Roman" pitchFamily="18" charset="0"/>
              </a:rPr>
              <a:t>int</a:t>
            </a:r>
            <a:r>
              <a:rPr lang="en-US" sz="2800" i="1" dirty="0">
                <a:latin typeface="Times New Roman" pitchFamily="18" charset="0"/>
                <a:cs typeface="Times New Roman" pitchFamily="18" charset="0"/>
              </a:rPr>
              <a:t>                         byte, short, </a:t>
            </a:r>
            <a:r>
              <a:rPr lang="en-US" sz="2800" i="1" dirty="0" err="1">
                <a:latin typeface="Times New Roman" pitchFamily="18" charset="0"/>
                <a:cs typeface="Times New Roman" pitchFamily="18" charset="0"/>
              </a:rPr>
              <a:t>int</a:t>
            </a:r>
            <a:r>
              <a:rPr lang="en-US" sz="2800" i="1" dirty="0">
                <a:latin typeface="Times New Roman" pitchFamily="18" charset="0"/>
                <a:cs typeface="Times New Roman" pitchFamily="18" charset="0"/>
              </a:rPr>
              <a:t>, char</a:t>
            </a:r>
          </a:p>
          <a:p>
            <a:pPr algn="just">
              <a:buFontTx/>
              <a:buNone/>
            </a:pPr>
            <a:r>
              <a:rPr lang="en-US" sz="2800" i="1" dirty="0">
                <a:latin typeface="Times New Roman" pitchFamily="18" charset="0"/>
                <a:cs typeface="Times New Roman" pitchFamily="18" charset="0"/>
              </a:rPr>
              <a:t>long                      byte, short, </a:t>
            </a:r>
            <a:r>
              <a:rPr lang="en-US" sz="2800" i="1" dirty="0" err="1">
                <a:latin typeface="Times New Roman" pitchFamily="18" charset="0"/>
                <a:cs typeface="Times New Roman" pitchFamily="18" charset="0"/>
              </a:rPr>
              <a:t>int</a:t>
            </a:r>
            <a:r>
              <a:rPr lang="en-US" sz="2800" i="1" dirty="0">
                <a:latin typeface="Times New Roman" pitchFamily="18" charset="0"/>
                <a:cs typeface="Times New Roman" pitchFamily="18" charset="0"/>
              </a:rPr>
              <a:t>, long, char</a:t>
            </a:r>
          </a:p>
          <a:p>
            <a:pPr algn="just">
              <a:buFontTx/>
              <a:buNone/>
            </a:pPr>
            <a:r>
              <a:rPr lang="en-US" sz="2800" i="1" dirty="0">
                <a:latin typeface="Times New Roman" pitchFamily="18" charset="0"/>
                <a:cs typeface="Times New Roman" pitchFamily="18" charset="0"/>
              </a:rPr>
              <a:t>float                      </a:t>
            </a:r>
            <a:r>
              <a:rPr lang="en-US" sz="2800" i="1" dirty="0" err="1">
                <a:latin typeface="Times New Roman" pitchFamily="18" charset="0"/>
                <a:cs typeface="Times New Roman" pitchFamily="18" charset="0"/>
              </a:rPr>
              <a:t>float</a:t>
            </a:r>
            <a:r>
              <a:rPr lang="en-US" sz="2800" i="1" dirty="0">
                <a:latin typeface="Times New Roman" pitchFamily="18" charset="0"/>
                <a:cs typeface="Times New Roman" pitchFamily="18" charset="0"/>
              </a:rPr>
              <a:t>, byte, short, </a:t>
            </a:r>
            <a:r>
              <a:rPr lang="en-US" sz="2800" i="1" dirty="0" err="1">
                <a:latin typeface="Times New Roman" pitchFamily="18" charset="0"/>
                <a:cs typeface="Times New Roman" pitchFamily="18" charset="0"/>
              </a:rPr>
              <a:t>int</a:t>
            </a:r>
            <a:r>
              <a:rPr lang="en-US" sz="2800" i="1" dirty="0">
                <a:latin typeface="Times New Roman" pitchFamily="18" charset="0"/>
                <a:cs typeface="Times New Roman" pitchFamily="18" charset="0"/>
              </a:rPr>
              <a:t>, long, char</a:t>
            </a:r>
          </a:p>
          <a:p>
            <a:pPr algn="just">
              <a:buFontTx/>
              <a:buNone/>
            </a:pPr>
            <a:r>
              <a:rPr lang="en-US" sz="2800" i="1" dirty="0">
                <a:latin typeface="Times New Roman" pitchFamily="18" charset="0"/>
                <a:cs typeface="Times New Roman" pitchFamily="18" charset="0"/>
              </a:rPr>
              <a:t>double                  float, double, byte, short, </a:t>
            </a:r>
            <a:r>
              <a:rPr lang="en-US" sz="2800" i="1" dirty="0" err="1">
                <a:latin typeface="Times New Roman" pitchFamily="18" charset="0"/>
                <a:cs typeface="Times New Roman" pitchFamily="18" charset="0"/>
              </a:rPr>
              <a:t>int</a:t>
            </a:r>
            <a:r>
              <a:rPr lang="en-US" sz="2800" i="1" dirty="0">
                <a:latin typeface="Times New Roman" pitchFamily="18" charset="0"/>
                <a:cs typeface="Times New Roman" pitchFamily="18" charset="0"/>
              </a:rPr>
              <a:t>, long, char</a:t>
            </a:r>
          </a:p>
          <a:p>
            <a:pPr algn="just">
              <a:buFontTx/>
              <a:buNone/>
            </a:pPr>
            <a:r>
              <a:rPr lang="en-US" sz="2800" i="1" dirty="0" err="1">
                <a:latin typeface="Times New Roman" pitchFamily="18" charset="0"/>
                <a:cs typeface="Times New Roman" pitchFamily="18" charset="0"/>
              </a:rPr>
              <a:t>boolean</a:t>
            </a:r>
            <a:r>
              <a:rPr lang="en-US" sz="2800" i="1" dirty="0">
                <a:latin typeface="Times New Roman" pitchFamily="18" charset="0"/>
                <a:cs typeface="Times New Roman" pitchFamily="18" charset="0"/>
              </a:rPr>
              <a:t>                </a:t>
            </a:r>
            <a:r>
              <a:rPr lang="en-US" sz="2800" i="1" dirty="0" err="1">
                <a:latin typeface="Times New Roman" pitchFamily="18" charset="0"/>
                <a:cs typeface="Times New Roman" pitchFamily="18" charset="0"/>
              </a:rPr>
              <a:t>boolean</a:t>
            </a:r>
            <a:endParaRPr lang="en-US" sz="2800" i="1" dirty="0">
              <a:latin typeface="Times New Roman" pitchFamily="18" charset="0"/>
              <a:cs typeface="Times New Roman" pitchFamily="18" charset="0"/>
            </a:endParaRPr>
          </a:p>
          <a:p>
            <a:pPr algn="just">
              <a:buFontTx/>
              <a:buNone/>
            </a:pPr>
            <a:r>
              <a:rPr lang="en-US" sz="2800" i="1" dirty="0">
                <a:latin typeface="Times New Roman" pitchFamily="18" charset="0"/>
                <a:cs typeface="Times New Roman" pitchFamily="18" charset="0"/>
              </a:rPr>
              <a:t>char                      </a:t>
            </a:r>
            <a:r>
              <a:rPr lang="en-US" sz="2800" i="1" dirty="0" err="1">
                <a:latin typeface="Times New Roman" pitchFamily="18" charset="0"/>
                <a:cs typeface="Times New Roman" pitchFamily="18" charset="0"/>
              </a:rPr>
              <a:t>char</a:t>
            </a:r>
            <a:endParaRPr lang="en-US" sz="2800" i="1" dirty="0">
              <a:latin typeface="Times New Roman" pitchFamily="18" charset="0"/>
              <a:cs typeface="Times New Roman" pitchFamily="18"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1026"/>
          <p:cNvSpPr>
            <a:spLocks noGrp="1" noChangeArrowheads="1"/>
          </p:cNvSpPr>
          <p:nvPr>
            <p:ph type="title"/>
          </p:nvPr>
        </p:nvSpPr>
        <p:spPr>
          <a:xfrm>
            <a:off x="457200" y="274638"/>
            <a:ext cx="8229600" cy="563562"/>
          </a:xfrm>
        </p:spPr>
        <p:txBody>
          <a:bodyPr>
            <a:normAutofit fontScale="90000"/>
          </a:bodyPr>
          <a:lstStyle/>
          <a:p>
            <a:r>
              <a:rPr lang="en-US" dirty="0"/>
              <a:t>Sample Assignments</a:t>
            </a:r>
          </a:p>
        </p:txBody>
      </p:sp>
      <p:sp>
        <p:nvSpPr>
          <p:cNvPr id="118787" name="Rectangle 1027"/>
          <p:cNvSpPr>
            <a:spLocks noGrp="1" noChangeArrowheads="1"/>
          </p:cNvSpPr>
          <p:nvPr>
            <p:ph type="body" idx="1"/>
          </p:nvPr>
        </p:nvSpPr>
        <p:spPr>
          <a:xfrm>
            <a:off x="228600" y="990600"/>
            <a:ext cx="8610600" cy="5135563"/>
          </a:xfrm>
        </p:spPr>
        <p:txBody>
          <a:bodyPr>
            <a:normAutofit/>
          </a:bodyPr>
          <a:lstStyle/>
          <a:p>
            <a:r>
              <a:rPr lang="en-US" b="1" dirty="0" smtClean="0">
                <a:latin typeface="Times New Roman" pitchFamily="18" charset="0"/>
                <a:cs typeface="Times New Roman" pitchFamily="18" charset="0"/>
              </a:rPr>
              <a:t>   float </a:t>
            </a:r>
            <a:r>
              <a:rPr lang="en-US" b="1" dirty="0" err="1">
                <a:latin typeface="Times New Roman" pitchFamily="18" charset="0"/>
                <a:cs typeface="Times New Roman" pitchFamily="18" charset="0"/>
              </a:rPr>
              <a:t>salesTax</a:t>
            </a:r>
            <a:r>
              <a:rPr lang="en-US" b="1" dirty="0">
                <a:latin typeface="Times New Roman" pitchFamily="18" charset="0"/>
                <a:cs typeface="Times New Roman" pitchFamily="18" charset="0"/>
              </a:rPr>
              <a:t> = .05f</a:t>
            </a:r>
            <a:r>
              <a:rPr lang="en-US" b="1" dirty="0" smtClean="0">
                <a:latin typeface="Times New Roman" pitchFamily="18" charset="0"/>
                <a:cs typeface="Times New Roman" pitchFamily="18" charset="0"/>
              </a:rPr>
              <a:t>;                   Valid</a:t>
            </a:r>
            <a:endParaRPr lang="en-US" b="1" dirty="0">
              <a:latin typeface="Times New Roman" pitchFamily="18" charset="0"/>
              <a:cs typeface="Times New Roman" pitchFamily="18" charset="0"/>
            </a:endParaRPr>
          </a:p>
          <a:p>
            <a:pPr>
              <a:buFontTx/>
              <a:buNone/>
            </a:pPr>
            <a:r>
              <a:rPr lang="en-US" b="1" dirty="0">
                <a:latin typeface="Times New Roman" pitchFamily="18" charset="0"/>
                <a:cs typeface="Times New Roman" pitchFamily="18" charset="0"/>
              </a:rPr>
              <a:t>     double </a:t>
            </a:r>
            <a:r>
              <a:rPr lang="en-US" b="1" dirty="0" err="1">
                <a:latin typeface="Times New Roman" pitchFamily="18" charset="0"/>
                <a:cs typeface="Times New Roman" pitchFamily="18" charset="0"/>
              </a:rPr>
              <a:t>taxRate</a:t>
            </a:r>
            <a:r>
              <a:rPr lang="en-US" b="1" dirty="0">
                <a:latin typeface="Times New Roman" pitchFamily="18" charset="0"/>
                <a:cs typeface="Times New Roman" pitchFamily="18" charset="0"/>
              </a:rPr>
              <a:t> = </a:t>
            </a:r>
            <a:r>
              <a:rPr lang="en-US" b="1" dirty="0" err="1">
                <a:latin typeface="Times New Roman" pitchFamily="18" charset="0"/>
                <a:cs typeface="Times New Roman" pitchFamily="18" charset="0"/>
              </a:rPr>
              <a:t>salesTax</a:t>
            </a:r>
            <a:r>
              <a:rPr lang="en-US" dirty="0">
                <a:latin typeface="Times New Roman" pitchFamily="18" charset="0"/>
                <a:cs typeface="Times New Roman" pitchFamily="18" charset="0"/>
              </a:rPr>
              <a:t>;</a:t>
            </a:r>
          </a:p>
          <a:p>
            <a:pPr>
              <a:buFontTx/>
              <a:buNone/>
            </a:pPr>
            <a:endParaRPr lang="en-US" dirty="0">
              <a:latin typeface="Times New Roman" pitchFamily="18" charset="0"/>
              <a:cs typeface="Times New Roman" pitchFamily="18" charset="0"/>
            </a:endParaRPr>
          </a:p>
          <a:p>
            <a:r>
              <a:rPr lang="en-US" dirty="0">
                <a:solidFill>
                  <a:srgbClr val="FF0000"/>
                </a:solidFill>
                <a:latin typeface="Times New Roman" pitchFamily="18" charset="0"/>
                <a:cs typeface="Times New Roman" pitchFamily="18" charset="0"/>
              </a:rPr>
              <a:t>This is </a:t>
            </a:r>
            <a:r>
              <a:rPr lang="en-US" b="1" dirty="0">
                <a:solidFill>
                  <a:srgbClr val="FF0000"/>
                </a:solidFill>
                <a:latin typeface="Times New Roman" pitchFamily="18" charset="0"/>
                <a:cs typeface="Times New Roman" pitchFamily="18" charset="0"/>
              </a:rPr>
              <a:t>invalid</a:t>
            </a:r>
            <a:r>
              <a:rPr lang="en-US" dirty="0">
                <a:solidFill>
                  <a:srgbClr val="FF0000"/>
                </a:solidFill>
                <a:latin typeface="Times New Roman" pitchFamily="18" charset="0"/>
                <a:cs typeface="Times New Roman" pitchFamily="18" charset="0"/>
              </a:rPr>
              <a:t> because the </a:t>
            </a:r>
            <a:r>
              <a:rPr lang="en-US" b="1" i="1" dirty="0">
                <a:solidFill>
                  <a:srgbClr val="FF0000"/>
                </a:solidFill>
                <a:latin typeface="Times New Roman" pitchFamily="18" charset="0"/>
                <a:cs typeface="Times New Roman" pitchFamily="18" charset="0"/>
              </a:rPr>
              <a:t>float</a:t>
            </a:r>
            <a:r>
              <a:rPr lang="en-US" b="1" dirty="0">
                <a:solidFill>
                  <a:srgbClr val="FF0000"/>
                </a:solidFill>
                <a:latin typeface="Times New Roman" pitchFamily="18" charset="0"/>
                <a:cs typeface="Times New Roman" pitchFamily="18" charset="0"/>
              </a:rPr>
              <a:t> data type is lower in precision than the </a:t>
            </a:r>
            <a:r>
              <a:rPr lang="en-US" b="1" i="1" dirty="0">
                <a:solidFill>
                  <a:srgbClr val="FF0000"/>
                </a:solidFill>
                <a:latin typeface="Times New Roman" pitchFamily="18" charset="0"/>
                <a:cs typeface="Times New Roman" pitchFamily="18" charset="0"/>
              </a:rPr>
              <a:t>double </a:t>
            </a:r>
            <a:r>
              <a:rPr lang="en-US" b="1" dirty="0">
                <a:solidFill>
                  <a:srgbClr val="FF0000"/>
                </a:solidFill>
                <a:latin typeface="Times New Roman" pitchFamily="18" charset="0"/>
                <a:cs typeface="Times New Roman" pitchFamily="18" charset="0"/>
              </a:rPr>
              <a:t>data type</a:t>
            </a:r>
            <a:r>
              <a:rPr lang="en-US" dirty="0">
                <a:solidFill>
                  <a:srgbClr val="FF0000"/>
                </a:solidFill>
                <a:latin typeface="Times New Roman" pitchFamily="18" charset="0"/>
                <a:cs typeface="Times New Roman" pitchFamily="18" charset="0"/>
              </a:rPr>
              <a:t>:</a:t>
            </a:r>
          </a:p>
          <a:p>
            <a:pPr>
              <a:buFontTx/>
              <a:buNone/>
            </a:pPr>
            <a:r>
              <a:rPr lang="en-US" dirty="0">
                <a:solidFill>
                  <a:srgbClr val="FF0000"/>
                </a:solidFill>
                <a:latin typeface="Times New Roman" pitchFamily="18" charset="0"/>
                <a:cs typeface="Times New Roman" pitchFamily="18" charset="0"/>
              </a:rPr>
              <a:t>     </a:t>
            </a:r>
            <a:endParaRPr lang="en-US" dirty="0" smtClean="0">
              <a:solidFill>
                <a:srgbClr val="FF0000"/>
              </a:solidFill>
              <a:latin typeface="Times New Roman" pitchFamily="18" charset="0"/>
              <a:cs typeface="Times New Roman" pitchFamily="18" charset="0"/>
            </a:endParaRPr>
          </a:p>
          <a:p>
            <a:pPr>
              <a:buFontTx/>
              <a:buNone/>
            </a:pPr>
            <a:r>
              <a:rPr lang="en-US" b="1" dirty="0" smtClean="0">
                <a:solidFill>
                  <a:srgbClr val="FF0000"/>
                </a:solidFill>
                <a:latin typeface="Times New Roman" pitchFamily="18" charset="0"/>
                <a:cs typeface="Times New Roman" pitchFamily="18" charset="0"/>
              </a:rPr>
              <a:t>          double </a:t>
            </a:r>
            <a:r>
              <a:rPr lang="en-US" b="1" dirty="0" err="1">
                <a:solidFill>
                  <a:srgbClr val="FF0000"/>
                </a:solidFill>
                <a:latin typeface="Times New Roman" pitchFamily="18" charset="0"/>
                <a:cs typeface="Times New Roman" pitchFamily="18" charset="0"/>
              </a:rPr>
              <a:t>taxRate</a:t>
            </a:r>
            <a:r>
              <a:rPr lang="en-US" b="1" dirty="0">
                <a:solidFill>
                  <a:srgbClr val="FF0000"/>
                </a:solidFill>
                <a:latin typeface="Times New Roman" pitchFamily="18" charset="0"/>
                <a:cs typeface="Times New Roman" pitchFamily="18" charset="0"/>
              </a:rPr>
              <a:t> = .05</a:t>
            </a:r>
            <a:r>
              <a:rPr lang="en-US" b="1" dirty="0" smtClean="0">
                <a:solidFill>
                  <a:srgbClr val="FF0000"/>
                </a:solidFill>
                <a:latin typeface="Times New Roman" pitchFamily="18" charset="0"/>
                <a:cs typeface="Times New Roman" pitchFamily="18" charset="0"/>
              </a:rPr>
              <a:t>;             Invalid</a:t>
            </a:r>
            <a:endParaRPr lang="en-US" b="1" dirty="0">
              <a:solidFill>
                <a:srgbClr val="FF0000"/>
              </a:solidFill>
              <a:latin typeface="Times New Roman" pitchFamily="18" charset="0"/>
              <a:cs typeface="Times New Roman" pitchFamily="18" charset="0"/>
            </a:endParaRPr>
          </a:p>
          <a:p>
            <a:pPr>
              <a:buFontTx/>
              <a:buNone/>
            </a:pPr>
            <a:r>
              <a:rPr lang="en-US" b="1" dirty="0">
                <a:solidFill>
                  <a:srgbClr val="FF0000"/>
                </a:solidFill>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       </a:t>
            </a:r>
            <a:r>
              <a:rPr lang="en-US" b="1" dirty="0">
                <a:solidFill>
                  <a:srgbClr val="FF0000"/>
                </a:solidFill>
                <a:latin typeface="Times New Roman" pitchFamily="18" charset="0"/>
                <a:cs typeface="Times New Roman" pitchFamily="18" charset="0"/>
              </a:rPr>
              <a:t>float </a:t>
            </a:r>
            <a:r>
              <a:rPr lang="en-US" b="1" dirty="0" err="1">
                <a:solidFill>
                  <a:srgbClr val="FF0000"/>
                </a:solidFill>
                <a:latin typeface="Times New Roman" pitchFamily="18" charset="0"/>
                <a:cs typeface="Times New Roman" pitchFamily="18" charset="0"/>
              </a:rPr>
              <a:t>salesTax</a:t>
            </a:r>
            <a:r>
              <a:rPr lang="en-US" b="1" dirty="0">
                <a:solidFill>
                  <a:srgbClr val="FF0000"/>
                </a:solidFill>
                <a:latin typeface="Times New Roman" pitchFamily="18" charset="0"/>
                <a:cs typeface="Times New Roman" pitchFamily="18" charset="0"/>
              </a:rPr>
              <a:t> = </a:t>
            </a:r>
            <a:r>
              <a:rPr lang="en-US" b="1" dirty="0" err="1">
                <a:solidFill>
                  <a:srgbClr val="FF0000"/>
                </a:solidFill>
                <a:latin typeface="Times New Roman" pitchFamily="18" charset="0"/>
                <a:cs typeface="Times New Roman" pitchFamily="18" charset="0"/>
              </a:rPr>
              <a:t>taxRate</a:t>
            </a:r>
            <a:r>
              <a:rPr lang="en-US" b="1" dirty="0">
                <a:solidFill>
                  <a:srgbClr val="FF0000"/>
                </a:solidFill>
                <a:latin typeface="Times New Roman" pitchFamily="18" charset="0"/>
                <a:cs typeface="Times New Roman" pitchFamily="18" charset="0"/>
              </a:rPr>
              <a:t>; </a:t>
            </a:r>
          </a:p>
        </p:txBody>
      </p:sp>
      <p:sp>
        <p:nvSpPr>
          <p:cNvPr id="4" name="Right Brace 3"/>
          <p:cNvSpPr/>
          <p:nvPr/>
        </p:nvSpPr>
        <p:spPr>
          <a:xfrm>
            <a:off x="5867400" y="1143000"/>
            <a:ext cx="155448" cy="9144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ight Brace 4"/>
          <p:cNvSpPr/>
          <p:nvPr/>
        </p:nvSpPr>
        <p:spPr>
          <a:xfrm>
            <a:off x="5791200" y="4495800"/>
            <a:ext cx="155448" cy="9144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304800"/>
            <a:ext cx="8229600" cy="609600"/>
          </a:xfrm>
        </p:spPr>
        <p:txBody>
          <a:bodyPr>
            <a:normAutofit fontScale="90000"/>
          </a:bodyPr>
          <a:lstStyle/>
          <a:p>
            <a:r>
              <a:rPr lang="en-US" i="1" dirty="0"/>
              <a:t>String</a:t>
            </a:r>
            <a:r>
              <a:rPr lang="en-US" dirty="0"/>
              <a:t> Literals</a:t>
            </a:r>
          </a:p>
        </p:txBody>
      </p:sp>
      <p:sp>
        <p:nvSpPr>
          <p:cNvPr id="88067" name="Rectangle 3"/>
          <p:cNvSpPr>
            <a:spLocks noGrp="1" noChangeArrowheads="1"/>
          </p:cNvSpPr>
          <p:nvPr>
            <p:ph type="body" idx="1"/>
          </p:nvPr>
        </p:nvSpPr>
        <p:spPr>
          <a:xfrm>
            <a:off x="304800" y="990600"/>
            <a:ext cx="8686800" cy="5410200"/>
          </a:xfrm>
        </p:spPr>
        <p:txBody>
          <a:bodyPr>
            <a:normAutofit lnSpcReduction="10000"/>
          </a:bodyPr>
          <a:lstStyle/>
          <a:p>
            <a:pPr algn="just"/>
            <a:r>
              <a:rPr lang="en-US" sz="3600" i="1" dirty="0">
                <a:latin typeface="Times New Roman" pitchFamily="18" charset="0"/>
                <a:cs typeface="Times New Roman" pitchFamily="18" charset="0"/>
              </a:rPr>
              <a:t>String</a:t>
            </a:r>
            <a:r>
              <a:rPr lang="en-US" sz="3600" dirty="0">
                <a:latin typeface="Times New Roman" pitchFamily="18" charset="0"/>
                <a:cs typeface="Times New Roman" pitchFamily="18" charset="0"/>
              </a:rPr>
              <a:t> is </a:t>
            </a:r>
            <a:r>
              <a:rPr lang="en-US" sz="3600" dirty="0">
                <a:solidFill>
                  <a:srgbClr val="000000"/>
                </a:solidFill>
                <a:latin typeface="Times New Roman" pitchFamily="18" charset="0"/>
                <a:cs typeface="Times New Roman" pitchFamily="18" charset="0"/>
              </a:rPr>
              <a:t>actually a class, not a basic data type</a:t>
            </a:r>
            <a:r>
              <a:rPr lang="en-US" sz="3600" dirty="0" smtClean="0">
                <a:latin typeface="Times New Roman" pitchFamily="18" charset="0"/>
                <a:cs typeface="Times New Roman" pitchFamily="18" charset="0"/>
              </a:rPr>
              <a:t>;</a:t>
            </a:r>
          </a:p>
          <a:p>
            <a:pPr algn="just"/>
            <a:r>
              <a:rPr lang="en-US" sz="3600" dirty="0" smtClean="0">
                <a:latin typeface="Times New Roman" pitchFamily="18" charset="0"/>
                <a:cs typeface="Times New Roman" pitchFamily="18" charset="0"/>
              </a:rPr>
              <a:t> </a:t>
            </a:r>
            <a:r>
              <a:rPr lang="en-US" sz="3600" i="1" dirty="0">
                <a:latin typeface="Times New Roman" pitchFamily="18" charset="0"/>
                <a:cs typeface="Times New Roman" pitchFamily="18" charset="0"/>
              </a:rPr>
              <a:t>String</a:t>
            </a:r>
            <a:r>
              <a:rPr lang="en-US" sz="3600" dirty="0">
                <a:latin typeface="Times New Roman" pitchFamily="18" charset="0"/>
                <a:cs typeface="Times New Roman" pitchFamily="18" charset="0"/>
              </a:rPr>
              <a:t> variables are objects</a:t>
            </a:r>
          </a:p>
          <a:p>
            <a:pPr algn="just"/>
            <a:r>
              <a:rPr lang="en-US" sz="3600" i="1" dirty="0">
                <a:solidFill>
                  <a:srgbClr val="7030A0"/>
                </a:solidFill>
                <a:latin typeface="Times New Roman" pitchFamily="18" charset="0"/>
                <a:cs typeface="Times New Roman" pitchFamily="18" charset="0"/>
              </a:rPr>
              <a:t>String</a:t>
            </a:r>
            <a:r>
              <a:rPr lang="en-US" sz="3600" dirty="0">
                <a:solidFill>
                  <a:srgbClr val="7030A0"/>
                </a:solidFill>
                <a:latin typeface="Times New Roman" pitchFamily="18" charset="0"/>
                <a:cs typeface="Times New Roman" pitchFamily="18" charset="0"/>
              </a:rPr>
              <a:t> literal: text contained within double quotes.</a:t>
            </a:r>
          </a:p>
          <a:p>
            <a:pPr algn="just"/>
            <a:r>
              <a:rPr lang="en-US" sz="3600" dirty="0">
                <a:latin typeface="Times New Roman" pitchFamily="18" charset="0"/>
                <a:cs typeface="Times New Roman" pitchFamily="18" charset="0"/>
              </a:rPr>
              <a:t>Example of </a:t>
            </a:r>
            <a:r>
              <a:rPr lang="en-US" sz="3600" i="1" dirty="0">
                <a:latin typeface="Times New Roman" pitchFamily="18" charset="0"/>
                <a:cs typeface="Times New Roman" pitchFamily="18" charset="0"/>
              </a:rPr>
              <a:t>String</a:t>
            </a:r>
            <a:r>
              <a:rPr lang="en-US" sz="3600" dirty="0">
                <a:latin typeface="Times New Roman" pitchFamily="18" charset="0"/>
                <a:cs typeface="Times New Roman" pitchFamily="18" charset="0"/>
              </a:rPr>
              <a:t> literals:</a:t>
            </a:r>
          </a:p>
          <a:p>
            <a:pPr algn="just">
              <a:buFontTx/>
              <a:buNone/>
            </a:pPr>
            <a:r>
              <a:rPr lang="en-US" sz="3600" dirty="0">
                <a:latin typeface="Times New Roman" pitchFamily="18" charset="0"/>
                <a:cs typeface="Times New Roman" pitchFamily="18" charset="0"/>
              </a:rPr>
              <a:t>    "Hello" </a:t>
            </a:r>
          </a:p>
          <a:p>
            <a:pPr algn="just">
              <a:buFontTx/>
              <a:buNone/>
            </a:pPr>
            <a:r>
              <a:rPr lang="en-US" sz="3600" dirty="0">
                <a:latin typeface="Times New Roman" pitchFamily="18" charset="0"/>
                <a:cs typeface="Times New Roman" pitchFamily="18" charset="0"/>
              </a:rPr>
              <a:t>    "Hello world"</a:t>
            </a:r>
          </a:p>
          <a:p>
            <a:pPr algn="just">
              <a:buFontTx/>
              <a:buNone/>
            </a:pPr>
            <a:r>
              <a:rPr lang="en-US" sz="3600" dirty="0">
                <a:latin typeface="Times New Roman" pitchFamily="18" charset="0"/>
                <a:cs typeface="Times New Roman" pitchFamily="18" charset="0"/>
              </a:rPr>
              <a:t>    "The value of x is "</a:t>
            </a:r>
          </a:p>
          <a:p>
            <a:pPr algn="just">
              <a:buFontTx/>
              <a:buNone/>
            </a:pPr>
            <a:endParaRPr lang="en-US" sz="3600" dirty="0">
              <a:latin typeface="Times New Roman" pitchFamily="18" charset="0"/>
              <a:cs typeface="Times New Roman" pitchFamily="18" charset="0"/>
            </a:endParaRPr>
          </a:p>
          <a:p>
            <a:pPr algn="just">
              <a:buFontTx/>
              <a:buNone/>
            </a:pPr>
            <a:endParaRPr lang="en-US" sz="3600" dirty="0">
              <a:latin typeface="Times New Roman" pitchFamily="18" charset="0"/>
              <a:cs typeface="Times New Roman" pitchFamily="18"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57200" y="274638"/>
            <a:ext cx="8229600" cy="792162"/>
          </a:xfrm>
        </p:spPr>
        <p:txBody>
          <a:bodyPr/>
          <a:lstStyle/>
          <a:p>
            <a:r>
              <a:rPr lang="en-US" sz="4000" i="1" dirty="0"/>
              <a:t>String</a:t>
            </a:r>
            <a:r>
              <a:rPr lang="en-US" sz="4000" dirty="0"/>
              <a:t> Concatenation Operator (+)</a:t>
            </a:r>
          </a:p>
        </p:txBody>
      </p:sp>
      <p:sp>
        <p:nvSpPr>
          <p:cNvPr id="89091" name="Rectangle 3"/>
          <p:cNvSpPr>
            <a:spLocks noGrp="1" noChangeArrowheads="1"/>
          </p:cNvSpPr>
          <p:nvPr>
            <p:ph type="body" idx="1"/>
          </p:nvPr>
        </p:nvSpPr>
        <p:spPr>
          <a:xfrm>
            <a:off x="228600" y="1066800"/>
            <a:ext cx="8686800" cy="5486400"/>
          </a:xfrm>
        </p:spPr>
        <p:txBody>
          <a:bodyPr>
            <a:noAutofit/>
          </a:bodyPr>
          <a:lstStyle/>
          <a:p>
            <a:r>
              <a:rPr lang="en-US" dirty="0">
                <a:latin typeface="Times New Roman" pitchFamily="18" charset="0"/>
                <a:cs typeface="Times New Roman" pitchFamily="18" charset="0"/>
              </a:rPr>
              <a:t>Combines </a:t>
            </a:r>
            <a:r>
              <a:rPr lang="en-US" i="1" dirty="0">
                <a:latin typeface="Times New Roman" pitchFamily="18" charset="0"/>
                <a:cs typeface="Times New Roman" pitchFamily="18" charset="0"/>
              </a:rPr>
              <a:t>String</a:t>
            </a:r>
            <a:r>
              <a:rPr lang="en-US" dirty="0">
                <a:latin typeface="Times New Roman" pitchFamily="18" charset="0"/>
                <a:cs typeface="Times New Roman" pitchFamily="18" charset="0"/>
              </a:rPr>
              <a:t> literals with other data types for printing</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Example</a:t>
            </a:r>
            <a:r>
              <a:rPr lang="en-US" dirty="0">
                <a:latin typeface="Times New Roman" pitchFamily="18" charset="0"/>
                <a:cs typeface="Times New Roman" pitchFamily="18" charset="0"/>
              </a:rPr>
              <a:t>:</a:t>
            </a:r>
          </a:p>
          <a:p>
            <a:pPr>
              <a:buFontTx/>
              <a:buNone/>
            </a:pPr>
            <a:r>
              <a:rPr lang="en-US" dirty="0">
                <a:latin typeface="Times New Roman" pitchFamily="18" charset="0"/>
                <a:cs typeface="Times New Roman" pitchFamily="18" charset="0"/>
              </a:rPr>
              <a:t>  String </a:t>
            </a:r>
            <a:r>
              <a:rPr lang="en-US" dirty="0" smtClean="0">
                <a:latin typeface="Times New Roman" pitchFamily="18" charset="0"/>
                <a:cs typeface="Times New Roman" pitchFamily="18" charset="0"/>
              </a:rPr>
              <a:t>s1= </a:t>
            </a:r>
            <a:r>
              <a:rPr lang="en-US" dirty="0">
                <a:latin typeface="Times New Roman" pitchFamily="18" charset="0"/>
                <a:cs typeface="Times New Roman" pitchFamily="18" charset="0"/>
              </a:rPr>
              <a:t>"Hello";</a:t>
            </a:r>
          </a:p>
          <a:p>
            <a:pPr>
              <a:buFontTx/>
              <a:buNone/>
            </a:pPr>
            <a:r>
              <a:rPr lang="en-US" dirty="0">
                <a:latin typeface="Times New Roman" pitchFamily="18" charset="0"/>
                <a:cs typeface="Times New Roman" pitchFamily="18" charset="0"/>
              </a:rPr>
              <a:t>  String </a:t>
            </a:r>
            <a:r>
              <a:rPr lang="en-US" dirty="0" smtClean="0">
                <a:latin typeface="Times New Roman" pitchFamily="18" charset="0"/>
                <a:cs typeface="Times New Roman" pitchFamily="18" charset="0"/>
              </a:rPr>
              <a:t>s2= </a:t>
            </a:r>
            <a:r>
              <a:rPr lang="en-US" dirty="0">
                <a:latin typeface="Times New Roman" pitchFamily="18" charset="0"/>
                <a:cs typeface="Times New Roman" pitchFamily="18" charset="0"/>
              </a:rPr>
              <a:t>"there";</a:t>
            </a:r>
          </a:p>
          <a:p>
            <a:pPr>
              <a:buFontTx/>
              <a:buNone/>
            </a:pPr>
            <a:r>
              <a:rPr lang="en-US" dirty="0">
                <a:latin typeface="Times New Roman" pitchFamily="18" charset="0"/>
                <a:cs typeface="Times New Roman" pitchFamily="18" charset="0"/>
              </a:rPr>
              <a:t>  String greeting = </a:t>
            </a:r>
            <a:r>
              <a:rPr lang="en-US" dirty="0" smtClean="0">
                <a:latin typeface="Times New Roman" pitchFamily="18" charset="0"/>
                <a:cs typeface="Times New Roman" pitchFamily="18" charset="0"/>
              </a:rPr>
              <a:t>s1 </a:t>
            </a:r>
            <a:r>
              <a:rPr lang="en-US" dirty="0">
                <a:latin typeface="Times New Roman" pitchFamily="18" charset="0"/>
                <a:cs typeface="Times New Roman" pitchFamily="18" charset="0"/>
              </a:rPr>
              <a:t>+ ' ' + </a:t>
            </a:r>
            <a:r>
              <a:rPr lang="en-US" dirty="0" smtClean="0">
                <a:latin typeface="Times New Roman" pitchFamily="18" charset="0"/>
                <a:cs typeface="Times New Roman" pitchFamily="18" charset="0"/>
              </a:rPr>
              <a:t>s2;</a:t>
            </a:r>
            <a:endParaRPr lang="en-US" dirty="0">
              <a:latin typeface="Times New Roman" pitchFamily="18" charset="0"/>
              <a:cs typeface="Times New Roman" pitchFamily="18" charset="0"/>
            </a:endParaRPr>
          </a:p>
          <a:p>
            <a:pPr>
              <a:buFontTx/>
              <a:buNone/>
            </a:pP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System.out.println</a:t>
            </a:r>
            <a:r>
              <a:rPr lang="en-US" dirty="0">
                <a:latin typeface="Times New Roman" pitchFamily="18" charset="0"/>
                <a:cs typeface="Times New Roman" pitchFamily="18" charset="0"/>
              </a:rPr>
              <a:t>( greeting );</a:t>
            </a:r>
          </a:p>
          <a:p>
            <a:pPr>
              <a:buFontTx/>
              <a:buNone/>
            </a:pPr>
            <a:r>
              <a:rPr lang="en-US" dirty="0">
                <a:latin typeface="Times New Roman" pitchFamily="18" charset="0"/>
                <a:cs typeface="Times New Roman" pitchFamily="18" charset="0"/>
              </a:rPr>
              <a:t>Output is:</a:t>
            </a:r>
          </a:p>
          <a:p>
            <a:pPr>
              <a:buFontTx/>
              <a:buNone/>
            </a:pPr>
            <a:r>
              <a:rPr lang="en-US" dirty="0">
                <a:latin typeface="Times New Roman" pitchFamily="18" charset="0"/>
                <a:cs typeface="Times New Roman" pitchFamily="18" charset="0"/>
              </a:rPr>
              <a:t>   Hello there</a:t>
            </a:r>
          </a:p>
          <a:p>
            <a:pPr>
              <a:buFontTx/>
              <a:buNone/>
            </a:pPr>
            <a:endParaRPr lang="en-US" dirty="0">
              <a:latin typeface="Times New Roman" pitchFamily="18" charset="0"/>
              <a:cs typeface="Times New Roman" pitchFamily="18"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026"/>
          <p:cNvSpPr>
            <a:spLocks noGrp="1" noChangeArrowheads="1"/>
          </p:cNvSpPr>
          <p:nvPr>
            <p:ph type="title"/>
          </p:nvPr>
        </p:nvSpPr>
        <p:spPr>
          <a:xfrm>
            <a:off x="457200" y="228600"/>
            <a:ext cx="8229600" cy="639762"/>
          </a:xfrm>
        </p:spPr>
        <p:txBody>
          <a:bodyPr>
            <a:normAutofit fontScale="90000"/>
          </a:bodyPr>
          <a:lstStyle/>
          <a:p>
            <a:r>
              <a:rPr lang="en-US" dirty="0"/>
              <a:t>Common Error Trap </a:t>
            </a:r>
          </a:p>
        </p:txBody>
      </p:sp>
      <p:sp>
        <p:nvSpPr>
          <p:cNvPr id="120835" name="Rectangle 1027"/>
          <p:cNvSpPr>
            <a:spLocks noGrp="1" noChangeArrowheads="1"/>
          </p:cNvSpPr>
          <p:nvPr>
            <p:ph type="body" idx="1"/>
          </p:nvPr>
        </p:nvSpPr>
        <p:spPr>
          <a:xfrm>
            <a:off x="304800" y="914400"/>
            <a:ext cx="8610600" cy="5715000"/>
          </a:xfrm>
        </p:spPr>
        <p:txBody>
          <a:bodyPr>
            <a:noAutofit/>
          </a:bodyPr>
          <a:lstStyle/>
          <a:p>
            <a:pPr algn="just"/>
            <a:r>
              <a:rPr lang="en-US" sz="2800" i="1" dirty="0">
                <a:latin typeface="Times New Roman" pitchFamily="18" charset="0"/>
                <a:cs typeface="Times New Roman" pitchFamily="18" charset="0"/>
              </a:rPr>
              <a:t>String </a:t>
            </a:r>
            <a:r>
              <a:rPr lang="en-US" sz="2800" dirty="0">
                <a:latin typeface="Times New Roman" pitchFamily="18" charset="0"/>
                <a:cs typeface="Times New Roman" pitchFamily="18" charset="0"/>
              </a:rPr>
              <a:t>literals must start and end on the same line. This statement:</a:t>
            </a:r>
          </a:p>
          <a:p>
            <a:pPr algn="just">
              <a:buFontTx/>
              <a:buNone/>
            </a:pPr>
            <a:r>
              <a:rPr lang="en-US" sz="2800" dirty="0" err="1">
                <a:latin typeface="Times New Roman" pitchFamily="18" charset="0"/>
                <a:cs typeface="Times New Roman" pitchFamily="18" charset="0"/>
              </a:rPr>
              <a:t>System.out.println</a:t>
            </a:r>
            <a:r>
              <a:rPr lang="en-US" sz="2800" dirty="0">
                <a:latin typeface="Times New Roman" pitchFamily="18" charset="0"/>
                <a:cs typeface="Times New Roman" pitchFamily="18" charset="0"/>
              </a:rPr>
              <a:t>( "Never pass a water fountain</a:t>
            </a:r>
          </a:p>
          <a:p>
            <a:pPr algn="just">
              <a:buFontTx/>
              <a:buNone/>
            </a:pPr>
            <a:r>
              <a:rPr lang="en-US" sz="2800" dirty="0">
                <a:latin typeface="Times New Roman" pitchFamily="18" charset="0"/>
                <a:cs typeface="Times New Roman" pitchFamily="18" charset="0"/>
              </a:rPr>
              <a:t>             without taking a drink" );</a:t>
            </a:r>
          </a:p>
          <a:p>
            <a:pPr algn="just">
              <a:buFontTx/>
              <a:buNone/>
            </a:pPr>
            <a:r>
              <a:rPr lang="en-US" sz="2800" b="1" dirty="0">
                <a:latin typeface="Times New Roman" pitchFamily="18" charset="0"/>
                <a:cs typeface="Times New Roman" pitchFamily="18" charset="0"/>
              </a:rPr>
              <a:t>    </a:t>
            </a:r>
            <a:r>
              <a:rPr lang="en-US" sz="2800" b="1" dirty="0" smtClean="0">
                <a:latin typeface="Times New Roman" pitchFamily="18" charset="0"/>
                <a:cs typeface="Times New Roman" pitchFamily="18" charset="0"/>
              </a:rPr>
              <a:t>!!! generates </a:t>
            </a:r>
            <a:r>
              <a:rPr lang="en-US" sz="2800" b="1" dirty="0">
                <a:latin typeface="Times New Roman" pitchFamily="18" charset="0"/>
                <a:cs typeface="Times New Roman" pitchFamily="18" charset="0"/>
              </a:rPr>
              <a:t>these compiler errors:</a:t>
            </a:r>
          </a:p>
          <a:p>
            <a:pPr algn="just">
              <a:buFontTx/>
              <a:buNone/>
            </a:pPr>
            <a:r>
              <a:rPr lang="en-US" sz="2800" b="1" dirty="0">
                <a:latin typeface="Times New Roman" pitchFamily="18" charset="0"/>
                <a:cs typeface="Times New Roman" pitchFamily="18" charset="0"/>
              </a:rPr>
              <a:t>      unclosed string literal</a:t>
            </a:r>
          </a:p>
          <a:p>
            <a:pPr algn="just">
              <a:buFontTx/>
              <a:buNone/>
            </a:pPr>
            <a:r>
              <a:rPr lang="en-US" sz="2800" b="1" dirty="0">
                <a:latin typeface="Times New Roman" pitchFamily="18" charset="0"/>
                <a:cs typeface="Times New Roman" pitchFamily="18" charset="0"/>
              </a:rPr>
              <a:t>      ')' expected</a:t>
            </a:r>
          </a:p>
          <a:p>
            <a:pPr algn="just"/>
            <a:r>
              <a:rPr lang="en-US" sz="2800" dirty="0">
                <a:latin typeface="Times New Roman" pitchFamily="18" charset="0"/>
                <a:cs typeface="Times New Roman" pitchFamily="18" charset="0"/>
              </a:rPr>
              <a:t>Break long </a:t>
            </a:r>
            <a:r>
              <a:rPr lang="en-US" sz="2800" i="1" dirty="0">
                <a:latin typeface="Times New Roman" pitchFamily="18" charset="0"/>
                <a:cs typeface="Times New Roman" pitchFamily="18" charset="0"/>
              </a:rPr>
              <a:t>Strings</a:t>
            </a:r>
            <a:r>
              <a:rPr lang="en-US" sz="2800" dirty="0">
                <a:latin typeface="Times New Roman" pitchFamily="18" charset="0"/>
                <a:cs typeface="Times New Roman" pitchFamily="18" charset="0"/>
              </a:rPr>
              <a:t> into shorter</a:t>
            </a:r>
            <a:r>
              <a:rPr lang="en-US" sz="2800" i="1" dirty="0">
                <a:latin typeface="Times New Roman" pitchFamily="18" charset="0"/>
                <a:cs typeface="Times New Roman" pitchFamily="18" charset="0"/>
              </a:rPr>
              <a:t> Strings</a:t>
            </a:r>
            <a:r>
              <a:rPr lang="en-US" sz="2800" dirty="0">
                <a:latin typeface="Times New Roman" pitchFamily="18" charset="0"/>
                <a:cs typeface="Times New Roman" pitchFamily="18" charset="0"/>
              </a:rPr>
              <a:t> and use the concatenation operator:</a:t>
            </a:r>
          </a:p>
          <a:p>
            <a:pPr algn="just">
              <a:buFontTx/>
              <a:buNone/>
            </a:pPr>
            <a:r>
              <a:rPr lang="en-US" sz="2800" b="1" dirty="0" err="1">
                <a:latin typeface="Times New Roman" pitchFamily="18" charset="0"/>
                <a:cs typeface="Times New Roman" pitchFamily="18" charset="0"/>
              </a:rPr>
              <a:t>System.out.println</a:t>
            </a:r>
            <a:r>
              <a:rPr lang="en-US" sz="2800" b="1" dirty="0">
                <a:latin typeface="Times New Roman" pitchFamily="18" charset="0"/>
                <a:cs typeface="Times New Roman" pitchFamily="18" charset="0"/>
              </a:rPr>
              <a:t>( "Never pass a water fountain"</a:t>
            </a:r>
          </a:p>
          <a:p>
            <a:pPr algn="just">
              <a:buFontTx/>
              <a:buNone/>
            </a:pPr>
            <a:r>
              <a:rPr lang="en-US" sz="2800" b="1" dirty="0">
                <a:latin typeface="Times New Roman" pitchFamily="18" charset="0"/>
                <a:cs typeface="Times New Roman" pitchFamily="18" charset="0"/>
              </a:rPr>
              <a:t>          +  " without taking a drink"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228600" y="228600"/>
            <a:ext cx="8458200" cy="609600"/>
          </a:xfrm>
        </p:spPr>
        <p:txBody>
          <a:bodyPr>
            <a:normAutofit fontScale="90000"/>
          </a:bodyPr>
          <a:lstStyle/>
          <a:p>
            <a:r>
              <a:rPr lang="en-US" dirty="0"/>
              <a:t>Escape Sequences</a:t>
            </a:r>
          </a:p>
        </p:txBody>
      </p:sp>
      <p:sp>
        <p:nvSpPr>
          <p:cNvPr id="90115" name="Rectangle 3"/>
          <p:cNvSpPr>
            <a:spLocks noGrp="1" noChangeArrowheads="1"/>
          </p:cNvSpPr>
          <p:nvPr>
            <p:ph type="body" idx="1"/>
          </p:nvPr>
        </p:nvSpPr>
        <p:spPr>
          <a:xfrm>
            <a:off x="228600" y="990600"/>
            <a:ext cx="8686800" cy="5135563"/>
          </a:xfrm>
        </p:spPr>
        <p:txBody>
          <a:bodyPr>
            <a:normAutofit/>
          </a:bodyPr>
          <a:lstStyle/>
          <a:p>
            <a:r>
              <a:rPr lang="en-US" sz="2800" b="1" dirty="0">
                <a:cs typeface="Times New Roman" charset="0"/>
              </a:rPr>
              <a:t>To include a special character in a </a:t>
            </a:r>
            <a:r>
              <a:rPr lang="en-US" sz="2800" b="1" i="1" dirty="0">
                <a:cs typeface="Times New Roman" charset="0"/>
              </a:rPr>
              <a:t>String</a:t>
            </a:r>
            <a:r>
              <a:rPr lang="en-US" sz="2800" b="1" dirty="0">
                <a:cs typeface="Times New Roman" charset="0"/>
              </a:rPr>
              <a:t>, use an escape sequence</a:t>
            </a:r>
          </a:p>
          <a:p>
            <a:pPr>
              <a:buFontTx/>
              <a:buNone/>
            </a:pPr>
            <a:r>
              <a:rPr lang="en-US" sz="2400" b="1" dirty="0">
                <a:cs typeface="Times New Roman" charset="0"/>
              </a:rPr>
              <a:t>Character </a:t>
            </a:r>
            <a:r>
              <a:rPr lang="en-US" sz="2400" dirty="0">
                <a:cs typeface="Times New Roman" charset="0"/>
              </a:rPr>
              <a:t>            </a:t>
            </a:r>
            <a:r>
              <a:rPr lang="en-US" sz="2400" b="1" dirty="0">
                <a:cs typeface="Times New Roman" charset="0"/>
              </a:rPr>
              <a:t>Escape Sequence</a:t>
            </a:r>
          </a:p>
          <a:p>
            <a:pPr>
              <a:buFontTx/>
              <a:buNone/>
            </a:pPr>
            <a:r>
              <a:rPr lang="en-US" sz="2400" dirty="0">
                <a:cs typeface="Times New Roman" charset="0"/>
              </a:rPr>
              <a:t>Newline                  \n</a:t>
            </a:r>
          </a:p>
          <a:p>
            <a:pPr>
              <a:buFontTx/>
              <a:buNone/>
            </a:pPr>
            <a:r>
              <a:rPr lang="en-US" sz="2400" dirty="0">
                <a:cs typeface="Times New Roman" charset="0"/>
              </a:rPr>
              <a:t>Tab                          \t</a:t>
            </a:r>
          </a:p>
          <a:p>
            <a:pPr>
              <a:buFontTx/>
              <a:buNone/>
            </a:pPr>
            <a:r>
              <a:rPr lang="en-US" sz="2400" dirty="0">
                <a:cs typeface="Times New Roman" charset="0"/>
              </a:rPr>
              <a:t>Double quotes         \"</a:t>
            </a:r>
          </a:p>
          <a:p>
            <a:pPr>
              <a:buFontTx/>
              <a:buNone/>
            </a:pPr>
            <a:r>
              <a:rPr lang="en-US" sz="2400" dirty="0">
                <a:cs typeface="Times New Roman" charset="0"/>
              </a:rPr>
              <a:t>Single quote             \'</a:t>
            </a:r>
          </a:p>
          <a:p>
            <a:pPr>
              <a:buFontTx/>
              <a:buNone/>
            </a:pPr>
            <a:r>
              <a:rPr lang="en-US" sz="2400" dirty="0">
                <a:cs typeface="Times New Roman" charset="0"/>
              </a:rPr>
              <a:t>Backslash                 \\</a:t>
            </a:r>
          </a:p>
          <a:p>
            <a:pPr>
              <a:buFontTx/>
              <a:buNone/>
            </a:pPr>
            <a:r>
              <a:rPr lang="en-US" sz="2400" dirty="0">
                <a:cs typeface="Times New Roman" charset="0"/>
              </a:rPr>
              <a:t>Backspace                \b</a:t>
            </a:r>
          </a:p>
          <a:p>
            <a:pPr>
              <a:buFontTx/>
              <a:buNone/>
            </a:pPr>
            <a:r>
              <a:rPr lang="en-US" sz="2400" dirty="0">
                <a:cs typeface="Times New Roman" charset="0"/>
              </a:rPr>
              <a:t>Carriage return         \r</a:t>
            </a:r>
          </a:p>
          <a:p>
            <a:pPr>
              <a:buFontTx/>
              <a:buNone/>
            </a:pPr>
            <a:r>
              <a:rPr lang="en-US" sz="2400" dirty="0">
                <a:cs typeface="Times New Roman" charset="0"/>
              </a:rPr>
              <a:t>Form feed                 \</a:t>
            </a:r>
            <a:r>
              <a:rPr lang="en-US" sz="2400" dirty="0" smtClean="0">
                <a:cs typeface="Times New Roman" charset="0"/>
              </a:rPr>
              <a:t>f</a:t>
            </a:r>
            <a:endParaRPr lang="en-US" sz="2400" dirty="0">
              <a:cs typeface="Times New Roman"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1027"/>
          <p:cNvSpPr>
            <a:spLocks noGrp="1" noChangeArrowheads="1"/>
          </p:cNvSpPr>
          <p:nvPr>
            <p:ph type="body" idx="1"/>
          </p:nvPr>
        </p:nvSpPr>
        <p:spPr>
          <a:xfrm>
            <a:off x="228600" y="457200"/>
            <a:ext cx="8686800" cy="5867400"/>
          </a:xfrm>
        </p:spPr>
        <p:txBody>
          <a:bodyPr>
            <a:normAutofit/>
          </a:bodyPr>
          <a:lstStyle/>
          <a:p>
            <a:r>
              <a:rPr lang="en-US" b="1" u="sng" dirty="0">
                <a:latin typeface="Times New Roman" pitchFamily="18" charset="0"/>
                <a:cs typeface="Times New Roman" pitchFamily="18" charset="0"/>
              </a:rPr>
              <a:t>Declare a variable only once</a:t>
            </a:r>
          </a:p>
          <a:p>
            <a:pPr>
              <a:buFontTx/>
              <a:buNone/>
            </a:pPr>
            <a:r>
              <a:rPr lang="en-US" dirty="0" smtClean="0">
                <a:latin typeface="Times New Roman" pitchFamily="18" charset="0"/>
                <a:cs typeface="Times New Roman" pitchFamily="18" charset="0"/>
              </a:rPr>
              <a:t> </a:t>
            </a:r>
          </a:p>
          <a:p>
            <a:pPr>
              <a:buFontTx/>
              <a:buNone/>
            </a:pPr>
            <a:r>
              <a:rPr lang="en-US" dirty="0" smtClean="0">
                <a:latin typeface="Times New Roman" pitchFamily="18" charset="0"/>
                <a:cs typeface="Times New Roman" pitchFamily="18" charset="0"/>
              </a:rPr>
              <a:t>  These </a:t>
            </a:r>
            <a:r>
              <a:rPr lang="en-US" dirty="0">
                <a:latin typeface="Times New Roman" pitchFamily="18" charset="0"/>
                <a:cs typeface="Times New Roman" pitchFamily="18" charset="0"/>
              </a:rPr>
              <a:t>statements: </a:t>
            </a:r>
          </a:p>
          <a:p>
            <a:pPr>
              <a:buFontTx/>
              <a:buNone/>
            </a:pPr>
            <a:r>
              <a:rPr lang="en-US" b="1" dirty="0">
                <a:latin typeface="Times New Roman" pitchFamily="18" charset="0"/>
                <a:cs typeface="Times New Roman" pitchFamily="18" charset="0"/>
              </a:rPr>
              <a:t>  double </a:t>
            </a:r>
            <a:r>
              <a:rPr lang="en-US" b="1" dirty="0" err="1">
                <a:latin typeface="Times New Roman" pitchFamily="18" charset="0"/>
                <a:cs typeface="Times New Roman" pitchFamily="18" charset="0"/>
              </a:rPr>
              <a:t>twoCents</a:t>
            </a:r>
            <a:r>
              <a:rPr lang="en-US" b="1" dirty="0">
                <a:latin typeface="Times New Roman" pitchFamily="18" charset="0"/>
                <a:cs typeface="Times New Roman" pitchFamily="18" charset="0"/>
              </a:rPr>
              <a:t>;</a:t>
            </a:r>
          </a:p>
          <a:p>
            <a:pPr>
              <a:buFontTx/>
              <a:buNone/>
            </a:pPr>
            <a:r>
              <a:rPr lang="en-US" b="1" dirty="0">
                <a:latin typeface="Times New Roman" pitchFamily="18" charset="0"/>
                <a:cs typeface="Times New Roman" pitchFamily="18" charset="0"/>
              </a:rPr>
              <a:t>  double </a:t>
            </a:r>
            <a:r>
              <a:rPr lang="en-US" b="1" dirty="0" err="1">
                <a:latin typeface="Times New Roman" pitchFamily="18" charset="0"/>
                <a:cs typeface="Times New Roman" pitchFamily="18" charset="0"/>
              </a:rPr>
              <a:t>twoCents</a:t>
            </a:r>
            <a:r>
              <a:rPr lang="en-US" b="1" dirty="0">
                <a:latin typeface="Times New Roman" pitchFamily="18" charset="0"/>
                <a:cs typeface="Times New Roman" pitchFamily="18" charset="0"/>
              </a:rPr>
              <a:t> = .02;</a:t>
            </a:r>
          </a:p>
          <a:p>
            <a:pPr>
              <a:buFontTx/>
              <a:buNone/>
            </a:pPr>
            <a:endParaRPr lang="en-US" sz="2800" i="1" dirty="0" smtClean="0">
              <a:latin typeface="Times New Roman" pitchFamily="18" charset="0"/>
              <a:cs typeface="Times New Roman" pitchFamily="18" charset="0"/>
            </a:endParaRPr>
          </a:p>
          <a:p>
            <a:pPr>
              <a:buFontTx/>
              <a:buNone/>
            </a:pPr>
            <a:r>
              <a:rPr lang="en-US" sz="2800" i="1" dirty="0" smtClean="0">
                <a:solidFill>
                  <a:srgbClr val="FF0000"/>
                </a:solidFill>
                <a:latin typeface="Times New Roman" pitchFamily="18" charset="0"/>
                <a:cs typeface="Times New Roman" pitchFamily="18" charset="0"/>
              </a:rPr>
              <a:t>!!! generate </a:t>
            </a:r>
            <a:r>
              <a:rPr lang="en-US" sz="2800" i="1" dirty="0">
                <a:solidFill>
                  <a:srgbClr val="FF0000"/>
                </a:solidFill>
                <a:latin typeface="Times New Roman" pitchFamily="18" charset="0"/>
                <a:cs typeface="Times New Roman" pitchFamily="18" charset="0"/>
              </a:rPr>
              <a:t>this compiler error:</a:t>
            </a:r>
          </a:p>
          <a:p>
            <a:pPr>
              <a:buFontTx/>
              <a:buNone/>
            </a:pPr>
            <a:r>
              <a:rPr lang="en-US" sz="2800" i="1" dirty="0">
                <a:solidFill>
                  <a:srgbClr val="FF0000"/>
                </a:solidFill>
                <a:latin typeface="Times New Roman" pitchFamily="18" charset="0"/>
                <a:cs typeface="Times New Roman" pitchFamily="18" charset="0"/>
              </a:rPr>
              <a:t>  </a:t>
            </a:r>
            <a:r>
              <a:rPr lang="en-US" sz="2800" i="1" dirty="0" err="1">
                <a:solidFill>
                  <a:srgbClr val="FF0000"/>
                </a:solidFill>
                <a:latin typeface="Times New Roman" pitchFamily="18" charset="0"/>
                <a:cs typeface="Times New Roman" pitchFamily="18" charset="0"/>
              </a:rPr>
              <a:t>twoCents</a:t>
            </a:r>
            <a:r>
              <a:rPr lang="en-US" sz="2800" i="1" dirty="0">
                <a:solidFill>
                  <a:srgbClr val="FF0000"/>
                </a:solidFill>
                <a:latin typeface="Times New Roman" pitchFamily="18" charset="0"/>
                <a:cs typeface="Times New Roman" pitchFamily="18" charset="0"/>
              </a:rPr>
              <a:t> is already defined</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p:cNvSpPr>
            <a:spLocks noGrp="1" noChangeArrowheads="1"/>
          </p:cNvSpPr>
          <p:nvPr>
            <p:ph type="body" idx="1"/>
          </p:nvPr>
        </p:nvSpPr>
        <p:spPr>
          <a:xfrm>
            <a:off x="228600" y="304800"/>
            <a:ext cx="8458200" cy="5821363"/>
          </a:xfrm>
        </p:spPr>
        <p:txBody>
          <a:bodyPr>
            <a:normAutofit/>
          </a:bodyPr>
          <a:lstStyle/>
          <a:p>
            <a:pPr algn="just"/>
            <a:r>
              <a:rPr lang="en-US" b="1" u="sng" dirty="0">
                <a:latin typeface="Times New Roman" pitchFamily="18" charset="0"/>
                <a:cs typeface="Times New Roman" pitchFamily="18" charset="0"/>
              </a:rPr>
              <a:t>Once a variable is declared, its data type cannot be changed.</a:t>
            </a:r>
          </a:p>
          <a:p>
            <a:pPr algn="just">
              <a:buFontTx/>
              <a:buNone/>
            </a:pP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buFontTx/>
              <a:buNone/>
            </a:pPr>
            <a:r>
              <a:rPr lang="en-US" dirty="0" smtClean="0">
                <a:latin typeface="Times New Roman" pitchFamily="18" charset="0"/>
                <a:cs typeface="Times New Roman" pitchFamily="18" charset="0"/>
              </a:rPr>
              <a:t>These </a:t>
            </a:r>
            <a:r>
              <a:rPr lang="en-US" dirty="0">
                <a:latin typeface="Times New Roman" pitchFamily="18" charset="0"/>
                <a:cs typeface="Times New Roman" pitchFamily="18" charset="0"/>
              </a:rPr>
              <a:t>statements: </a:t>
            </a:r>
          </a:p>
          <a:p>
            <a:pPr algn="just">
              <a:buFontTx/>
              <a:buNone/>
            </a:pPr>
            <a:r>
              <a:rPr lang="en-US" b="1" dirty="0">
                <a:latin typeface="Times New Roman" pitchFamily="18" charset="0"/>
                <a:cs typeface="Times New Roman" pitchFamily="18" charset="0"/>
              </a:rPr>
              <a:t>  double </a:t>
            </a:r>
            <a:r>
              <a:rPr lang="en-US" b="1" dirty="0" err="1">
                <a:latin typeface="Times New Roman" pitchFamily="18" charset="0"/>
                <a:cs typeface="Times New Roman" pitchFamily="18" charset="0"/>
              </a:rPr>
              <a:t>cashInHand</a:t>
            </a:r>
            <a:r>
              <a:rPr lang="en-US" b="1" dirty="0">
                <a:latin typeface="Times New Roman" pitchFamily="18" charset="0"/>
                <a:cs typeface="Times New Roman" pitchFamily="18" charset="0"/>
              </a:rPr>
              <a:t>;</a:t>
            </a:r>
          </a:p>
          <a:p>
            <a:pPr algn="just">
              <a:buFontTx/>
              <a:buNone/>
            </a:pP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int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cashInHand</a:t>
            </a:r>
            <a:r>
              <a:rPr lang="en-US" b="1" dirty="0">
                <a:latin typeface="Times New Roman" pitchFamily="18" charset="0"/>
                <a:cs typeface="Times New Roman" pitchFamily="18" charset="0"/>
              </a:rPr>
              <a:t>;</a:t>
            </a:r>
          </a:p>
          <a:p>
            <a:pPr algn="just">
              <a:buFontTx/>
              <a:buNone/>
            </a:pPr>
            <a:endParaRPr lang="en-US" sz="2400" dirty="0" smtClean="0">
              <a:latin typeface="Times New Roman" pitchFamily="18" charset="0"/>
              <a:cs typeface="Times New Roman" pitchFamily="18" charset="0"/>
            </a:endParaRPr>
          </a:p>
          <a:p>
            <a:pPr algn="just">
              <a:buFontTx/>
              <a:buNone/>
            </a:pPr>
            <a:r>
              <a:rPr lang="en-US" sz="2400" dirty="0" smtClean="0">
                <a:solidFill>
                  <a:srgbClr val="FF0000"/>
                </a:solidFill>
                <a:latin typeface="Times New Roman" pitchFamily="18" charset="0"/>
                <a:cs typeface="Times New Roman" pitchFamily="18" charset="0"/>
              </a:rPr>
              <a:t>!!!! generate </a:t>
            </a:r>
            <a:r>
              <a:rPr lang="en-US" sz="2400" dirty="0">
                <a:solidFill>
                  <a:srgbClr val="FF0000"/>
                </a:solidFill>
                <a:latin typeface="Times New Roman" pitchFamily="18" charset="0"/>
                <a:cs typeface="Times New Roman" pitchFamily="18" charset="0"/>
              </a:rPr>
              <a:t>this compiler error:</a:t>
            </a:r>
          </a:p>
          <a:p>
            <a:pPr algn="just">
              <a:buFontTx/>
              <a:buNone/>
            </a:pP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cashInHand</a:t>
            </a:r>
            <a:r>
              <a:rPr lang="en-US" sz="2400" dirty="0">
                <a:solidFill>
                  <a:srgbClr val="FF0000"/>
                </a:solidFill>
                <a:latin typeface="Times New Roman" pitchFamily="18" charset="0"/>
                <a:cs typeface="Times New Roman" pitchFamily="18" charset="0"/>
              </a:rPr>
              <a:t> is already defined</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685800" y="152401"/>
            <a:ext cx="7772400" cy="609600"/>
          </a:xfrm>
        </p:spPr>
        <p:txBody>
          <a:bodyPr>
            <a:normAutofit fontScale="90000"/>
          </a:bodyPr>
          <a:lstStyle/>
          <a:p>
            <a:r>
              <a:rPr lang="en-US" dirty="0"/>
              <a:t>Constants</a:t>
            </a:r>
          </a:p>
        </p:txBody>
      </p:sp>
      <p:sp>
        <p:nvSpPr>
          <p:cNvPr id="91139" name="Rectangle 3"/>
          <p:cNvSpPr>
            <a:spLocks noGrp="1" noChangeArrowheads="1"/>
          </p:cNvSpPr>
          <p:nvPr>
            <p:ph type="body" idx="1"/>
          </p:nvPr>
        </p:nvSpPr>
        <p:spPr>
          <a:xfrm>
            <a:off x="381000" y="838200"/>
            <a:ext cx="8534400" cy="5791200"/>
          </a:xfrm>
        </p:spPr>
        <p:txBody>
          <a:bodyPr>
            <a:normAutofit/>
          </a:bodyPr>
          <a:lstStyle/>
          <a:p>
            <a:r>
              <a:rPr lang="en-US" dirty="0">
                <a:latin typeface="Times New Roman" pitchFamily="18" charset="0"/>
                <a:cs typeface="Times New Roman" pitchFamily="18" charset="0"/>
              </a:rPr>
              <a:t>Value cannot change during program execution</a:t>
            </a:r>
          </a:p>
          <a:p>
            <a:r>
              <a:rPr lang="en-US" dirty="0">
                <a:latin typeface="Times New Roman" pitchFamily="18" charset="0"/>
                <a:cs typeface="Times New Roman" pitchFamily="18" charset="0"/>
              </a:rPr>
              <a:t>Syntax:</a:t>
            </a:r>
          </a:p>
          <a:p>
            <a:pPr>
              <a:buFontTx/>
              <a:buNone/>
            </a:pPr>
            <a:r>
              <a:rPr lang="en-US" b="1" dirty="0">
                <a:latin typeface="Times New Roman" pitchFamily="18" charset="0"/>
                <a:cs typeface="Times New Roman" pitchFamily="18" charset="0"/>
              </a:rPr>
              <a:t>final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dataType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constantIdentifier</a:t>
            </a:r>
            <a:r>
              <a:rPr lang="en-US" dirty="0">
                <a:latin typeface="Times New Roman" pitchFamily="18" charset="0"/>
                <a:cs typeface="Times New Roman" pitchFamily="18" charset="0"/>
              </a:rPr>
              <a:t>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assignedValue</a:t>
            </a:r>
            <a:r>
              <a:rPr lang="en-US" dirty="0">
                <a:latin typeface="Times New Roman" pitchFamily="18" charset="0"/>
                <a:cs typeface="Times New Roman" pitchFamily="18" charset="0"/>
              </a:rPr>
              <a:t>;</a:t>
            </a:r>
          </a:p>
          <a:p>
            <a:pPr>
              <a:buFontTx/>
              <a:buNone/>
            </a:pPr>
            <a:endParaRPr lang="en-US" dirty="0" smtClean="0">
              <a:latin typeface="Times New Roman" pitchFamily="18" charset="0"/>
              <a:cs typeface="Times New Roman" pitchFamily="18" charset="0"/>
            </a:endParaRPr>
          </a:p>
          <a:p>
            <a:pPr>
              <a:buFontTx/>
              <a:buNone/>
            </a:pPr>
            <a:r>
              <a:rPr lang="en-US" dirty="0" smtClean="0">
                <a:latin typeface="Times New Roman" pitchFamily="18" charset="0"/>
                <a:cs typeface="Times New Roman" pitchFamily="18" charset="0"/>
              </a:rPr>
              <a:t>Note</a:t>
            </a:r>
            <a:r>
              <a:rPr lang="en-US" dirty="0">
                <a:latin typeface="Times New Roman" pitchFamily="18" charset="0"/>
                <a:cs typeface="Times New Roman" pitchFamily="18" charset="0"/>
              </a:rPr>
              <a:t>: assigning a value when the constant is declared is optional. </a:t>
            </a:r>
            <a:endParaRPr lang="en-US" dirty="0" smtClean="0">
              <a:latin typeface="Times New Roman" pitchFamily="18" charset="0"/>
              <a:cs typeface="Times New Roman" pitchFamily="18" charset="0"/>
            </a:endParaRPr>
          </a:p>
          <a:p>
            <a:pPr>
              <a:buFontTx/>
              <a:buNone/>
            </a:pPr>
            <a:r>
              <a:rPr lang="en-US" dirty="0" smtClean="0">
                <a:latin typeface="Times New Roman" pitchFamily="18" charset="0"/>
                <a:cs typeface="Times New Roman" pitchFamily="18" charset="0"/>
              </a:rPr>
              <a:t> But </a:t>
            </a:r>
            <a:r>
              <a:rPr lang="en-US" dirty="0">
                <a:latin typeface="Times New Roman" pitchFamily="18" charset="0"/>
                <a:cs typeface="Times New Roman" pitchFamily="18" charset="0"/>
              </a:rPr>
              <a:t>a value must be assigned before the constant is used.</a:t>
            </a:r>
          </a:p>
          <a:p>
            <a:pPr>
              <a:buFontTx/>
              <a:buNone/>
            </a:pPr>
            <a:endParaRPr lang="en-US" dirty="0">
              <a:latin typeface="Times New Roman" pitchFamily="18" charset="0"/>
              <a:cs typeface="Times New Roman" pitchFamily="18" charset="0"/>
            </a:endParaRPr>
          </a:p>
          <a:p>
            <a:pPr>
              <a:buFontTx/>
              <a:buNone/>
            </a:pPr>
            <a:endParaRPr lang="en-US" dirty="0">
              <a:latin typeface="Times New Roman" pitchFamily="18" charset="0"/>
              <a:cs typeface="Times New Roman" pitchFamily="18"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3"/>
          <p:cNvSpPr>
            <a:spLocks noGrp="1" noChangeArrowheads="1"/>
          </p:cNvSpPr>
          <p:nvPr>
            <p:ph type="body" idx="1"/>
          </p:nvPr>
        </p:nvSpPr>
        <p:spPr>
          <a:xfrm>
            <a:off x="304800" y="304800"/>
            <a:ext cx="8610600" cy="6172200"/>
          </a:xfrm>
        </p:spPr>
        <p:txBody>
          <a:bodyPr>
            <a:normAutofit/>
          </a:bodyPr>
          <a:lstStyle/>
          <a:p>
            <a:pPr algn="just"/>
            <a:r>
              <a:rPr lang="en-US" dirty="0">
                <a:latin typeface="Times New Roman" pitchFamily="18" charset="0"/>
                <a:cs typeface="Times New Roman" pitchFamily="18" charset="0"/>
              </a:rPr>
              <a:t>Use all capital letters for constants and separate words with an underscore:</a:t>
            </a:r>
          </a:p>
          <a:p>
            <a:pPr algn="just">
              <a:buFontTx/>
              <a:buNone/>
            </a:pPr>
            <a:r>
              <a:rPr lang="en-US" dirty="0">
                <a:latin typeface="Times New Roman" pitchFamily="18" charset="0"/>
                <a:cs typeface="Times New Roman" pitchFamily="18" charset="0"/>
              </a:rPr>
              <a:t>   Example: </a:t>
            </a:r>
          </a:p>
          <a:p>
            <a:pPr algn="just">
              <a:buFontTx/>
              <a:buNone/>
            </a:pP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final double TAX_RATE = .05</a:t>
            </a:r>
            <a:r>
              <a:rPr lang="en-US" b="1" dirty="0" smtClean="0">
                <a:latin typeface="Times New Roman" pitchFamily="18" charset="0"/>
                <a:cs typeface="Times New Roman" pitchFamily="18" charset="0"/>
              </a:rPr>
              <a:t>;</a:t>
            </a:r>
          </a:p>
          <a:p>
            <a:pPr algn="just">
              <a:buFontTx/>
              <a:buNone/>
            </a:pPr>
            <a:endParaRPr lang="en-US" b="1" dirty="0">
              <a:latin typeface="Times New Roman" pitchFamily="18" charset="0"/>
              <a:cs typeface="Times New Roman" pitchFamily="18" charset="0"/>
            </a:endParaRPr>
          </a:p>
          <a:p>
            <a:pPr algn="just"/>
            <a:r>
              <a:rPr lang="en-US" dirty="0">
                <a:latin typeface="Times New Roman" pitchFamily="18" charset="0"/>
                <a:cs typeface="Times New Roman" pitchFamily="18" charset="0"/>
              </a:rPr>
              <a:t>Declare constants at the top of the program so their values can easily be seen</a:t>
            </a:r>
          </a:p>
          <a:p>
            <a:pPr algn="just"/>
            <a:r>
              <a:rPr lang="en-US" dirty="0">
                <a:latin typeface="Times New Roman" pitchFamily="18" charset="0"/>
                <a:cs typeface="Times New Roman" pitchFamily="18" charset="0"/>
              </a:rPr>
              <a:t>Declare as a constant any data that should not change during program execution</a:t>
            </a:r>
          </a:p>
          <a:p>
            <a:pPr algn="just"/>
            <a:endParaRPr lang="en-US" dirty="0">
              <a:latin typeface="Times New Roman" pitchFamily="18" charset="0"/>
              <a:cs typeface="Times New Roman" pitchFamily="18"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458200" cy="533400"/>
          </a:xfrm>
        </p:spPr>
        <p:txBody>
          <a:bodyPr>
            <a:normAutofit fontScale="90000"/>
          </a:bodyPr>
          <a:lstStyle/>
          <a:p>
            <a:r>
              <a:rPr lang="en-US" b="1" dirty="0" smtClean="0"/>
              <a:t>Different Primitive Data Types</a:t>
            </a:r>
            <a:br>
              <a:rPr lang="en-US" b="1" dirty="0" smtClean="0"/>
            </a:br>
            <a:endParaRPr lang="en-US" dirty="0"/>
          </a:p>
        </p:txBody>
      </p:sp>
      <p:sp>
        <p:nvSpPr>
          <p:cNvPr id="3" name="Content Placeholder 2"/>
          <p:cNvSpPr>
            <a:spLocks noGrp="1"/>
          </p:cNvSpPr>
          <p:nvPr>
            <p:ph idx="1"/>
          </p:nvPr>
        </p:nvSpPr>
        <p:spPr>
          <a:xfrm>
            <a:off x="457200" y="990600"/>
            <a:ext cx="8229600" cy="5135563"/>
          </a:xfrm>
        </p:spPr>
        <p:txBody>
          <a:bodyPr>
            <a:normAutofit fontScale="92500" lnSpcReduction="10000"/>
          </a:bodyPr>
          <a:lstStyle/>
          <a:p>
            <a:r>
              <a:rPr lang="en-US" dirty="0" smtClean="0"/>
              <a:t>Java supports the below mentioned primitive data types.</a:t>
            </a:r>
          </a:p>
          <a:p>
            <a:pPr>
              <a:buFont typeface="Wingdings" pitchFamily="2" charset="2"/>
              <a:buChar char="ü"/>
            </a:pPr>
            <a:r>
              <a:rPr lang="en-US" b="1" dirty="0" smtClean="0"/>
              <a:t>byte</a:t>
            </a:r>
          </a:p>
          <a:p>
            <a:pPr>
              <a:buFont typeface="Wingdings" pitchFamily="2" charset="2"/>
              <a:buChar char="ü"/>
            </a:pPr>
            <a:r>
              <a:rPr lang="en-US" b="1" dirty="0" smtClean="0"/>
              <a:t>short</a:t>
            </a:r>
          </a:p>
          <a:p>
            <a:pPr>
              <a:buFont typeface="Wingdings" pitchFamily="2" charset="2"/>
              <a:buChar char="ü"/>
            </a:pPr>
            <a:r>
              <a:rPr lang="en-US" b="1" dirty="0" err="1" smtClean="0"/>
              <a:t>int</a:t>
            </a:r>
            <a:endParaRPr lang="en-US" b="1" dirty="0" smtClean="0"/>
          </a:p>
          <a:p>
            <a:pPr>
              <a:buFont typeface="Wingdings" pitchFamily="2" charset="2"/>
              <a:buChar char="ü"/>
            </a:pPr>
            <a:r>
              <a:rPr lang="en-US" b="1" dirty="0" smtClean="0"/>
              <a:t>long</a:t>
            </a:r>
          </a:p>
          <a:p>
            <a:pPr>
              <a:buFont typeface="Wingdings" pitchFamily="2" charset="2"/>
              <a:buChar char="ü"/>
            </a:pPr>
            <a:r>
              <a:rPr lang="en-US" b="1" dirty="0" smtClean="0"/>
              <a:t>float</a:t>
            </a:r>
          </a:p>
          <a:p>
            <a:pPr>
              <a:buFont typeface="Wingdings" pitchFamily="2" charset="2"/>
              <a:buChar char="ü"/>
            </a:pPr>
            <a:r>
              <a:rPr lang="en-US" b="1" dirty="0" smtClean="0"/>
              <a:t>double</a:t>
            </a:r>
          </a:p>
          <a:p>
            <a:pPr>
              <a:buFont typeface="Wingdings" pitchFamily="2" charset="2"/>
              <a:buChar char="ü"/>
            </a:pPr>
            <a:r>
              <a:rPr lang="en-US" b="1" dirty="0" smtClean="0"/>
              <a:t>char</a:t>
            </a:r>
          </a:p>
          <a:p>
            <a:pPr>
              <a:buFont typeface="Wingdings" pitchFamily="2" charset="2"/>
              <a:buChar char="ü"/>
            </a:pPr>
            <a:r>
              <a:rPr lang="en-US" b="1" dirty="0" err="1" smtClean="0"/>
              <a:t>boolean</a:t>
            </a:r>
            <a:endParaRPr lang="en-US" b="1" dirty="0" smtClean="0"/>
          </a:p>
          <a:p>
            <a:pPr>
              <a:buFont typeface="Wingdings" pitchFamily="2" charset="2"/>
              <a:buChar char="ü"/>
            </a:pPr>
            <a:endParaRPr lang="en-US" b="1"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304800"/>
            <a:ext cx="8382000" cy="914400"/>
          </a:xfrm>
        </p:spPr>
        <p:txBody>
          <a:bodyPr/>
          <a:lstStyle/>
          <a:p>
            <a:r>
              <a:rPr lang="en-US" altLang="he-IL" dirty="0"/>
              <a:t>Primitive types</a:t>
            </a:r>
          </a:p>
        </p:txBody>
      </p:sp>
      <p:sp>
        <p:nvSpPr>
          <p:cNvPr id="5124" name="Rectangle 4"/>
          <p:cNvSpPr>
            <a:spLocks noChangeArrowheads="1"/>
          </p:cNvSpPr>
          <p:nvPr/>
        </p:nvSpPr>
        <p:spPr bwMode="auto">
          <a:xfrm>
            <a:off x="685800" y="1524000"/>
            <a:ext cx="7772400" cy="4572000"/>
          </a:xfrm>
          <a:prstGeom prst="rect">
            <a:avLst/>
          </a:prstGeom>
          <a:noFill/>
          <a:ln w="9525">
            <a:noFill/>
            <a:miter lim="800000"/>
            <a:headEnd/>
            <a:tailEnd/>
          </a:ln>
          <a:effectLst/>
        </p:spPr>
        <p:txBody>
          <a:bodyPr/>
          <a:lstStyle/>
          <a:p>
            <a:pPr marL="342900" indent="-342900">
              <a:spcBef>
                <a:spcPct val="20000"/>
              </a:spcBef>
              <a:buFontTx/>
              <a:buChar char="•"/>
            </a:pPr>
            <a:r>
              <a:rPr lang="en-US" altLang="he-IL" sz="3200" dirty="0" err="1"/>
              <a:t>int</a:t>
            </a:r>
            <a:r>
              <a:rPr lang="en-US" altLang="he-IL" sz="3200" dirty="0"/>
              <a:t> 		4 bytes</a:t>
            </a:r>
          </a:p>
          <a:p>
            <a:pPr marL="342900" indent="-342900">
              <a:spcBef>
                <a:spcPct val="20000"/>
              </a:spcBef>
              <a:buFontTx/>
              <a:buChar char="•"/>
            </a:pPr>
            <a:r>
              <a:rPr lang="en-US" altLang="he-IL" sz="3200" dirty="0"/>
              <a:t>short 	2 bytes</a:t>
            </a:r>
          </a:p>
          <a:p>
            <a:pPr marL="342900" indent="-342900">
              <a:spcBef>
                <a:spcPct val="20000"/>
              </a:spcBef>
              <a:buFontTx/>
              <a:buChar char="•"/>
            </a:pPr>
            <a:r>
              <a:rPr lang="en-US" altLang="he-IL" sz="3200" dirty="0"/>
              <a:t>long	8 bytes</a:t>
            </a:r>
          </a:p>
          <a:p>
            <a:pPr marL="342900" indent="-342900">
              <a:spcBef>
                <a:spcPct val="20000"/>
              </a:spcBef>
              <a:buFontTx/>
              <a:buChar char="•"/>
            </a:pPr>
            <a:r>
              <a:rPr lang="en-US" altLang="he-IL" sz="3200" dirty="0"/>
              <a:t>byte	1 byte</a:t>
            </a:r>
          </a:p>
          <a:p>
            <a:pPr marL="342900" indent="-342900">
              <a:spcBef>
                <a:spcPct val="20000"/>
              </a:spcBef>
              <a:buFontTx/>
              <a:buChar char="•"/>
            </a:pPr>
            <a:r>
              <a:rPr lang="en-US" altLang="he-IL" sz="3200" dirty="0"/>
              <a:t>float	4 bytes</a:t>
            </a:r>
          </a:p>
          <a:p>
            <a:pPr marL="342900" indent="-342900">
              <a:spcBef>
                <a:spcPct val="20000"/>
              </a:spcBef>
              <a:buFontTx/>
              <a:buChar char="•"/>
            </a:pPr>
            <a:r>
              <a:rPr lang="en-US" altLang="he-IL" sz="3200" dirty="0"/>
              <a:t>double	8 bytes</a:t>
            </a:r>
          </a:p>
          <a:p>
            <a:pPr marL="342900" indent="-342900">
              <a:spcBef>
                <a:spcPct val="20000"/>
              </a:spcBef>
              <a:buFontTx/>
              <a:buChar char="•"/>
            </a:pPr>
            <a:r>
              <a:rPr lang="en-US" altLang="he-IL" sz="3200" dirty="0"/>
              <a:t>char	Unicode encoding (2  bytes) </a:t>
            </a:r>
          </a:p>
          <a:p>
            <a:pPr marL="342900" indent="-342900">
              <a:spcBef>
                <a:spcPct val="20000"/>
              </a:spcBef>
              <a:buFontTx/>
              <a:buChar char="•"/>
            </a:pPr>
            <a:r>
              <a:rPr lang="en-US" altLang="he-IL" sz="3200" dirty="0" err="1"/>
              <a:t>boolean</a:t>
            </a:r>
            <a:r>
              <a:rPr lang="en-US" altLang="he-IL" sz="3200" dirty="0"/>
              <a:t> {</a:t>
            </a:r>
            <a:r>
              <a:rPr lang="en-US" altLang="he-IL" sz="3200" dirty="0" err="1"/>
              <a:t>true,false</a:t>
            </a:r>
            <a:r>
              <a:rPr lang="en-US" altLang="he-IL" sz="3200" dirty="0"/>
              <a:t>}   </a:t>
            </a:r>
          </a:p>
        </p:txBody>
      </p:sp>
      <p:sp>
        <p:nvSpPr>
          <p:cNvPr id="5125" name="Text Box 5"/>
          <p:cNvSpPr txBox="1">
            <a:spLocks noChangeArrowheads="1"/>
          </p:cNvSpPr>
          <p:nvPr/>
        </p:nvSpPr>
        <p:spPr bwMode="auto">
          <a:xfrm>
            <a:off x="4876800" y="2895600"/>
            <a:ext cx="2743200" cy="1749425"/>
          </a:xfrm>
          <a:prstGeom prst="rect">
            <a:avLst/>
          </a:prstGeom>
          <a:noFill/>
          <a:ln w="9525">
            <a:solidFill>
              <a:schemeClr val="tx1"/>
            </a:solidFill>
            <a:miter lim="800000"/>
            <a:headEnd/>
            <a:tailEnd/>
          </a:ln>
          <a:effectLst/>
        </p:spPr>
        <p:txBody>
          <a:bodyPr>
            <a:spAutoFit/>
          </a:bodyPr>
          <a:lstStyle/>
          <a:p>
            <a:r>
              <a:rPr lang="en-US" altLang="he-IL" sz="3600" i="1"/>
              <a:t>Behaviors is exactly as in C++</a:t>
            </a:r>
          </a:p>
        </p:txBody>
      </p:sp>
      <p:sp>
        <p:nvSpPr>
          <p:cNvPr id="5126" name="AutoShape 6"/>
          <p:cNvSpPr>
            <a:spLocks/>
          </p:cNvSpPr>
          <p:nvPr/>
        </p:nvSpPr>
        <p:spPr bwMode="auto">
          <a:xfrm>
            <a:off x="3962400" y="1828800"/>
            <a:ext cx="685800" cy="3048000"/>
          </a:xfrm>
          <a:prstGeom prst="rightBrace">
            <a:avLst>
              <a:gd name="adj1" fmla="val 37037"/>
              <a:gd name="adj2" fmla="val 50000"/>
            </a:avLst>
          </a:prstGeom>
          <a:noFill/>
          <a:ln w="9525">
            <a:solidFill>
              <a:schemeClr val="tx1"/>
            </a:solidFill>
            <a:round/>
            <a:headEnd/>
            <a:tailEnd/>
          </a:ln>
          <a:effectLst/>
        </p:spPr>
        <p:txBody>
          <a:bodyPr wrap="none" anchor="ctr"/>
          <a:lstStyle/>
          <a:p>
            <a:endParaRPr lang="en-US"/>
          </a:p>
        </p:txBody>
      </p:sp>
      <p:sp>
        <p:nvSpPr>
          <p:cNvPr id="5127" name="Text Box 7"/>
          <p:cNvSpPr txBox="1">
            <a:spLocks noChangeArrowheads="1"/>
          </p:cNvSpPr>
          <p:nvPr/>
        </p:nvSpPr>
        <p:spPr bwMode="auto">
          <a:xfrm>
            <a:off x="6553201" y="5791199"/>
            <a:ext cx="2209800" cy="830997"/>
          </a:xfrm>
          <a:prstGeom prst="rect">
            <a:avLst/>
          </a:prstGeom>
          <a:noFill/>
          <a:ln w="25400">
            <a:solidFill>
              <a:schemeClr val="tx1"/>
            </a:solidFill>
            <a:miter lim="800000"/>
            <a:headEnd/>
            <a:tailEnd/>
          </a:ln>
          <a:effectLst/>
        </p:spPr>
        <p:txBody>
          <a:bodyPr wrap="square">
            <a:spAutoFit/>
          </a:bodyPr>
          <a:lstStyle/>
          <a:p>
            <a:r>
              <a:rPr lang="en-US" altLang="he-IL" sz="1600" b="1" i="1" u="sng" dirty="0"/>
              <a:t>Note:</a:t>
            </a:r>
          </a:p>
          <a:p>
            <a:r>
              <a:rPr lang="en-US" altLang="he-IL" sz="1600" i="1" dirty="0"/>
              <a:t>Primitive </a:t>
            </a:r>
            <a:r>
              <a:rPr lang="en-US" altLang="he-IL" sz="1600" i="1" dirty="0" smtClean="0"/>
              <a:t>type always begin with </a:t>
            </a:r>
            <a:r>
              <a:rPr lang="en-US" altLang="he-IL" sz="1600" i="1" dirty="0"/>
              <a:t>lower-case</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685800" y="1981200"/>
            <a:ext cx="5791200" cy="4114800"/>
          </a:xfrm>
          <a:prstGeom prst="rect">
            <a:avLst/>
          </a:prstGeom>
          <a:noFill/>
          <a:ln w="9525">
            <a:noFill/>
            <a:miter lim="800000"/>
            <a:headEnd/>
            <a:tailEnd/>
          </a:ln>
          <a:effectLst/>
        </p:spPr>
        <p:txBody>
          <a:bodyPr/>
          <a:lstStyle/>
          <a:p>
            <a:pPr marL="342900" indent="-342900">
              <a:spcBef>
                <a:spcPct val="20000"/>
              </a:spcBef>
              <a:buFontTx/>
              <a:buChar char="•"/>
            </a:pPr>
            <a:r>
              <a:rPr lang="en-US" altLang="he-IL" sz="3200" b="1" u="sng"/>
              <a:t>Constants </a:t>
            </a:r>
          </a:p>
          <a:p>
            <a:pPr marL="342900" indent="-342900">
              <a:spcBef>
                <a:spcPct val="20000"/>
              </a:spcBef>
              <a:buFontTx/>
              <a:buChar char=" "/>
            </a:pPr>
            <a:r>
              <a:rPr lang="en-US" altLang="he-IL" sz="3200"/>
              <a:t>37		integer</a:t>
            </a:r>
          </a:p>
          <a:p>
            <a:pPr marL="342900" indent="-342900">
              <a:spcBef>
                <a:spcPct val="20000"/>
              </a:spcBef>
              <a:buFontTx/>
              <a:buChar char=" "/>
            </a:pPr>
            <a:r>
              <a:rPr lang="en-US" altLang="he-IL" sz="3200"/>
              <a:t>37.2	float</a:t>
            </a:r>
          </a:p>
          <a:p>
            <a:pPr marL="342900" indent="-342900">
              <a:spcBef>
                <a:spcPct val="20000"/>
              </a:spcBef>
              <a:buFontTx/>
              <a:buChar char=" "/>
            </a:pPr>
            <a:r>
              <a:rPr lang="en-US" altLang="he-IL" sz="3200"/>
              <a:t>42F	float</a:t>
            </a:r>
          </a:p>
          <a:p>
            <a:pPr marL="342900" indent="-342900">
              <a:spcBef>
                <a:spcPct val="20000"/>
              </a:spcBef>
              <a:buFontTx/>
              <a:buChar char=" "/>
            </a:pPr>
            <a:r>
              <a:rPr lang="en-US" altLang="he-IL" sz="3200"/>
              <a:t>0754	integer (octal)</a:t>
            </a:r>
          </a:p>
          <a:p>
            <a:pPr marL="342900" indent="-342900">
              <a:spcBef>
                <a:spcPct val="20000"/>
              </a:spcBef>
              <a:buFontTx/>
              <a:buChar char=" "/>
            </a:pPr>
            <a:r>
              <a:rPr lang="en-US" altLang="he-IL" sz="3200"/>
              <a:t>0xfe	integer (hexadecimal)</a:t>
            </a:r>
            <a:endParaRPr lang="en-US" altLang="he-IL" sz="2800"/>
          </a:p>
        </p:txBody>
      </p:sp>
      <p:sp>
        <p:nvSpPr>
          <p:cNvPr id="32772" name="Rectangle 4"/>
          <p:cNvSpPr>
            <a:spLocks noChangeArrowheads="1"/>
          </p:cNvSpPr>
          <p:nvPr/>
        </p:nvSpPr>
        <p:spPr bwMode="auto">
          <a:xfrm>
            <a:off x="838200" y="304800"/>
            <a:ext cx="7772400" cy="1143000"/>
          </a:xfrm>
          <a:prstGeom prst="rect">
            <a:avLst/>
          </a:prstGeom>
          <a:noFill/>
          <a:ln w="9525">
            <a:noFill/>
            <a:miter lim="800000"/>
            <a:headEnd/>
            <a:tailEnd/>
          </a:ln>
          <a:effectLst/>
        </p:spPr>
        <p:txBody>
          <a:bodyPr anchor="ctr"/>
          <a:lstStyle/>
          <a:p>
            <a:pPr algn="ctr"/>
            <a:r>
              <a:rPr lang="en-US" altLang="he-IL" sz="4400">
                <a:solidFill>
                  <a:schemeClr val="tx2"/>
                </a:solidFill>
              </a:rPr>
              <a:t>Primitive types - cont.</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87362"/>
          </a:xfrm>
        </p:spPr>
        <p:txBody>
          <a:bodyPr>
            <a:normAutofit fontScale="90000"/>
          </a:bodyPr>
          <a:lstStyle/>
          <a:p>
            <a:r>
              <a:rPr lang="en-US" b="1" dirty="0" smtClean="0"/>
              <a:t>Import the Scanner class</a:t>
            </a:r>
            <a:endParaRPr lang="en-US" dirty="0"/>
          </a:p>
        </p:txBody>
      </p:sp>
      <p:sp>
        <p:nvSpPr>
          <p:cNvPr id="3" name="Content Placeholder 2"/>
          <p:cNvSpPr>
            <a:spLocks noGrp="1"/>
          </p:cNvSpPr>
          <p:nvPr>
            <p:ph idx="1"/>
          </p:nvPr>
        </p:nvSpPr>
        <p:spPr>
          <a:xfrm>
            <a:off x="152400" y="838200"/>
            <a:ext cx="8839200" cy="5791200"/>
          </a:xfrm>
        </p:spPr>
        <p:txBody>
          <a:bodyPr>
            <a:normAutofit/>
          </a:bodyPr>
          <a:lstStyle/>
          <a:p>
            <a:pPr algn="just"/>
            <a:r>
              <a:rPr lang="en-US" dirty="0" smtClean="0">
                <a:latin typeface="Times New Roman" pitchFamily="18" charset="0"/>
                <a:cs typeface="Times New Roman" pitchFamily="18" charset="0"/>
              </a:rPr>
              <a:t>You can either choose to import the </a:t>
            </a:r>
            <a:r>
              <a:rPr lang="en-US" b="1" dirty="0" err="1" smtClean="0">
                <a:latin typeface="Times New Roman" pitchFamily="18" charset="0"/>
                <a:cs typeface="Times New Roman" pitchFamily="18" charset="0"/>
              </a:rPr>
              <a:t>java.util.Scanner</a:t>
            </a:r>
            <a:r>
              <a:rPr lang="en-US" dirty="0" smtClean="0">
                <a:latin typeface="Times New Roman" pitchFamily="18" charset="0"/>
                <a:cs typeface="Times New Roman" pitchFamily="18" charset="0"/>
              </a:rPr>
              <a:t> class or the entire </a:t>
            </a:r>
            <a:r>
              <a:rPr lang="en-US" b="1" dirty="0" err="1" smtClean="0">
                <a:latin typeface="Times New Roman" pitchFamily="18" charset="0"/>
                <a:cs typeface="Times New Roman" pitchFamily="18" charset="0"/>
              </a:rPr>
              <a:t>java.util</a:t>
            </a:r>
            <a:r>
              <a:rPr lang="en-US" b="1" dirty="0" smtClean="0">
                <a:latin typeface="Times New Roman" pitchFamily="18" charset="0"/>
                <a:cs typeface="Times New Roman" pitchFamily="18" charset="0"/>
              </a:rPr>
              <a:t> package</a:t>
            </a:r>
            <a:r>
              <a:rPr lang="en-US" dirty="0" smtClean="0">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 To import a class or a package, add one of the following lines to the very beginning of your code: </a:t>
            </a:r>
          </a:p>
          <a:p>
            <a:pPr algn="just"/>
            <a:r>
              <a:rPr lang="en-US" b="1" dirty="0" smtClean="0">
                <a:latin typeface="Times New Roman" pitchFamily="18" charset="0"/>
                <a:cs typeface="Times New Roman" pitchFamily="18" charset="0"/>
              </a:rPr>
              <a:t>import </a:t>
            </a:r>
            <a:r>
              <a:rPr lang="en-US" b="1" dirty="0" err="1" smtClean="0">
                <a:latin typeface="Times New Roman" pitchFamily="18" charset="0"/>
                <a:cs typeface="Times New Roman" pitchFamily="18" charset="0"/>
              </a:rPr>
              <a:t>java.util.Scanner</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This will import just the Scanner class. </a:t>
            </a:r>
          </a:p>
          <a:p>
            <a:pPr algn="just"/>
            <a:r>
              <a:rPr lang="en-US" b="1" dirty="0" smtClean="0">
                <a:latin typeface="Times New Roman" pitchFamily="18" charset="0"/>
                <a:cs typeface="Times New Roman" pitchFamily="18" charset="0"/>
              </a:rPr>
              <a:t>import </a:t>
            </a:r>
            <a:r>
              <a:rPr lang="en-US" b="1" dirty="0" err="1" smtClean="0">
                <a:latin typeface="Times New Roman" pitchFamily="18" charset="0"/>
                <a:cs typeface="Times New Roman" pitchFamily="18" charset="0"/>
              </a:rPr>
              <a:t>java.util</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This will import the entire </a:t>
            </a:r>
            <a:r>
              <a:rPr lang="en-US" dirty="0" err="1" smtClean="0">
                <a:latin typeface="Times New Roman" pitchFamily="18" charset="0"/>
                <a:cs typeface="Times New Roman" pitchFamily="18" charset="0"/>
              </a:rPr>
              <a:t>java.util</a:t>
            </a:r>
            <a:r>
              <a:rPr lang="en-US" dirty="0" smtClean="0">
                <a:latin typeface="Times New Roman" pitchFamily="18" charset="0"/>
                <a:cs typeface="Times New Roman" pitchFamily="18" charset="0"/>
              </a:rPr>
              <a:t> package</a:t>
            </a:r>
          </a:p>
          <a:p>
            <a:pPr algn="just"/>
            <a:endParaRPr lang="en-US" dirty="0">
              <a:latin typeface="Times New Roman" pitchFamily="18" charset="0"/>
              <a:cs typeface="Times New Roman" pitchFamily="18"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sz="2800" b="1" dirty="0" smtClean="0">
                <a:latin typeface="Times New Roman" pitchFamily="18" charset="0"/>
                <a:cs typeface="Times New Roman" pitchFamily="18" charset="0"/>
              </a:rPr>
              <a:t>Initialize a new Scanner object by passing the </a:t>
            </a:r>
            <a:r>
              <a:rPr lang="en-US" sz="2800" b="1" dirty="0" err="1" smtClean="0">
                <a:latin typeface="Times New Roman" pitchFamily="18" charset="0"/>
                <a:cs typeface="Times New Roman" pitchFamily="18" charset="0"/>
              </a:rPr>
              <a:t>System.in</a:t>
            </a:r>
            <a:r>
              <a:rPr lang="en-US" sz="2800" b="1" dirty="0" smtClean="0">
                <a:latin typeface="Times New Roman" pitchFamily="18" charset="0"/>
                <a:cs typeface="Times New Roman" pitchFamily="18" charset="0"/>
              </a:rPr>
              <a:t> input stream to the constructor.</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152400" y="1219200"/>
            <a:ext cx="8991600" cy="4906963"/>
          </a:xfrm>
        </p:spPr>
        <p:txBody>
          <a:bodyPr>
            <a:normAutofit/>
          </a:bodyPr>
          <a:lstStyle/>
          <a:p>
            <a:pPr algn="just"/>
            <a:r>
              <a:rPr lang="en-US" b="1" dirty="0" err="1" smtClean="0">
                <a:latin typeface="Times New Roman" pitchFamily="18" charset="0"/>
                <a:cs typeface="Times New Roman" pitchFamily="18" charset="0"/>
              </a:rPr>
              <a:t>System.in</a:t>
            </a:r>
            <a:r>
              <a:rPr lang="en-US" dirty="0" smtClean="0">
                <a:latin typeface="Times New Roman" pitchFamily="18" charset="0"/>
                <a:cs typeface="Times New Roman" pitchFamily="18" charset="0"/>
              </a:rPr>
              <a:t> is the standard input stream that is already open and ready to supply input data. Typically this stream corresponds to keyboard input. </a:t>
            </a:r>
          </a:p>
          <a:p>
            <a:endParaRPr lang="en-US" sz="2800" b="1" dirty="0" smtClean="0">
              <a:latin typeface="Times New Roman" pitchFamily="18" charset="0"/>
              <a:cs typeface="Times New Roman" pitchFamily="18" charset="0"/>
            </a:endParaRPr>
          </a:p>
          <a:p>
            <a:r>
              <a:rPr lang="en-US" sz="2800" b="1" dirty="0" smtClean="0">
                <a:solidFill>
                  <a:srgbClr val="7030A0"/>
                </a:solidFill>
                <a:latin typeface="Times New Roman" pitchFamily="18" charset="0"/>
                <a:cs typeface="Times New Roman" pitchFamily="18" charset="0"/>
              </a:rPr>
              <a:t>Scanner  </a:t>
            </a:r>
            <a:r>
              <a:rPr lang="en-US" sz="2800" b="1" dirty="0" err="1" smtClean="0">
                <a:solidFill>
                  <a:srgbClr val="7030A0"/>
                </a:solidFill>
                <a:latin typeface="Times New Roman" pitchFamily="18" charset="0"/>
                <a:cs typeface="Times New Roman" pitchFamily="18" charset="0"/>
              </a:rPr>
              <a:t>userInputScanner</a:t>
            </a:r>
            <a:r>
              <a:rPr lang="en-US" sz="2800" b="1" dirty="0" smtClean="0">
                <a:solidFill>
                  <a:srgbClr val="7030A0"/>
                </a:solidFill>
                <a:latin typeface="Times New Roman" pitchFamily="18" charset="0"/>
                <a:cs typeface="Times New Roman" pitchFamily="18" charset="0"/>
              </a:rPr>
              <a:t> = new Scanner(</a:t>
            </a:r>
            <a:r>
              <a:rPr lang="en-US" sz="2800" b="1" dirty="0" err="1" smtClean="0">
                <a:solidFill>
                  <a:srgbClr val="7030A0"/>
                </a:solidFill>
                <a:latin typeface="Times New Roman" pitchFamily="18" charset="0"/>
                <a:cs typeface="Times New Roman" pitchFamily="18" charset="0"/>
              </a:rPr>
              <a:t>System.in</a:t>
            </a:r>
            <a:r>
              <a:rPr lang="en-US" sz="2800" b="1" dirty="0" smtClean="0">
                <a:solidFill>
                  <a:srgbClr val="7030A0"/>
                </a:solidFill>
                <a:latin typeface="Times New Roman" pitchFamily="18" charset="0"/>
                <a:cs typeface="Times New Roman" pitchFamily="18" charset="0"/>
              </a:rPr>
              <a:t>); </a:t>
            </a:r>
          </a:p>
          <a:p>
            <a:pPr>
              <a:buNone/>
            </a:pPr>
            <a:r>
              <a:rPr lang="en-US" sz="2800" b="1" dirty="0" smtClean="0">
                <a:latin typeface="Times New Roman" pitchFamily="18" charset="0"/>
                <a:cs typeface="Times New Roman" pitchFamily="18" charset="0"/>
              </a:rPr>
              <a:t>                                          OR</a:t>
            </a:r>
          </a:p>
          <a:p>
            <a:r>
              <a:rPr lang="en-US" sz="2800" b="1" dirty="0" err="1" smtClean="0">
                <a:solidFill>
                  <a:srgbClr val="0070C0"/>
                </a:solidFill>
                <a:latin typeface="Times New Roman" pitchFamily="18" charset="0"/>
                <a:cs typeface="Times New Roman" pitchFamily="18" charset="0"/>
              </a:rPr>
              <a:t>DataInputStream</a:t>
            </a:r>
            <a:r>
              <a:rPr lang="en-US" sz="2800" b="1" dirty="0" smtClean="0">
                <a:solidFill>
                  <a:srgbClr val="0070C0"/>
                </a:solidFill>
                <a:latin typeface="Times New Roman" pitchFamily="18" charset="0"/>
                <a:cs typeface="Times New Roman" pitchFamily="18" charset="0"/>
              </a:rPr>
              <a:t>= new </a:t>
            </a:r>
            <a:r>
              <a:rPr lang="en-US" sz="2800" b="1" dirty="0" err="1" smtClean="0">
                <a:solidFill>
                  <a:srgbClr val="0070C0"/>
                </a:solidFill>
                <a:latin typeface="Times New Roman" pitchFamily="18" charset="0"/>
                <a:cs typeface="Times New Roman" pitchFamily="18" charset="0"/>
              </a:rPr>
              <a:t>DataInputStream</a:t>
            </a:r>
            <a:r>
              <a:rPr lang="en-US" sz="2800" b="1" dirty="0" smtClean="0">
                <a:solidFill>
                  <a:srgbClr val="0070C0"/>
                </a:solidFill>
                <a:latin typeface="Times New Roman" pitchFamily="18" charset="0"/>
                <a:cs typeface="Times New Roman" pitchFamily="18" charset="0"/>
              </a:rPr>
              <a:t>(</a:t>
            </a:r>
            <a:r>
              <a:rPr lang="en-US" sz="2800" b="1" dirty="0" err="1" smtClean="0">
                <a:solidFill>
                  <a:srgbClr val="0070C0"/>
                </a:solidFill>
                <a:latin typeface="Times New Roman" pitchFamily="18" charset="0"/>
                <a:cs typeface="Times New Roman" pitchFamily="18" charset="0"/>
              </a:rPr>
              <a:t>System.in</a:t>
            </a:r>
            <a:r>
              <a:rPr lang="en-US" sz="2800" b="1" dirty="0" smtClean="0">
                <a:solidFill>
                  <a:srgbClr val="0070C0"/>
                </a:solidFill>
                <a:latin typeface="Times New Roman" pitchFamily="18" charset="0"/>
                <a:cs typeface="Times New Roman" pitchFamily="18" charset="0"/>
              </a:rPr>
              <a:t>);</a:t>
            </a:r>
          </a:p>
          <a:p>
            <a:pPr algn="just"/>
            <a:endParaRPr lang="en-US" dirty="0">
              <a:latin typeface="Times New Roman" pitchFamily="18" charset="0"/>
              <a:cs typeface="Times New Roman" pitchFamily="18"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10600" cy="487362"/>
          </a:xfrm>
        </p:spPr>
        <p:txBody>
          <a:bodyPr>
            <a:noAutofit/>
          </a:bodyPr>
          <a:lstStyle/>
          <a:p>
            <a:r>
              <a:rPr lang="en-US" sz="2400" b="1" dirty="0" smtClean="0">
                <a:latin typeface="Times New Roman" pitchFamily="18" charset="0"/>
                <a:cs typeface="Times New Roman" pitchFamily="18" charset="0"/>
              </a:rPr>
              <a:t>You can now read in different kinds of input data that the user enters.</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a:xfrm>
            <a:off x="152400" y="914400"/>
            <a:ext cx="8763000" cy="5211763"/>
          </a:xfrm>
        </p:spPr>
        <p:txBody>
          <a:bodyPr>
            <a:noAutofit/>
          </a:bodyPr>
          <a:lstStyle/>
          <a:p>
            <a:pPr algn="just"/>
            <a:r>
              <a:rPr lang="en-US" sz="2400" dirty="0" smtClean="0">
                <a:latin typeface="Times New Roman" pitchFamily="18" charset="0"/>
                <a:cs typeface="Times New Roman" pitchFamily="18" charset="0"/>
              </a:rPr>
              <a:t>The Scanner class supports getting primitives such as </a:t>
            </a:r>
            <a:r>
              <a:rPr lang="en-US" sz="2400" dirty="0" err="1" smtClean="0">
                <a:latin typeface="Times New Roman" pitchFamily="18" charset="0"/>
                <a:cs typeface="Times New Roman" pitchFamily="18" charset="0"/>
              </a:rPr>
              <a:t>int</a:t>
            </a:r>
            <a:r>
              <a:rPr lang="en-US" sz="2400" dirty="0" smtClean="0">
                <a:latin typeface="Times New Roman" pitchFamily="18" charset="0"/>
                <a:cs typeface="Times New Roman" pitchFamily="18" charset="0"/>
              </a:rPr>
              <a:t>, byte, short, long in addition to getting strings. </a:t>
            </a:r>
          </a:p>
          <a:p>
            <a:pPr algn="just"/>
            <a:r>
              <a:rPr lang="en-US" sz="2400" dirty="0" smtClean="0">
                <a:latin typeface="Times New Roman" pitchFamily="18" charset="0"/>
                <a:cs typeface="Times New Roman" pitchFamily="18" charset="0"/>
              </a:rPr>
              <a:t>Here are some methods that are available through the Scanner class:</a:t>
            </a:r>
          </a:p>
          <a:p>
            <a:pPr algn="just"/>
            <a:r>
              <a:rPr lang="en-US" sz="2400" b="1" dirty="0" smtClean="0">
                <a:latin typeface="Times New Roman" pitchFamily="18" charset="0"/>
                <a:cs typeface="Times New Roman" pitchFamily="18" charset="0"/>
              </a:rPr>
              <a:t> Read a byte - </a:t>
            </a:r>
            <a:r>
              <a:rPr lang="en-US" sz="2400" b="1" dirty="0" err="1" smtClean="0">
                <a:latin typeface="Times New Roman" pitchFamily="18" charset="0"/>
                <a:cs typeface="Times New Roman" pitchFamily="18" charset="0"/>
              </a:rPr>
              <a:t>nextByte</a:t>
            </a:r>
            <a:r>
              <a:rPr lang="en-US" sz="2400" b="1" dirty="0" smtClean="0">
                <a:latin typeface="Times New Roman" pitchFamily="18" charset="0"/>
                <a:cs typeface="Times New Roman" pitchFamily="18" charset="0"/>
              </a:rPr>
              <a:t>() </a:t>
            </a:r>
          </a:p>
          <a:p>
            <a:pPr algn="just"/>
            <a:r>
              <a:rPr lang="en-US" sz="2400" b="1" dirty="0" smtClean="0">
                <a:latin typeface="Times New Roman" pitchFamily="18" charset="0"/>
                <a:cs typeface="Times New Roman" pitchFamily="18" charset="0"/>
              </a:rPr>
              <a:t>Read a short - </a:t>
            </a:r>
            <a:r>
              <a:rPr lang="en-US" sz="2400" b="1" dirty="0" err="1" smtClean="0">
                <a:latin typeface="Times New Roman" pitchFamily="18" charset="0"/>
                <a:cs typeface="Times New Roman" pitchFamily="18" charset="0"/>
              </a:rPr>
              <a:t>nextShort</a:t>
            </a:r>
            <a:r>
              <a:rPr lang="en-US" sz="2400" b="1" dirty="0" smtClean="0">
                <a:latin typeface="Times New Roman" pitchFamily="18" charset="0"/>
                <a:cs typeface="Times New Roman" pitchFamily="18" charset="0"/>
              </a:rPr>
              <a:t>() </a:t>
            </a:r>
          </a:p>
          <a:p>
            <a:pPr algn="just"/>
            <a:r>
              <a:rPr lang="en-US" sz="2400" b="1" dirty="0" smtClean="0">
                <a:latin typeface="Times New Roman" pitchFamily="18" charset="0"/>
                <a:cs typeface="Times New Roman" pitchFamily="18" charset="0"/>
              </a:rPr>
              <a:t>Read an </a:t>
            </a:r>
            <a:r>
              <a:rPr lang="en-US" sz="2400" b="1" dirty="0" err="1" smtClean="0">
                <a:latin typeface="Times New Roman" pitchFamily="18" charset="0"/>
                <a:cs typeface="Times New Roman" pitchFamily="18" charset="0"/>
              </a:rPr>
              <a:t>int</a:t>
            </a:r>
            <a:r>
              <a:rPr lang="en-US" sz="2400" b="1" dirty="0" smtClean="0">
                <a:latin typeface="Times New Roman" pitchFamily="18" charset="0"/>
                <a:cs typeface="Times New Roman" pitchFamily="18" charset="0"/>
              </a:rPr>
              <a:t> - </a:t>
            </a:r>
            <a:r>
              <a:rPr lang="en-US" sz="2400" b="1" dirty="0" err="1" smtClean="0">
                <a:latin typeface="Times New Roman" pitchFamily="18" charset="0"/>
                <a:cs typeface="Times New Roman" pitchFamily="18" charset="0"/>
              </a:rPr>
              <a:t>nextInt</a:t>
            </a:r>
            <a:r>
              <a:rPr lang="en-US" sz="2400" b="1" dirty="0" smtClean="0">
                <a:latin typeface="Times New Roman" pitchFamily="18" charset="0"/>
                <a:cs typeface="Times New Roman" pitchFamily="18" charset="0"/>
              </a:rPr>
              <a:t>() </a:t>
            </a:r>
          </a:p>
          <a:p>
            <a:pPr algn="just"/>
            <a:r>
              <a:rPr lang="en-US" sz="2400" b="1" dirty="0" smtClean="0">
                <a:latin typeface="Times New Roman" pitchFamily="18" charset="0"/>
                <a:cs typeface="Times New Roman" pitchFamily="18" charset="0"/>
              </a:rPr>
              <a:t>Read a long - </a:t>
            </a:r>
            <a:r>
              <a:rPr lang="en-US" sz="2400" b="1" dirty="0" err="1" smtClean="0">
                <a:latin typeface="Times New Roman" pitchFamily="18" charset="0"/>
                <a:cs typeface="Times New Roman" pitchFamily="18" charset="0"/>
              </a:rPr>
              <a:t>nextLong</a:t>
            </a:r>
            <a:r>
              <a:rPr lang="en-US" sz="2400" b="1" dirty="0" smtClean="0">
                <a:latin typeface="Times New Roman" pitchFamily="18" charset="0"/>
                <a:cs typeface="Times New Roman" pitchFamily="18" charset="0"/>
              </a:rPr>
              <a:t>() </a:t>
            </a:r>
          </a:p>
          <a:p>
            <a:pPr algn="just"/>
            <a:r>
              <a:rPr lang="en-US" sz="2400" b="1" dirty="0" smtClean="0">
                <a:latin typeface="Times New Roman" pitchFamily="18" charset="0"/>
                <a:cs typeface="Times New Roman" pitchFamily="18" charset="0"/>
              </a:rPr>
              <a:t>Read a float - </a:t>
            </a:r>
            <a:r>
              <a:rPr lang="en-US" sz="2400" b="1" dirty="0" err="1" smtClean="0">
                <a:latin typeface="Times New Roman" pitchFamily="18" charset="0"/>
                <a:cs typeface="Times New Roman" pitchFamily="18" charset="0"/>
              </a:rPr>
              <a:t>nextFloat</a:t>
            </a:r>
            <a:r>
              <a:rPr lang="en-US" sz="2400" b="1" dirty="0" smtClean="0">
                <a:latin typeface="Times New Roman" pitchFamily="18" charset="0"/>
                <a:cs typeface="Times New Roman" pitchFamily="18" charset="0"/>
              </a:rPr>
              <a:t>() </a:t>
            </a:r>
          </a:p>
          <a:p>
            <a:pPr algn="just"/>
            <a:r>
              <a:rPr lang="en-US" sz="2400" b="1" dirty="0" smtClean="0">
                <a:latin typeface="Times New Roman" pitchFamily="18" charset="0"/>
                <a:cs typeface="Times New Roman" pitchFamily="18" charset="0"/>
              </a:rPr>
              <a:t>Read a double - </a:t>
            </a:r>
            <a:r>
              <a:rPr lang="en-US" sz="2400" b="1" dirty="0" err="1" smtClean="0">
                <a:latin typeface="Times New Roman" pitchFamily="18" charset="0"/>
                <a:cs typeface="Times New Roman" pitchFamily="18" charset="0"/>
              </a:rPr>
              <a:t>nextDouble</a:t>
            </a:r>
            <a:r>
              <a:rPr lang="en-US" sz="2400" b="1" dirty="0" smtClean="0">
                <a:latin typeface="Times New Roman" pitchFamily="18" charset="0"/>
                <a:cs typeface="Times New Roman" pitchFamily="18" charset="0"/>
              </a:rPr>
              <a:t>() </a:t>
            </a:r>
          </a:p>
          <a:p>
            <a:pPr algn="just"/>
            <a:r>
              <a:rPr lang="en-US" sz="2400" b="1" dirty="0" smtClean="0">
                <a:latin typeface="Times New Roman" pitchFamily="18" charset="0"/>
                <a:cs typeface="Times New Roman" pitchFamily="18" charset="0"/>
              </a:rPr>
              <a:t>Read a </a:t>
            </a:r>
            <a:r>
              <a:rPr lang="en-US" sz="2400" b="1" dirty="0" err="1" smtClean="0">
                <a:latin typeface="Times New Roman" pitchFamily="18" charset="0"/>
                <a:cs typeface="Times New Roman" pitchFamily="18" charset="0"/>
              </a:rPr>
              <a:t>boolean</a:t>
            </a:r>
            <a:r>
              <a:rPr lang="en-US" sz="2400" b="1" dirty="0" smtClean="0">
                <a:latin typeface="Times New Roman" pitchFamily="18" charset="0"/>
                <a:cs typeface="Times New Roman" pitchFamily="18" charset="0"/>
              </a:rPr>
              <a:t> - </a:t>
            </a:r>
            <a:r>
              <a:rPr lang="en-US" sz="2400" b="1" dirty="0" err="1" smtClean="0">
                <a:latin typeface="Times New Roman" pitchFamily="18" charset="0"/>
                <a:cs typeface="Times New Roman" pitchFamily="18" charset="0"/>
              </a:rPr>
              <a:t>nextBoolean</a:t>
            </a:r>
            <a:r>
              <a:rPr lang="en-US" sz="2400" b="1" dirty="0" smtClean="0">
                <a:latin typeface="Times New Roman" pitchFamily="18" charset="0"/>
                <a:cs typeface="Times New Roman" pitchFamily="18" charset="0"/>
              </a:rPr>
              <a:t>() </a:t>
            </a:r>
          </a:p>
          <a:p>
            <a:pPr algn="just"/>
            <a:r>
              <a:rPr lang="en-US" sz="2400" b="1" dirty="0" smtClean="0">
                <a:latin typeface="Times New Roman" pitchFamily="18" charset="0"/>
                <a:cs typeface="Times New Roman" pitchFamily="18" charset="0"/>
              </a:rPr>
              <a:t>Read a complete line - </a:t>
            </a:r>
            <a:r>
              <a:rPr lang="en-US" sz="2400" b="1" dirty="0" err="1" smtClean="0">
                <a:latin typeface="Times New Roman" pitchFamily="18" charset="0"/>
                <a:cs typeface="Times New Roman" pitchFamily="18" charset="0"/>
              </a:rPr>
              <a:t>nextLine</a:t>
            </a:r>
            <a:r>
              <a:rPr lang="en-US" sz="2400" b="1" dirty="0" smtClean="0">
                <a:latin typeface="Times New Roman" pitchFamily="18" charset="0"/>
                <a:cs typeface="Times New Roman" pitchFamily="18" charset="0"/>
              </a:rPr>
              <a:t>() </a:t>
            </a:r>
          </a:p>
          <a:p>
            <a:pPr algn="just"/>
            <a:r>
              <a:rPr lang="en-US" sz="2400" b="1" dirty="0" smtClean="0">
                <a:latin typeface="Times New Roman" pitchFamily="18" charset="0"/>
                <a:cs typeface="Times New Roman" pitchFamily="18" charset="0"/>
              </a:rPr>
              <a:t>Read a word - next() </a:t>
            </a:r>
          </a:p>
          <a:p>
            <a:pPr algn="just"/>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457200" y="274638"/>
            <a:ext cx="8229600" cy="639762"/>
          </a:xfrm>
        </p:spPr>
        <p:txBody>
          <a:bodyPr>
            <a:normAutofit fontScale="90000"/>
          </a:bodyPr>
          <a:lstStyle/>
          <a:p>
            <a:r>
              <a:rPr lang="en-US" dirty="0"/>
              <a:t>Arithmetic Operators</a:t>
            </a:r>
          </a:p>
        </p:txBody>
      </p:sp>
      <p:sp>
        <p:nvSpPr>
          <p:cNvPr id="100355" name="Rectangle 3"/>
          <p:cNvSpPr>
            <a:spLocks noGrp="1" noChangeArrowheads="1"/>
          </p:cNvSpPr>
          <p:nvPr>
            <p:ph type="body" idx="1"/>
          </p:nvPr>
        </p:nvSpPr>
        <p:spPr/>
        <p:txBody>
          <a:bodyPr/>
          <a:lstStyle/>
          <a:p>
            <a:pPr>
              <a:buFontTx/>
              <a:buNone/>
            </a:pPr>
            <a:r>
              <a:rPr lang="en-US" dirty="0"/>
              <a:t> </a:t>
            </a:r>
          </a:p>
        </p:txBody>
      </p:sp>
      <p:graphicFrame>
        <p:nvGraphicFramePr>
          <p:cNvPr id="100390" name="Group 38"/>
          <p:cNvGraphicFramePr>
            <a:graphicFrameLocks noGrp="1"/>
          </p:cNvGraphicFramePr>
          <p:nvPr/>
        </p:nvGraphicFramePr>
        <p:xfrm>
          <a:off x="609600" y="1066799"/>
          <a:ext cx="8001000" cy="5087940"/>
        </p:xfrm>
        <a:graphic>
          <a:graphicData uri="http://schemas.openxmlformats.org/drawingml/2006/table">
            <a:tbl>
              <a:tblPr/>
              <a:tblGrid>
                <a:gridCol w="4000500"/>
                <a:gridCol w="4000500"/>
              </a:tblGrid>
              <a:tr h="7249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chemeClr val="bg1"/>
                          </a:solidFill>
                          <a:effectLst/>
                          <a:latin typeface="Times New Roman" charset="0"/>
                        </a:rPr>
                        <a:t>Operator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bg1"/>
                          </a:solidFill>
                          <a:effectLst/>
                          <a:latin typeface="Times New Roman" charset="0"/>
                        </a:rPr>
                        <a:t>Operation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99"/>
                    </a:solidFill>
                  </a:tcPr>
                </a:tc>
              </a:tr>
              <a:tr h="72321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addition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49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subtraction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49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multiplication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321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division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667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charset="0"/>
                        </a:rPr>
                        <a:t>modulus (remainder after  division)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57200" y="274638"/>
            <a:ext cx="8229600" cy="563562"/>
          </a:xfrm>
        </p:spPr>
        <p:txBody>
          <a:bodyPr>
            <a:normAutofit fontScale="90000"/>
          </a:bodyPr>
          <a:lstStyle/>
          <a:p>
            <a:r>
              <a:rPr lang="en-US" dirty="0"/>
              <a:t>Operator Precedence</a:t>
            </a:r>
          </a:p>
        </p:txBody>
      </p:sp>
      <p:sp>
        <p:nvSpPr>
          <p:cNvPr id="102403" name="Rectangle 3"/>
          <p:cNvSpPr>
            <a:spLocks noGrp="1" noChangeArrowheads="1"/>
          </p:cNvSpPr>
          <p:nvPr>
            <p:ph type="body" idx="1"/>
          </p:nvPr>
        </p:nvSpPr>
        <p:spPr/>
        <p:txBody>
          <a:bodyPr/>
          <a:lstStyle/>
          <a:p>
            <a:pPr>
              <a:buFontTx/>
              <a:buNone/>
            </a:pPr>
            <a:r>
              <a:rPr lang="en-US" dirty="0"/>
              <a:t> </a:t>
            </a:r>
          </a:p>
          <a:p>
            <a:pPr>
              <a:buFontTx/>
              <a:buNone/>
            </a:pPr>
            <a:endParaRPr lang="en-US" dirty="0"/>
          </a:p>
        </p:txBody>
      </p:sp>
      <p:graphicFrame>
        <p:nvGraphicFramePr>
          <p:cNvPr id="102487" name="Group 87"/>
          <p:cNvGraphicFramePr>
            <a:graphicFrameLocks noGrp="1"/>
          </p:cNvGraphicFramePr>
          <p:nvPr/>
        </p:nvGraphicFramePr>
        <p:xfrm>
          <a:off x="380999" y="1066801"/>
          <a:ext cx="8458201" cy="5334000"/>
        </p:xfrm>
        <a:graphic>
          <a:graphicData uri="http://schemas.openxmlformats.org/drawingml/2006/table">
            <a:tbl>
              <a:tblPr/>
              <a:tblGrid>
                <a:gridCol w="2008823"/>
                <a:gridCol w="2431733"/>
                <a:gridCol w="4017645"/>
              </a:tblGrid>
              <a:tr h="112998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bg1"/>
                          </a:solidFill>
                          <a:effectLst/>
                          <a:latin typeface="Times New Roman" charset="0"/>
                        </a:rPr>
                        <a:t>Operator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bg1"/>
                          </a:solidFill>
                          <a:effectLst/>
                          <a:latin typeface="Times New Roman" charset="0"/>
                        </a:rPr>
                        <a:t>Order of evaluation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bg1"/>
                          </a:solidFill>
                          <a:effectLst/>
                          <a:latin typeface="Times New Roman" charset="0"/>
                        </a:rPr>
                        <a:t>Operation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99"/>
                    </a:solidFill>
                  </a:tcPr>
                </a:tc>
              </a:tr>
              <a:tr h="112998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left - right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parenthesis for explicit grouping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2998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  /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left - right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multiplication, division, modulus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7202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left - right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addition, subtraction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7202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right - left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charset="0"/>
                        </a:rPr>
                        <a:t>assignment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dirty="0"/>
              <a:t>Example</a:t>
            </a:r>
          </a:p>
        </p:txBody>
      </p:sp>
      <p:sp>
        <p:nvSpPr>
          <p:cNvPr id="103427" name="Rectangle 3"/>
          <p:cNvSpPr>
            <a:spLocks noGrp="1" noChangeArrowheads="1"/>
          </p:cNvSpPr>
          <p:nvPr>
            <p:ph type="body" idx="1"/>
          </p:nvPr>
        </p:nvSpPr>
        <p:spPr>
          <a:xfrm>
            <a:off x="228600" y="1295400"/>
            <a:ext cx="8610600" cy="5181600"/>
          </a:xfrm>
        </p:spPr>
        <p:txBody>
          <a:bodyPr>
            <a:normAutofit/>
          </a:bodyPr>
          <a:lstStyle/>
          <a:p>
            <a:pPr algn="just">
              <a:buFontTx/>
              <a:buNone/>
            </a:pPr>
            <a:r>
              <a:rPr lang="en-US" dirty="0">
                <a:latin typeface="Times New Roman" pitchFamily="18" charset="0"/>
                <a:cs typeface="Times New Roman" pitchFamily="18" charset="0"/>
              </a:rPr>
              <a:t> You have 2 </a:t>
            </a:r>
            <a:r>
              <a:rPr lang="en-US" dirty="0" smtClean="0">
                <a:latin typeface="Times New Roman" pitchFamily="18" charset="0"/>
                <a:cs typeface="Times New Roman" pitchFamily="18" charset="0"/>
              </a:rPr>
              <a:t>quarters(25), </a:t>
            </a:r>
            <a:r>
              <a:rPr lang="en-US" dirty="0">
                <a:latin typeface="Times New Roman" pitchFamily="18" charset="0"/>
                <a:cs typeface="Times New Roman" pitchFamily="18" charset="0"/>
              </a:rPr>
              <a:t>3 </a:t>
            </a:r>
            <a:r>
              <a:rPr lang="en-US" dirty="0" smtClean="0">
                <a:latin typeface="Times New Roman" pitchFamily="18" charset="0"/>
                <a:cs typeface="Times New Roman" pitchFamily="18" charset="0"/>
              </a:rPr>
              <a:t>dimes(10), </a:t>
            </a:r>
            <a:r>
              <a:rPr lang="en-US" dirty="0">
                <a:latin typeface="Times New Roman" pitchFamily="18" charset="0"/>
                <a:cs typeface="Times New Roman" pitchFamily="18" charset="0"/>
              </a:rPr>
              <a:t>and 2 </a:t>
            </a:r>
            <a:r>
              <a:rPr lang="en-US" dirty="0" smtClean="0">
                <a:latin typeface="Times New Roman" pitchFamily="18" charset="0"/>
                <a:cs typeface="Times New Roman" pitchFamily="18" charset="0"/>
              </a:rPr>
              <a:t>nickels(5).</a:t>
            </a:r>
            <a:endParaRPr lang="en-US" dirty="0">
              <a:latin typeface="Times New Roman" pitchFamily="18" charset="0"/>
              <a:cs typeface="Times New Roman" pitchFamily="18" charset="0"/>
            </a:endParaRPr>
          </a:p>
          <a:p>
            <a:pPr algn="just">
              <a:buFontTx/>
              <a:buNone/>
            </a:pPr>
            <a:r>
              <a:rPr lang="en-US" dirty="0">
                <a:latin typeface="Times New Roman" pitchFamily="18" charset="0"/>
                <a:cs typeface="Times New Roman" pitchFamily="18" charset="0"/>
              </a:rPr>
              <a:t> How many pennies are these coins worth?</a:t>
            </a:r>
          </a:p>
          <a:p>
            <a:pPr algn="just">
              <a:buFontTx/>
              <a:buNone/>
            </a:pPr>
            <a:r>
              <a:rPr lang="en-US" dirty="0">
                <a:latin typeface="Times New Roman" pitchFamily="18" charset="0"/>
                <a:cs typeface="Times New Roman" pitchFamily="18" charset="0"/>
              </a:rPr>
              <a:t>  </a:t>
            </a:r>
          </a:p>
          <a:p>
            <a:pPr algn="just">
              <a:buFontTx/>
              <a:buNone/>
            </a:pPr>
            <a:r>
              <a:rPr lang="en-US" dirty="0" err="1">
                <a:latin typeface="Times New Roman" pitchFamily="18" charset="0"/>
                <a:cs typeface="Times New Roman" pitchFamily="18" charset="0"/>
              </a:rPr>
              <a:t>int</a:t>
            </a:r>
            <a:r>
              <a:rPr lang="en-US" dirty="0">
                <a:latin typeface="Times New Roman" pitchFamily="18" charset="0"/>
                <a:cs typeface="Times New Roman" pitchFamily="18" charset="0"/>
              </a:rPr>
              <a:t> pennies = 2 * 25 + 3 * 10 + 2 * 5;</a:t>
            </a:r>
          </a:p>
          <a:p>
            <a:pPr algn="just">
              <a:buFontTx/>
              <a:buNone/>
            </a:pPr>
            <a:r>
              <a:rPr lang="en-US" dirty="0">
                <a:latin typeface="Times New Roman" pitchFamily="18" charset="0"/>
                <a:cs typeface="Times New Roman" pitchFamily="18" charset="0"/>
              </a:rPr>
              <a:t>            =   50   +   30   + 10</a:t>
            </a:r>
          </a:p>
          <a:p>
            <a:pPr algn="just">
              <a:buFontTx/>
              <a:buNone/>
            </a:pPr>
            <a:r>
              <a:rPr lang="en-US" dirty="0">
                <a:latin typeface="Times New Roman" pitchFamily="18" charset="0"/>
                <a:cs typeface="Times New Roman" pitchFamily="18" charset="0"/>
              </a:rPr>
              <a:t>            =  90</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57200" y="274638"/>
            <a:ext cx="8229600" cy="715962"/>
          </a:xfrm>
        </p:spPr>
        <p:txBody>
          <a:bodyPr>
            <a:normAutofit fontScale="90000"/>
          </a:bodyPr>
          <a:lstStyle/>
          <a:p>
            <a:r>
              <a:rPr lang="en-US" dirty="0"/>
              <a:t>Another Example</a:t>
            </a:r>
          </a:p>
        </p:txBody>
      </p:sp>
      <p:sp>
        <p:nvSpPr>
          <p:cNvPr id="104451" name="Rectangle 3"/>
          <p:cNvSpPr>
            <a:spLocks noGrp="1" noChangeArrowheads="1"/>
          </p:cNvSpPr>
          <p:nvPr>
            <p:ph type="body" idx="1"/>
          </p:nvPr>
        </p:nvSpPr>
        <p:spPr>
          <a:xfrm>
            <a:off x="228600" y="1066800"/>
            <a:ext cx="8686800" cy="5059363"/>
          </a:xfrm>
        </p:spPr>
        <p:txBody>
          <a:bodyPr>
            <a:normAutofit fontScale="92500" lnSpcReduction="10000"/>
          </a:bodyPr>
          <a:lstStyle/>
          <a:p>
            <a:pPr>
              <a:buFontTx/>
              <a:buNone/>
            </a:pPr>
            <a:r>
              <a:rPr lang="en-US" dirty="0"/>
              <a:t> Translate  </a:t>
            </a:r>
            <a:r>
              <a:rPr lang="en-US" u="sng" dirty="0"/>
              <a:t> </a:t>
            </a:r>
            <a:r>
              <a:rPr lang="en-US" sz="2400" u="sng" dirty="0">
                <a:latin typeface="Courier New" pitchFamily="49" charset="0"/>
              </a:rPr>
              <a:t>x </a:t>
            </a:r>
            <a:r>
              <a:rPr lang="en-US" sz="2400" dirty="0"/>
              <a:t> </a:t>
            </a:r>
            <a:r>
              <a:rPr lang="en-US" dirty="0"/>
              <a:t>into Java:</a:t>
            </a:r>
          </a:p>
          <a:p>
            <a:pPr>
              <a:buFontTx/>
              <a:buNone/>
            </a:pPr>
            <a:r>
              <a:rPr lang="en-US" sz="2400" dirty="0">
                <a:latin typeface="Courier New" pitchFamily="49" charset="0"/>
              </a:rPr>
              <a:t>          2y</a:t>
            </a:r>
          </a:p>
          <a:p>
            <a:pPr>
              <a:buFontTx/>
              <a:buNone/>
            </a:pPr>
            <a:endParaRPr lang="en-US" sz="2400" dirty="0">
              <a:latin typeface="Courier New" pitchFamily="49" charset="0"/>
            </a:endParaRPr>
          </a:p>
          <a:p>
            <a:pPr>
              <a:buFontTx/>
              <a:buNone/>
            </a:pPr>
            <a:r>
              <a:rPr lang="en-US" sz="2400" dirty="0">
                <a:solidFill>
                  <a:srgbClr val="FF0000"/>
                </a:solidFill>
                <a:latin typeface="Courier New" pitchFamily="49" charset="0"/>
              </a:rPr>
              <a:t>  </a:t>
            </a:r>
            <a:r>
              <a:rPr lang="en-US" sz="2400" b="1" dirty="0">
                <a:solidFill>
                  <a:srgbClr val="FF0000"/>
                </a:solidFill>
                <a:latin typeface="Courier New" pitchFamily="49" charset="0"/>
              </a:rPr>
              <a:t>// incorrect!</a:t>
            </a:r>
          </a:p>
          <a:p>
            <a:pPr>
              <a:buFontTx/>
              <a:buNone/>
            </a:pPr>
            <a:r>
              <a:rPr lang="en-US" sz="2400" b="1" dirty="0">
                <a:solidFill>
                  <a:srgbClr val="FF0000"/>
                </a:solidFill>
                <a:latin typeface="Courier New" pitchFamily="49" charset="0"/>
              </a:rPr>
              <a:t>  double result = x / 2 * y; </a:t>
            </a:r>
          </a:p>
          <a:p>
            <a:pPr>
              <a:buFontTx/>
              <a:buNone/>
            </a:pPr>
            <a:r>
              <a:rPr lang="en-US" b="1" dirty="0">
                <a:solidFill>
                  <a:srgbClr val="FF0000"/>
                </a:solidFill>
              </a:rPr>
              <a:t>     =&gt; </a:t>
            </a:r>
            <a:r>
              <a:rPr lang="en-US" b="1" u="sng" dirty="0">
                <a:solidFill>
                  <a:srgbClr val="FF0000"/>
                </a:solidFill>
              </a:rPr>
              <a:t> x</a:t>
            </a:r>
            <a:r>
              <a:rPr lang="en-US" b="1" dirty="0">
                <a:solidFill>
                  <a:srgbClr val="FF0000"/>
                </a:solidFill>
              </a:rPr>
              <a:t>   *   y</a:t>
            </a:r>
            <a:br>
              <a:rPr lang="en-US" b="1" dirty="0">
                <a:solidFill>
                  <a:srgbClr val="FF0000"/>
                </a:solidFill>
              </a:rPr>
            </a:br>
            <a:r>
              <a:rPr lang="en-US" b="1" dirty="0">
                <a:solidFill>
                  <a:srgbClr val="FF0000"/>
                </a:solidFill>
              </a:rPr>
              <a:t>        2</a:t>
            </a:r>
          </a:p>
          <a:p>
            <a:pPr>
              <a:buFontTx/>
              <a:buNone/>
            </a:pPr>
            <a:endParaRPr lang="en-US" dirty="0"/>
          </a:p>
          <a:p>
            <a:pPr>
              <a:buFontTx/>
              <a:buNone/>
            </a:pPr>
            <a:r>
              <a:rPr lang="en-US" dirty="0">
                <a:latin typeface="Arial Black" pitchFamily="34" charset="0"/>
              </a:rPr>
              <a:t>  </a:t>
            </a:r>
            <a:r>
              <a:rPr lang="en-US" sz="2400" dirty="0">
                <a:latin typeface="Arial Black" pitchFamily="34" charset="0"/>
              </a:rPr>
              <a:t> // correct</a:t>
            </a:r>
            <a:endParaRPr lang="en-US" dirty="0">
              <a:latin typeface="Arial Black" pitchFamily="34" charset="0"/>
            </a:endParaRPr>
          </a:p>
          <a:p>
            <a:pPr>
              <a:buFontTx/>
              <a:buNone/>
            </a:pPr>
            <a:r>
              <a:rPr lang="en-US" sz="2400" dirty="0">
                <a:latin typeface="Arial Black" pitchFamily="34" charset="0"/>
              </a:rPr>
              <a:t>  double result = x / ( 2 * y );  </a:t>
            </a:r>
            <a:endParaRPr lang="en-US" dirty="0">
              <a:latin typeface="Arial Black" pitchFamily="34" charset="0"/>
            </a:endParaRPr>
          </a:p>
          <a:p>
            <a:pPr>
              <a:buFontTx/>
              <a:buNone/>
            </a:pPr>
            <a:r>
              <a:rPr lang="en-US" dirty="0"/>
              <a:t>  </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457200" y="274638"/>
            <a:ext cx="8229600" cy="563562"/>
          </a:xfrm>
        </p:spPr>
        <p:txBody>
          <a:bodyPr>
            <a:normAutofit fontScale="90000"/>
          </a:bodyPr>
          <a:lstStyle/>
          <a:p>
            <a:r>
              <a:rPr lang="en-US" dirty="0">
                <a:latin typeface="Times New Roman" pitchFamily="18" charset="0"/>
                <a:cs typeface="Times New Roman" pitchFamily="18" charset="0"/>
              </a:rPr>
              <a:t>Integer Division &amp; Modulus</a:t>
            </a:r>
          </a:p>
        </p:txBody>
      </p:sp>
      <p:sp>
        <p:nvSpPr>
          <p:cNvPr id="105475" name="Rectangle 3"/>
          <p:cNvSpPr>
            <a:spLocks noGrp="1" noChangeArrowheads="1"/>
          </p:cNvSpPr>
          <p:nvPr>
            <p:ph type="body" idx="1"/>
          </p:nvPr>
        </p:nvSpPr>
        <p:spPr>
          <a:xfrm>
            <a:off x="228600" y="990600"/>
            <a:ext cx="8686800" cy="5562600"/>
          </a:xfrm>
        </p:spPr>
        <p:txBody>
          <a:bodyPr>
            <a:normAutofit/>
          </a:bodyPr>
          <a:lstStyle/>
          <a:p>
            <a:pPr algn="just"/>
            <a:r>
              <a:rPr lang="en-US" dirty="0">
                <a:latin typeface="Times New Roman" pitchFamily="18" charset="0"/>
                <a:cs typeface="Times New Roman" pitchFamily="18" charset="0"/>
              </a:rPr>
              <a:t>When dividing two integers: </a:t>
            </a:r>
          </a:p>
          <a:p>
            <a:pPr lvl="1" algn="just"/>
            <a:r>
              <a:rPr lang="en-US" sz="3200" dirty="0">
                <a:latin typeface="Times New Roman" pitchFamily="18" charset="0"/>
                <a:cs typeface="Times New Roman" pitchFamily="18" charset="0"/>
              </a:rPr>
              <a:t>the </a:t>
            </a:r>
            <a:r>
              <a:rPr lang="en-US" sz="3200" b="1" dirty="0">
                <a:latin typeface="Times New Roman" pitchFamily="18" charset="0"/>
                <a:cs typeface="Times New Roman" pitchFamily="18" charset="0"/>
              </a:rPr>
              <a:t>quotient is an integer</a:t>
            </a:r>
          </a:p>
          <a:p>
            <a:pPr lvl="1" algn="just"/>
            <a:r>
              <a:rPr lang="en-US" sz="3200" dirty="0">
                <a:latin typeface="Times New Roman" pitchFamily="18" charset="0"/>
                <a:cs typeface="Times New Roman" pitchFamily="18" charset="0"/>
              </a:rPr>
              <a:t>the </a:t>
            </a:r>
            <a:r>
              <a:rPr lang="en-US" sz="3200" b="1" dirty="0">
                <a:latin typeface="Times New Roman" pitchFamily="18" charset="0"/>
                <a:cs typeface="Times New Roman" pitchFamily="18" charset="0"/>
              </a:rPr>
              <a:t>remainder is truncated (discarded)</a:t>
            </a:r>
          </a:p>
          <a:p>
            <a:pPr algn="just"/>
            <a:r>
              <a:rPr lang="en-US" dirty="0">
                <a:latin typeface="Times New Roman" pitchFamily="18" charset="0"/>
                <a:cs typeface="Times New Roman" pitchFamily="18" charset="0"/>
              </a:rPr>
              <a:t>To get the </a:t>
            </a:r>
            <a:r>
              <a:rPr lang="en-US" b="1" dirty="0">
                <a:latin typeface="Times New Roman" pitchFamily="18" charset="0"/>
                <a:cs typeface="Times New Roman" pitchFamily="18" charset="0"/>
              </a:rPr>
              <a:t>remainder, use the modulus </a:t>
            </a:r>
            <a:r>
              <a:rPr lang="en-US" b="1" dirty="0" smtClean="0">
                <a:latin typeface="Times New Roman" pitchFamily="18" charset="0"/>
                <a:cs typeface="Times New Roman" pitchFamily="18" charset="0"/>
              </a:rPr>
              <a:t>operator (%) </a:t>
            </a:r>
            <a:r>
              <a:rPr lang="en-US" dirty="0">
                <a:latin typeface="Times New Roman" pitchFamily="18" charset="0"/>
                <a:cs typeface="Times New Roman" pitchFamily="18" charset="0"/>
              </a:rPr>
              <a:t>with the same </a:t>
            </a:r>
            <a:r>
              <a:rPr lang="en-US" dirty="0" smtClean="0">
                <a:latin typeface="Times New Roman" pitchFamily="18" charset="0"/>
                <a:cs typeface="Times New Roman" pitchFamily="18" charset="0"/>
              </a:rPr>
              <a:t>operands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304800" y="228600"/>
            <a:ext cx="8382000" cy="609600"/>
          </a:xfrm>
        </p:spPr>
        <p:txBody>
          <a:bodyPr>
            <a:normAutofit fontScale="90000"/>
          </a:bodyPr>
          <a:lstStyle/>
          <a:p>
            <a:r>
              <a:rPr lang="en-US" dirty="0"/>
              <a:t>Division by Zero</a:t>
            </a:r>
          </a:p>
        </p:txBody>
      </p:sp>
      <p:sp>
        <p:nvSpPr>
          <p:cNvPr id="106499" name="Rectangle 3"/>
          <p:cNvSpPr>
            <a:spLocks noGrp="1" noChangeArrowheads="1"/>
          </p:cNvSpPr>
          <p:nvPr>
            <p:ph type="body" idx="1"/>
          </p:nvPr>
        </p:nvSpPr>
        <p:spPr>
          <a:xfrm>
            <a:off x="304800" y="838200"/>
            <a:ext cx="8610600" cy="5638800"/>
          </a:xfrm>
        </p:spPr>
        <p:txBody>
          <a:bodyPr>
            <a:normAutofit/>
          </a:bodyPr>
          <a:lstStyle/>
          <a:p>
            <a:pPr algn="just"/>
            <a:r>
              <a:rPr lang="en-US" b="1" dirty="0">
                <a:latin typeface="Times New Roman" pitchFamily="18" charset="0"/>
                <a:cs typeface="Times New Roman" pitchFamily="18" charset="0"/>
              </a:rPr>
              <a:t>Integer division by 0</a:t>
            </a:r>
            <a:r>
              <a:rPr lang="en-US" dirty="0">
                <a:latin typeface="Times New Roman" pitchFamily="18" charset="0"/>
                <a:cs typeface="Times New Roman" pitchFamily="18" charset="0"/>
              </a:rPr>
              <a:t>:</a:t>
            </a:r>
          </a:p>
          <a:p>
            <a:pPr algn="just">
              <a:buFontTx/>
              <a:buNone/>
            </a:pPr>
            <a:r>
              <a:rPr lang="en-US" dirty="0">
                <a:latin typeface="Times New Roman" pitchFamily="18" charset="0"/>
                <a:cs typeface="Times New Roman" pitchFamily="18" charset="0"/>
              </a:rPr>
              <a:t>     Example:   </a:t>
            </a:r>
            <a:r>
              <a:rPr lang="en-US" dirty="0" err="1">
                <a:latin typeface="Times New Roman" pitchFamily="18" charset="0"/>
                <a:cs typeface="Times New Roman" pitchFamily="18" charset="0"/>
              </a:rPr>
              <a:t>int</a:t>
            </a:r>
            <a:r>
              <a:rPr lang="en-US" dirty="0">
                <a:latin typeface="Times New Roman" pitchFamily="18" charset="0"/>
                <a:cs typeface="Times New Roman" pitchFamily="18" charset="0"/>
              </a:rPr>
              <a:t> result = 4 / 0; </a:t>
            </a:r>
          </a:p>
          <a:p>
            <a:pPr algn="just"/>
            <a:r>
              <a:rPr lang="en-US" dirty="0">
                <a:solidFill>
                  <a:srgbClr val="FF0000"/>
                </a:solidFill>
                <a:latin typeface="Times New Roman" pitchFamily="18" charset="0"/>
                <a:cs typeface="Times New Roman" pitchFamily="18" charset="0"/>
              </a:rPr>
              <a:t>No compiler error,</a:t>
            </a:r>
            <a:r>
              <a:rPr lang="en-US" dirty="0">
                <a:latin typeface="Times New Roman" pitchFamily="18" charset="0"/>
                <a:cs typeface="Times New Roman" pitchFamily="18" charset="0"/>
              </a:rPr>
              <a:t> but at run time, JVM generates </a:t>
            </a:r>
            <a:r>
              <a:rPr lang="en-US" b="1" i="1" dirty="0" err="1">
                <a:latin typeface="Times New Roman" pitchFamily="18" charset="0"/>
                <a:cs typeface="Times New Roman" pitchFamily="18" charset="0"/>
              </a:rPr>
              <a:t>ArithmeticException</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and program stops executing</a:t>
            </a:r>
          </a:p>
          <a:p>
            <a:pPr algn="just"/>
            <a:r>
              <a:rPr lang="en-US" b="1" dirty="0">
                <a:latin typeface="Times New Roman" pitchFamily="18" charset="0"/>
                <a:cs typeface="Times New Roman" pitchFamily="18" charset="0"/>
              </a:rPr>
              <a:t>Floating-point division by 0:</a:t>
            </a:r>
          </a:p>
          <a:p>
            <a:pPr lvl="1" algn="just"/>
            <a:r>
              <a:rPr lang="en-US" sz="3200" dirty="0">
                <a:latin typeface="Times New Roman" pitchFamily="18" charset="0"/>
                <a:cs typeface="Times New Roman" pitchFamily="18" charset="0"/>
              </a:rPr>
              <a:t>If dividend is not 0, the result is </a:t>
            </a:r>
            <a:r>
              <a:rPr lang="en-US" sz="3200" i="1" dirty="0">
                <a:latin typeface="Times New Roman" pitchFamily="18" charset="0"/>
                <a:cs typeface="Times New Roman" pitchFamily="18" charset="0"/>
              </a:rPr>
              <a:t>Infinity</a:t>
            </a:r>
          </a:p>
          <a:p>
            <a:pPr lvl="1" algn="just"/>
            <a:r>
              <a:rPr lang="en-US" sz="3200" dirty="0">
                <a:solidFill>
                  <a:srgbClr val="FF0000"/>
                </a:solidFill>
                <a:latin typeface="Times New Roman" pitchFamily="18" charset="0"/>
                <a:cs typeface="Times New Roman" pitchFamily="18" charset="0"/>
              </a:rPr>
              <a:t>If dividend and divisor are both 0, the result is  </a:t>
            </a:r>
            <a:r>
              <a:rPr lang="en-US" sz="3200" i="1" dirty="0" err="1">
                <a:solidFill>
                  <a:srgbClr val="FF0000"/>
                </a:solidFill>
                <a:latin typeface="Times New Roman" pitchFamily="18" charset="0"/>
                <a:cs typeface="Times New Roman" pitchFamily="18" charset="0"/>
              </a:rPr>
              <a:t>NaN</a:t>
            </a:r>
            <a:r>
              <a:rPr lang="en-US" sz="3200" i="1" dirty="0">
                <a:solidFill>
                  <a:srgbClr val="FF0000"/>
                </a:solidFill>
                <a:latin typeface="Times New Roman" pitchFamily="18" charset="0"/>
                <a:cs typeface="Times New Roman" pitchFamily="18" charset="0"/>
              </a:rPr>
              <a:t> </a:t>
            </a:r>
            <a:r>
              <a:rPr lang="en-US" sz="3200" dirty="0">
                <a:solidFill>
                  <a:srgbClr val="FF0000"/>
                </a:solidFill>
                <a:latin typeface="Times New Roman" pitchFamily="18" charset="0"/>
                <a:cs typeface="Times New Roman" pitchFamily="18" charset="0"/>
              </a:rPr>
              <a:t> (not a number</a:t>
            </a:r>
            <a:r>
              <a:rPr lang="en-US" sz="3200" dirty="0" smtClean="0">
                <a:solidFill>
                  <a:srgbClr val="FF0000"/>
                </a:solidFill>
                <a:latin typeface="Times New Roman" pitchFamily="18" charset="0"/>
                <a:cs typeface="Times New Roman" pitchFamily="18" charset="0"/>
              </a:rPr>
              <a:t>)</a:t>
            </a:r>
            <a:endParaRPr lang="en-US" sz="32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57200" y="274638"/>
            <a:ext cx="8229600" cy="487362"/>
          </a:xfrm>
        </p:spPr>
        <p:txBody>
          <a:bodyPr>
            <a:normAutofit fontScale="90000"/>
          </a:bodyPr>
          <a:lstStyle/>
          <a:p>
            <a:r>
              <a:rPr lang="en-US" dirty="0"/>
              <a:t>Mixed-Type Arithmetic</a:t>
            </a:r>
          </a:p>
        </p:txBody>
      </p:sp>
      <p:sp>
        <p:nvSpPr>
          <p:cNvPr id="107523" name="Rectangle 3"/>
          <p:cNvSpPr>
            <a:spLocks noGrp="1" noChangeArrowheads="1"/>
          </p:cNvSpPr>
          <p:nvPr>
            <p:ph type="body" idx="1"/>
          </p:nvPr>
        </p:nvSpPr>
        <p:spPr>
          <a:xfrm>
            <a:off x="228600" y="914400"/>
            <a:ext cx="8610600" cy="5562600"/>
          </a:xfrm>
        </p:spPr>
        <p:txBody>
          <a:bodyPr>
            <a:noAutofit/>
          </a:bodyPr>
          <a:lstStyle/>
          <a:p>
            <a:pPr algn="just"/>
            <a:r>
              <a:rPr lang="en-US" dirty="0">
                <a:latin typeface="Times New Roman" pitchFamily="18" charset="0"/>
                <a:cs typeface="Times New Roman" pitchFamily="18" charset="0"/>
              </a:rPr>
              <a:t>When performing calculations with operands of different data types:</a:t>
            </a:r>
          </a:p>
          <a:p>
            <a:pPr lvl="1" algn="just"/>
            <a:r>
              <a:rPr lang="en-US" sz="3200" dirty="0">
                <a:latin typeface="Times New Roman" pitchFamily="18" charset="0"/>
                <a:cs typeface="Times New Roman" pitchFamily="18" charset="0"/>
              </a:rPr>
              <a:t>Lower-precision operands are promoted to higher-precision data types, then the operation is performed</a:t>
            </a:r>
          </a:p>
          <a:p>
            <a:pPr lvl="1" algn="just"/>
            <a:r>
              <a:rPr lang="en-US" sz="3200" b="1" dirty="0">
                <a:latin typeface="Times New Roman" pitchFamily="18" charset="0"/>
                <a:cs typeface="Times New Roman" pitchFamily="18" charset="0"/>
              </a:rPr>
              <a:t>Promotion is effective only for expression evaluation; not a permanent change</a:t>
            </a:r>
          </a:p>
          <a:p>
            <a:pPr lvl="1" algn="just"/>
            <a:r>
              <a:rPr lang="en-US" sz="3200" b="1" dirty="0">
                <a:solidFill>
                  <a:srgbClr val="FF0000"/>
                </a:solidFill>
                <a:latin typeface="Times New Roman" pitchFamily="18" charset="0"/>
                <a:cs typeface="Times New Roman" pitchFamily="18" charset="0"/>
              </a:rPr>
              <a:t>Called "implicit type casting"</a:t>
            </a:r>
          </a:p>
          <a:p>
            <a:pPr algn="just"/>
            <a:r>
              <a:rPr lang="en-US" dirty="0">
                <a:latin typeface="Times New Roman" pitchFamily="18" charset="0"/>
                <a:cs typeface="Times New Roman" pitchFamily="18" charset="0"/>
              </a:rPr>
              <a:t>Bottom line: any expression involving a floating-point operand will have a floating-point result.</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57200" y="274638"/>
            <a:ext cx="8229600" cy="563562"/>
          </a:xfrm>
        </p:spPr>
        <p:txBody>
          <a:bodyPr>
            <a:normAutofit fontScale="90000"/>
          </a:bodyPr>
          <a:lstStyle/>
          <a:p>
            <a:r>
              <a:rPr lang="en-US" dirty="0"/>
              <a:t>Rules of Promotion</a:t>
            </a:r>
          </a:p>
        </p:txBody>
      </p:sp>
      <p:sp>
        <p:nvSpPr>
          <p:cNvPr id="122883" name="Rectangle 3"/>
          <p:cNvSpPr>
            <a:spLocks noGrp="1" noChangeArrowheads="1"/>
          </p:cNvSpPr>
          <p:nvPr>
            <p:ph type="body" idx="1"/>
          </p:nvPr>
        </p:nvSpPr>
        <p:spPr>
          <a:xfrm>
            <a:off x="228600" y="762000"/>
            <a:ext cx="8763000" cy="5867400"/>
          </a:xfrm>
        </p:spPr>
        <p:txBody>
          <a:bodyPr>
            <a:noAutofit/>
          </a:bodyPr>
          <a:lstStyle/>
          <a:p>
            <a:pPr marL="609600" indent="-609600" algn="just">
              <a:buFontTx/>
              <a:buNone/>
            </a:pPr>
            <a:r>
              <a:rPr lang="en-US" dirty="0">
                <a:latin typeface="Times New Roman" pitchFamily="18" charset="0"/>
                <a:cs typeface="Times New Roman" pitchFamily="18" charset="0"/>
              </a:rPr>
              <a:t>Applies the first of these rules that fits:</a:t>
            </a:r>
          </a:p>
          <a:p>
            <a:pPr marL="609600" indent="-609600" algn="just">
              <a:buFontTx/>
              <a:buAutoNum type="arabicPeriod"/>
            </a:pPr>
            <a:r>
              <a:rPr lang="en-US" dirty="0">
                <a:latin typeface="Times New Roman" pitchFamily="18" charset="0"/>
                <a:cs typeface="Times New Roman" pitchFamily="18" charset="0"/>
              </a:rPr>
              <a:t>If either operand is a </a:t>
            </a:r>
            <a:r>
              <a:rPr lang="en-US" i="1" dirty="0">
                <a:latin typeface="Times New Roman" pitchFamily="18" charset="0"/>
                <a:cs typeface="Times New Roman" pitchFamily="18" charset="0"/>
              </a:rPr>
              <a:t>double</a:t>
            </a:r>
            <a:r>
              <a:rPr lang="en-US" dirty="0">
                <a:latin typeface="Times New Roman" pitchFamily="18" charset="0"/>
                <a:cs typeface="Times New Roman" pitchFamily="18" charset="0"/>
              </a:rPr>
              <a:t>, the other operand is converted to a </a:t>
            </a:r>
            <a:r>
              <a:rPr lang="en-US" i="1" dirty="0">
                <a:latin typeface="Times New Roman" pitchFamily="18" charset="0"/>
                <a:cs typeface="Times New Roman" pitchFamily="18" charset="0"/>
              </a:rPr>
              <a:t>double</a:t>
            </a:r>
            <a:r>
              <a:rPr lang="en-US" dirty="0">
                <a:latin typeface="Times New Roman" pitchFamily="18" charset="0"/>
                <a:cs typeface="Times New Roman" pitchFamily="18" charset="0"/>
              </a:rPr>
              <a:t>. </a:t>
            </a:r>
          </a:p>
          <a:p>
            <a:pPr marL="609600" indent="-609600" algn="just">
              <a:buFontTx/>
              <a:buAutoNum type="arabicPeriod"/>
            </a:pPr>
            <a:r>
              <a:rPr lang="en-US" dirty="0">
                <a:latin typeface="Times New Roman" pitchFamily="18" charset="0"/>
                <a:cs typeface="Times New Roman" pitchFamily="18" charset="0"/>
              </a:rPr>
              <a:t>If either operand is a </a:t>
            </a:r>
            <a:r>
              <a:rPr lang="en-US" i="1" dirty="0">
                <a:latin typeface="Times New Roman" pitchFamily="18" charset="0"/>
                <a:cs typeface="Times New Roman" pitchFamily="18" charset="0"/>
              </a:rPr>
              <a:t>float,</a:t>
            </a:r>
            <a:r>
              <a:rPr lang="en-US" dirty="0">
                <a:latin typeface="Times New Roman" pitchFamily="18" charset="0"/>
                <a:cs typeface="Times New Roman" pitchFamily="18" charset="0"/>
              </a:rPr>
              <a:t> the other operand is converted to a </a:t>
            </a:r>
            <a:r>
              <a:rPr lang="en-US" i="1" dirty="0">
                <a:latin typeface="Times New Roman" pitchFamily="18" charset="0"/>
                <a:cs typeface="Times New Roman" pitchFamily="18" charset="0"/>
              </a:rPr>
              <a:t>float.</a:t>
            </a:r>
            <a:r>
              <a:rPr lang="en-US" dirty="0">
                <a:latin typeface="Times New Roman" pitchFamily="18" charset="0"/>
                <a:cs typeface="Times New Roman" pitchFamily="18" charset="0"/>
              </a:rPr>
              <a:t> </a:t>
            </a:r>
          </a:p>
          <a:p>
            <a:pPr marL="609600" indent="-609600" algn="just">
              <a:buFontTx/>
              <a:buAutoNum type="arabicPeriod"/>
            </a:pPr>
            <a:r>
              <a:rPr lang="en-US" dirty="0">
                <a:latin typeface="Times New Roman" pitchFamily="18" charset="0"/>
                <a:cs typeface="Times New Roman" pitchFamily="18" charset="0"/>
              </a:rPr>
              <a:t>If either operand is a</a:t>
            </a:r>
            <a:r>
              <a:rPr lang="en-US" i="1" dirty="0">
                <a:latin typeface="Times New Roman" pitchFamily="18" charset="0"/>
                <a:cs typeface="Times New Roman" pitchFamily="18" charset="0"/>
              </a:rPr>
              <a:t> long</a:t>
            </a:r>
            <a:r>
              <a:rPr lang="en-US" dirty="0">
                <a:latin typeface="Times New Roman" pitchFamily="18" charset="0"/>
                <a:cs typeface="Times New Roman" pitchFamily="18" charset="0"/>
              </a:rPr>
              <a:t>, the other operand is converted to a </a:t>
            </a:r>
            <a:r>
              <a:rPr lang="en-US" i="1" dirty="0">
                <a:latin typeface="Times New Roman" pitchFamily="18" charset="0"/>
                <a:cs typeface="Times New Roman" pitchFamily="18" charset="0"/>
              </a:rPr>
              <a:t>long</a:t>
            </a:r>
            <a:r>
              <a:rPr lang="en-US" dirty="0">
                <a:latin typeface="Times New Roman" pitchFamily="18" charset="0"/>
                <a:cs typeface="Times New Roman" pitchFamily="18" charset="0"/>
              </a:rPr>
              <a:t>. </a:t>
            </a:r>
          </a:p>
          <a:p>
            <a:pPr marL="609600" indent="-609600" algn="just">
              <a:buFontTx/>
              <a:buAutoNum type="arabicPeriod"/>
            </a:pPr>
            <a:r>
              <a:rPr lang="en-US" dirty="0">
                <a:latin typeface="Times New Roman" pitchFamily="18" charset="0"/>
                <a:cs typeface="Times New Roman" pitchFamily="18" charset="0"/>
              </a:rPr>
              <a:t>If either operand is an </a:t>
            </a:r>
            <a:r>
              <a:rPr lang="en-US" i="1" dirty="0" err="1">
                <a:latin typeface="Times New Roman" pitchFamily="18" charset="0"/>
                <a:cs typeface="Times New Roman" pitchFamily="18" charset="0"/>
              </a:rPr>
              <a:t>int</a:t>
            </a:r>
            <a:r>
              <a:rPr lang="en-US" dirty="0">
                <a:latin typeface="Times New Roman" pitchFamily="18" charset="0"/>
                <a:cs typeface="Times New Roman" pitchFamily="18" charset="0"/>
              </a:rPr>
              <a:t>, the other operand is promoted to an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int</a:t>
            </a:r>
            <a:endParaRPr lang="en-US" dirty="0">
              <a:latin typeface="Times New Roman" pitchFamily="18" charset="0"/>
              <a:cs typeface="Times New Roman" pitchFamily="18" charset="0"/>
            </a:endParaRPr>
          </a:p>
          <a:p>
            <a:pPr marL="609600" indent="-609600" algn="just">
              <a:buFontTx/>
              <a:buAutoNum type="arabicPeriod"/>
            </a:pPr>
            <a:r>
              <a:rPr lang="en-US" dirty="0">
                <a:latin typeface="Times New Roman" pitchFamily="18" charset="0"/>
                <a:cs typeface="Times New Roman" pitchFamily="18" charset="0"/>
              </a:rPr>
              <a:t>If neither operand is a </a:t>
            </a:r>
            <a:r>
              <a:rPr lang="en-US" i="1" dirty="0">
                <a:latin typeface="Times New Roman" pitchFamily="18" charset="0"/>
                <a:cs typeface="Times New Roman" pitchFamily="18" charset="0"/>
              </a:rPr>
              <a:t>double</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 float, long,</a:t>
            </a:r>
            <a:r>
              <a:rPr lang="en-US" dirty="0">
                <a:latin typeface="Times New Roman" pitchFamily="18" charset="0"/>
                <a:cs typeface="Times New Roman" pitchFamily="18" charset="0"/>
              </a:rPr>
              <a:t> or an </a:t>
            </a:r>
            <a:r>
              <a:rPr lang="en-US" i="1" dirty="0" err="1">
                <a:latin typeface="Times New Roman" pitchFamily="18" charset="0"/>
                <a:cs typeface="Times New Roman" pitchFamily="18" charset="0"/>
              </a:rPr>
              <a:t>int</a:t>
            </a:r>
            <a:r>
              <a:rPr lang="en-US" dirty="0">
                <a:latin typeface="Times New Roman" pitchFamily="18" charset="0"/>
                <a:cs typeface="Times New Roman" pitchFamily="18" charset="0"/>
              </a:rPr>
              <a:t>, both operands are promoted to </a:t>
            </a:r>
            <a:r>
              <a:rPr lang="en-US" i="1" dirty="0">
                <a:latin typeface="Times New Roman" pitchFamily="18" charset="0"/>
                <a:cs typeface="Times New Roman" pitchFamily="18" charset="0"/>
              </a:rPr>
              <a:t>int</a:t>
            </a:r>
            <a:r>
              <a:rPr lang="en-US" dirty="0">
                <a:latin typeface="Times New Roman" pitchFamily="18" charset="0"/>
                <a:cs typeface="Times New Roman" pitchFamily="18" charset="0"/>
              </a:rPr>
              <a:t>. </a:t>
            </a:r>
          </a:p>
          <a:p>
            <a:pPr marL="609600" indent="-609600" algn="just">
              <a:buFontTx/>
              <a:buAutoNum type="arabicPeriod"/>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228600" y="274638"/>
            <a:ext cx="8458200" cy="334962"/>
          </a:xfrm>
        </p:spPr>
        <p:txBody>
          <a:bodyPr>
            <a:normAutofit fontScale="90000"/>
          </a:bodyPr>
          <a:lstStyle/>
          <a:p>
            <a:r>
              <a:rPr lang="en-US" dirty="0" smtClean="0"/>
              <a:t>Type </a:t>
            </a:r>
            <a:r>
              <a:rPr lang="en-US" dirty="0"/>
              <a:t>Casting</a:t>
            </a:r>
          </a:p>
        </p:txBody>
      </p:sp>
      <p:sp>
        <p:nvSpPr>
          <p:cNvPr id="108547" name="Rectangle 3"/>
          <p:cNvSpPr>
            <a:spLocks noGrp="1" noChangeArrowheads="1"/>
          </p:cNvSpPr>
          <p:nvPr>
            <p:ph type="body" idx="1"/>
          </p:nvPr>
        </p:nvSpPr>
        <p:spPr>
          <a:xfrm>
            <a:off x="228600" y="838200"/>
            <a:ext cx="8763000" cy="5791200"/>
          </a:xfrm>
        </p:spPr>
        <p:txBody>
          <a:bodyPr>
            <a:normAutofit/>
          </a:bodyPr>
          <a:lstStyle/>
          <a:p>
            <a:r>
              <a:rPr lang="en-US" dirty="0" smtClean="0"/>
              <a:t>Assigning a value of one type to a variable of another type is known as </a:t>
            </a:r>
            <a:r>
              <a:rPr lang="en-US" b="1" dirty="0" smtClean="0"/>
              <a:t>Type Casting</a:t>
            </a:r>
            <a:r>
              <a:rPr lang="en-US" dirty="0" smtClean="0"/>
              <a:t>. </a:t>
            </a:r>
          </a:p>
          <a:p>
            <a:pPr>
              <a:buNone/>
            </a:pPr>
            <a:r>
              <a:rPr lang="en-US" b="1" dirty="0" smtClean="0"/>
              <a:t> Example :</a:t>
            </a:r>
          </a:p>
          <a:p>
            <a:pPr>
              <a:buNone/>
            </a:pPr>
            <a:r>
              <a:rPr lang="en-US" b="1" dirty="0" smtClean="0">
                <a:solidFill>
                  <a:srgbClr val="FF0000"/>
                </a:solidFill>
              </a:rPr>
              <a:t>                                 </a:t>
            </a:r>
            <a:r>
              <a:rPr lang="en-US" dirty="0" err="1" smtClean="0">
                <a:solidFill>
                  <a:srgbClr val="FF0000"/>
                </a:solidFill>
              </a:rPr>
              <a:t>int</a:t>
            </a:r>
            <a:r>
              <a:rPr lang="en-US" dirty="0" smtClean="0">
                <a:solidFill>
                  <a:srgbClr val="FF0000"/>
                </a:solidFill>
              </a:rPr>
              <a:t> x = 10;</a:t>
            </a:r>
          </a:p>
          <a:p>
            <a:pPr algn="ctr" latinLnBrk="1">
              <a:buNone/>
            </a:pPr>
            <a:r>
              <a:rPr lang="en-US" dirty="0" smtClean="0">
                <a:solidFill>
                  <a:srgbClr val="FF0000"/>
                </a:solidFill>
              </a:rPr>
              <a:t>byte y = (byte)x;</a:t>
            </a:r>
          </a:p>
          <a:p>
            <a:pPr>
              <a:buNone/>
            </a:pPr>
            <a:r>
              <a:rPr lang="en-US" dirty="0" smtClean="0"/>
              <a:t>  </a:t>
            </a:r>
          </a:p>
          <a:p>
            <a:pPr>
              <a:buNone/>
            </a:pPr>
            <a:r>
              <a:rPr lang="en-US" dirty="0" smtClean="0"/>
              <a:t>   In Java, type casting is classified into two types,</a:t>
            </a:r>
          </a:p>
          <a:p>
            <a:pPr lvl="0"/>
            <a:r>
              <a:rPr lang="en-US" dirty="0" smtClean="0"/>
              <a:t>Widening Casting(Implicit)</a:t>
            </a:r>
          </a:p>
          <a:p>
            <a:pPr lvl="0"/>
            <a:r>
              <a:rPr lang="en-US" dirty="0" smtClean="0"/>
              <a:t>Narrowing Casting(Explicitly done)</a:t>
            </a:r>
          </a:p>
          <a:p>
            <a:pPr algn="just"/>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487362"/>
          </a:xfrm>
        </p:spPr>
        <p:txBody>
          <a:bodyPr>
            <a:noAutofit/>
          </a:bodyPr>
          <a:lstStyle/>
          <a:p>
            <a:pPr lvl="0"/>
            <a:r>
              <a:rPr lang="en-US" sz="3200" dirty="0" smtClean="0">
                <a:latin typeface="Times New Roman" pitchFamily="18" charset="0"/>
                <a:cs typeface="Times New Roman" pitchFamily="18" charset="0"/>
              </a:rPr>
              <a:t>Widening Casting(Implicit)</a:t>
            </a:r>
            <a:br>
              <a:rPr lang="en-US" sz="3200" dirty="0" smtClean="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pic>
        <p:nvPicPr>
          <p:cNvPr id="4" name="Content Placeholder 3" descr="widening-type-conversion"/>
          <p:cNvPicPr>
            <a:picLocks noGrp="1"/>
          </p:cNvPicPr>
          <p:nvPr>
            <p:ph idx="1"/>
          </p:nvPr>
        </p:nvPicPr>
        <p:blipFill>
          <a:blip r:embed="rId2"/>
          <a:srcRect/>
          <a:stretch>
            <a:fillRect/>
          </a:stretch>
        </p:blipFill>
        <p:spPr bwMode="auto">
          <a:xfrm>
            <a:off x="838200" y="990600"/>
            <a:ext cx="7543800" cy="1524000"/>
          </a:xfrm>
          <a:prstGeom prst="rect">
            <a:avLst/>
          </a:prstGeom>
          <a:noFill/>
          <a:ln w="9525">
            <a:noFill/>
            <a:miter lim="800000"/>
            <a:headEnd/>
            <a:tailEnd/>
          </a:ln>
        </p:spPr>
      </p:pic>
      <p:sp>
        <p:nvSpPr>
          <p:cNvPr id="83969" name="Rectangle 1"/>
          <p:cNvSpPr>
            <a:spLocks noChangeArrowheads="1"/>
          </p:cNvSpPr>
          <p:nvPr/>
        </p:nvSpPr>
        <p:spPr bwMode="auto">
          <a:xfrm>
            <a:off x="609600" y="2895600"/>
            <a:ext cx="7620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Narrowing Casting(Explicitly done)</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6" name="Picture 5" descr="narrowing-type-conversion"/>
          <p:cNvPicPr/>
          <p:nvPr/>
        </p:nvPicPr>
        <p:blipFill>
          <a:blip r:embed="rId3"/>
          <a:srcRect/>
          <a:stretch>
            <a:fillRect/>
          </a:stretch>
        </p:blipFill>
        <p:spPr bwMode="auto">
          <a:xfrm>
            <a:off x="762000" y="4038600"/>
            <a:ext cx="769620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0"/>
            <a:ext cx="8610600" cy="6858000"/>
          </a:xfrm>
        </p:spPr>
        <p:txBody>
          <a:bodyPr>
            <a:noAutofit/>
          </a:bodyPr>
          <a:lstStyle/>
          <a:p>
            <a:pPr latinLnBrk="1">
              <a:buNone/>
            </a:pPr>
            <a:r>
              <a:rPr lang="en-US" sz="2400" dirty="0" smtClean="0">
                <a:latin typeface="Times New Roman" pitchFamily="18" charset="0"/>
                <a:cs typeface="Times New Roman" pitchFamily="18" charset="0"/>
              </a:rPr>
              <a:t>public class </a:t>
            </a:r>
            <a:r>
              <a:rPr lang="en-US" sz="2400" dirty="0" err="1" smtClean="0">
                <a:latin typeface="Times New Roman" pitchFamily="18" charset="0"/>
                <a:cs typeface="Times New Roman" pitchFamily="18" charset="0"/>
              </a:rPr>
              <a:t>TestImplicit</a:t>
            </a:r>
            <a:endParaRPr lang="en-US" sz="2400" dirty="0" smtClean="0">
              <a:latin typeface="Times New Roman" pitchFamily="18" charset="0"/>
              <a:cs typeface="Times New Roman" pitchFamily="18" charset="0"/>
            </a:endParaRPr>
          </a:p>
          <a:p>
            <a:pPr latinLnBrk="1"/>
            <a:endParaRPr lang="en-US" sz="2400" dirty="0" smtClean="0">
              <a:latin typeface="Times New Roman" pitchFamily="18" charset="0"/>
              <a:cs typeface="Times New Roman" pitchFamily="18" charset="0"/>
            </a:endParaRPr>
          </a:p>
          <a:p>
            <a:pPr latinLnBrk="1">
              <a:buNone/>
            </a:pPr>
            <a:r>
              <a:rPr lang="en-US" sz="2400" dirty="0" smtClean="0">
                <a:latin typeface="Times New Roman" pitchFamily="18" charset="0"/>
                <a:cs typeface="Times New Roman" pitchFamily="18" charset="0"/>
              </a:rPr>
              <a:t>{   public static void main(String[] </a:t>
            </a:r>
            <a:r>
              <a:rPr lang="en-US" sz="2400" dirty="0" err="1" smtClean="0">
                <a:latin typeface="Times New Roman" pitchFamily="18" charset="0"/>
                <a:cs typeface="Times New Roman" pitchFamily="18" charset="0"/>
              </a:rPr>
              <a:t>args</a:t>
            </a:r>
            <a:r>
              <a:rPr lang="en-US" sz="2400" dirty="0" smtClean="0">
                <a:latin typeface="Times New Roman" pitchFamily="18" charset="0"/>
                <a:cs typeface="Times New Roman" pitchFamily="18" charset="0"/>
              </a:rPr>
              <a:t>)</a:t>
            </a:r>
          </a:p>
          <a:p>
            <a:pPr latinLnBrk="1">
              <a:buNone/>
            </a:pPr>
            <a:r>
              <a:rPr lang="en-US" sz="2400" dirty="0" smtClean="0">
                <a:latin typeface="Times New Roman" pitchFamily="18" charset="0"/>
                <a:cs typeface="Times New Roman" pitchFamily="18" charset="0"/>
              </a:rPr>
              <a:t>    {</a:t>
            </a:r>
          </a:p>
          <a:p>
            <a:pPr latinLnBrk="1">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int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i</a:t>
            </a:r>
            <a:r>
              <a:rPr lang="en-US" sz="2400" dirty="0" smtClean="0">
                <a:latin typeface="Times New Roman" pitchFamily="18" charset="0"/>
                <a:cs typeface="Times New Roman" pitchFamily="18" charset="0"/>
              </a:rPr>
              <a:t> = 100;	</a:t>
            </a:r>
          </a:p>
          <a:p>
            <a:pPr latinLnBrk="1">
              <a:buNone/>
            </a:pPr>
            <a:r>
              <a:rPr lang="en-US" sz="2400" dirty="0" smtClean="0">
                <a:latin typeface="Times New Roman" pitchFamily="18" charset="0"/>
                <a:cs typeface="Times New Roman" pitchFamily="18" charset="0"/>
              </a:rPr>
              <a:t>      long l = </a:t>
            </a:r>
            <a:r>
              <a:rPr lang="en-US" sz="2400" dirty="0" err="1" smtClean="0">
                <a:latin typeface="Times New Roman" pitchFamily="18" charset="0"/>
                <a:cs typeface="Times New Roman" pitchFamily="18" charset="0"/>
              </a:rPr>
              <a:t>i</a:t>
            </a: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//no explicit type casting required</a:t>
            </a:r>
            <a:r>
              <a:rPr lang="en-US" sz="2400" dirty="0" smtClean="0">
                <a:latin typeface="Times New Roman" pitchFamily="18" charset="0"/>
                <a:cs typeface="Times New Roman" pitchFamily="18" charset="0"/>
              </a:rPr>
              <a:t>  </a:t>
            </a:r>
          </a:p>
          <a:p>
            <a:pPr latinLnBrk="1">
              <a:buNone/>
            </a:pPr>
            <a:r>
              <a:rPr lang="en-US" sz="2400" dirty="0" smtClean="0">
                <a:latin typeface="Times New Roman" pitchFamily="18" charset="0"/>
                <a:cs typeface="Times New Roman" pitchFamily="18" charset="0"/>
              </a:rPr>
              <a:t>      float f = l;	</a:t>
            </a:r>
            <a:r>
              <a:rPr lang="en-US" sz="2400" b="1" dirty="0" smtClean="0">
                <a:latin typeface="Times New Roman" pitchFamily="18" charset="0"/>
                <a:cs typeface="Times New Roman" pitchFamily="18" charset="0"/>
              </a:rPr>
              <a:t>//no explicit type casting required</a:t>
            </a:r>
            <a:r>
              <a:rPr lang="en-US" sz="2400" dirty="0" smtClean="0">
                <a:latin typeface="Times New Roman" pitchFamily="18" charset="0"/>
                <a:cs typeface="Times New Roman" pitchFamily="18" charset="0"/>
              </a:rPr>
              <a:t>  </a:t>
            </a:r>
          </a:p>
          <a:p>
            <a:pPr latinLnBrk="1">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System.out.println</a:t>
            </a:r>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Int</a:t>
            </a:r>
            <a:r>
              <a:rPr lang="en-US" sz="2400" dirty="0" smtClean="0">
                <a:latin typeface="Times New Roman" pitchFamily="18" charset="0"/>
                <a:cs typeface="Times New Roman" pitchFamily="18" charset="0"/>
              </a:rPr>
              <a:t> value "+</a:t>
            </a:r>
            <a:r>
              <a:rPr lang="en-US" sz="2400" dirty="0" err="1" smtClean="0">
                <a:latin typeface="Times New Roman" pitchFamily="18" charset="0"/>
                <a:cs typeface="Times New Roman" pitchFamily="18" charset="0"/>
              </a:rPr>
              <a:t>i</a:t>
            </a:r>
            <a:r>
              <a:rPr lang="en-US" sz="2400" dirty="0" smtClean="0">
                <a:latin typeface="Times New Roman" pitchFamily="18" charset="0"/>
                <a:cs typeface="Times New Roman" pitchFamily="18" charset="0"/>
              </a:rPr>
              <a:t>);</a:t>
            </a:r>
          </a:p>
          <a:p>
            <a:pPr latinLnBrk="1">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System.out.println</a:t>
            </a:r>
            <a:r>
              <a:rPr lang="en-US" sz="2400" dirty="0" smtClean="0">
                <a:latin typeface="Times New Roman" pitchFamily="18" charset="0"/>
                <a:cs typeface="Times New Roman" pitchFamily="18" charset="0"/>
              </a:rPr>
              <a:t>("Long value "+l);</a:t>
            </a:r>
          </a:p>
          <a:p>
            <a:pPr latinLnBrk="1">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System.out.println</a:t>
            </a:r>
            <a:r>
              <a:rPr lang="en-US" sz="2400" dirty="0" smtClean="0">
                <a:latin typeface="Times New Roman" pitchFamily="18" charset="0"/>
                <a:cs typeface="Times New Roman" pitchFamily="18" charset="0"/>
              </a:rPr>
              <a:t>("Float value "+f);</a:t>
            </a:r>
          </a:p>
          <a:p>
            <a:pPr latinLnBrk="1">
              <a:buNone/>
            </a:pPr>
            <a:r>
              <a:rPr lang="en-US" sz="2400" dirty="0" smtClean="0">
                <a:latin typeface="Times New Roman" pitchFamily="18" charset="0"/>
                <a:cs typeface="Times New Roman" pitchFamily="18" charset="0"/>
              </a:rPr>
              <a:t>    }}   </a:t>
            </a:r>
          </a:p>
          <a:p>
            <a:pPr latinLnBrk="1">
              <a:buNone/>
            </a:pPr>
            <a:r>
              <a:rPr lang="en-US" sz="2400" b="1" dirty="0" smtClean="0">
                <a:latin typeface="Times New Roman" pitchFamily="18" charset="0"/>
                <a:cs typeface="Times New Roman" pitchFamily="18" charset="0"/>
              </a:rPr>
              <a:t>Output :</a:t>
            </a:r>
            <a:endParaRPr lang="en-US" sz="2400" dirty="0" smtClean="0">
              <a:latin typeface="Times New Roman" pitchFamily="18" charset="0"/>
              <a:cs typeface="Times New Roman" pitchFamily="18" charset="0"/>
            </a:endParaRPr>
          </a:p>
          <a:p>
            <a:pPr latinLnBrk="1">
              <a:buNone/>
            </a:pPr>
            <a:r>
              <a:rPr lang="en-US" sz="2400" dirty="0" err="1" smtClean="0">
                <a:latin typeface="Times New Roman" pitchFamily="18" charset="0"/>
                <a:cs typeface="Times New Roman" pitchFamily="18" charset="0"/>
              </a:rPr>
              <a:t>Int</a:t>
            </a:r>
            <a:r>
              <a:rPr lang="en-US" sz="2400" dirty="0" smtClean="0">
                <a:latin typeface="Times New Roman" pitchFamily="18" charset="0"/>
                <a:cs typeface="Times New Roman" pitchFamily="18" charset="0"/>
              </a:rPr>
              <a:t> value 100</a:t>
            </a:r>
          </a:p>
          <a:p>
            <a:pPr latinLnBrk="1">
              <a:buNone/>
            </a:pPr>
            <a:r>
              <a:rPr lang="en-US" sz="2400" dirty="0" smtClean="0">
                <a:latin typeface="Times New Roman" pitchFamily="18" charset="0"/>
                <a:cs typeface="Times New Roman" pitchFamily="18" charset="0"/>
              </a:rPr>
              <a:t>Long value 100</a:t>
            </a:r>
          </a:p>
          <a:p>
            <a:pPr latinLnBrk="1">
              <a:buNone/>
            </a:pPr>
            <a:r>
              <a:rPr lang="en-US" sz="2400" dirty="0" smtClean="0">
                <a:latin typeface="Times New Roman" pitchFamily="18" charset="0"/>
                <a:cs typeface="Times New Roman" pitchFamily="18" charset="0"/>
              </a:rPr>
              <a:t>Float value 100.0</a:t>
            </a:r>
          </a:p>
          <a:p>
            <a:pPr>
              <a:buNone/>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0"/>
            <a:ext cx="8610600" cy="6705600"/>
          </a:xfrm>
        </p:spPr>
        <p:txBody>
          <a:bodyPr>
            <a:noAutofit/>
          </a:bodyPr>
          <a:lstStyle/>
          <a:p>
            <a:pPr latinLnBrk="1">
              <a:buNone/>
            </a:pPr>
            <a:r>
              <a:rPr lang="en-US" sz="2400" dirty="0" smtClean="0">
                <a:latin typeface="Times New Roman" pitchFamily="18" charset="0"/>
                <a:cs typeface="Times New Roman" pitchFamily="18" charset="0"/>
              </a:rPr>
              <a:t>public class </a:t>
            </a:r>
            <a:r>
              <a:rPr lang="en-US" sz="2400" dirty="0" err="1" smtClean="0">
                <a:latin typeface="Times New Roman" pitchFamily="18" charset="0"/>
                <a:cs typeface="Times New Roman" pitchFamily="18" charset="0"/>
              </a:rPr>
              <a:t>TestExplicit</a:t>
            </a:r>
            <a:endParaRPr lang="en-US" sz="2400" dirty="0" smtClean="0">
              <a:latin typeface="Times New Roman" pitchFamily="18" charset="0"/>
              <a:cs typeface="Times New Roman" pitchFamily="18" charset="0"/>
            </a:endParaRPr>
          </a:p>
          <a:p>
            <a:pPr latinLnBrk="1">
              <a:buNone/>
            </a:pPr>
            <a:r>
              <a:rPr lang="en-US" sz="2400" dirty="0" smtClean="0">
                <a:latin typeface="Times New Roman" pitchFamily="18" charset="0"/>
                <a:cs typeface="Times New Roman" pitchFamily="18" charset="0"/>
              </a:rPr>
              <a:t>{</a:t>
            </a:r>
          </a:p>
          <a:p>
            <a:pPr latinLnBrk="1">
              <a:buNone/>
            </a:pPr>
            <a:r>
              <a:rPr lang="en-US" sz="2400" dirty="0" smtClean="0">
                <a:latin typeface="Times New Roman" pitchFamily="18" charset="0"/>
                <a:cs typeface="Times New Roman" pitchFamily="18" charset="0"/>
              </a:rPr>
              <a:t>    public static void main(String[] </a:t>
            </a:r>
            <a:r>
              <a:rPr lang="en-US" sz="2400" dirty="0" err="1" smtClean="0">
                <a:latin typeface="Times New Roman" pitchFamily="18" charset="0"/>
                <a:cs typeface="Times New Roman" pitchFamily="18" charset="0"/>
              </a:rPr>
              <a:t>args</a:t>
            </a:r>
            <a:r>
              <a:rPr lang="en-US" sz="2400" dirty="0" smtClean="0">
                <a:latin typeface="Times New Roman" pitchFamily="18" charset="0"/>
                <a:cs typeface="Times New Roman" pitchFamily="18" charset="0"/>
              </a:rPr>
              <a:t>)</a:t>
            </a:r>
          </a:p>
          <a:p>
            <a:pPr latinLnBrk="1">
              <a:buNone/>
            </a:pPr>
            <a:r>
              <a:rPr lang="en-US" sz="2400" dirty="0" smtClean="0">
                <a:latin typeface="Times New Roman" pitchFamily="18" charset="0"/>
                <a:cs typeface="Times New Roman" pitchFamily="18" charset="0"/>
              </a:rPr>
              <a:t>    {</a:t>
            </a:r>
          </a:p>
          <a:p>
            <a:pPr latinLnBrk="1">
              <a:buNone/>
            </a:pPr>
            <a:r>
              <a:rPr lang="en-US" sz="2400" dirty="0" smtClean="0">
                <a:latin typeface="Times New Roman" pitchFamily="18" charset="0"/>
                <a:cs typeface="Times New Roman" pitchFamily="18" charset="0"/>
              </a:rPr>
              <a:t>      double d = 100.04;  </a:t>
            </a:r>
          </a:p>
          <a:p>
            <a:pPr latinLnBrk="1">
              <a:buNone/>
            </a:pPr>
            <a:r>
              <a:rPr lang="en-US" sz="2400" dirty="0" smtClean="0">
                <a:latin typeface="Times New Roman" pitchFamily="18" charset="0"/>
                <a:cs typeface="Times New Roman" pitchFamily="18" charset="0"/>
              </a:rPr>
              <a:t>      long l = (long)d;  </a:t>
            </a:r>
            <a:r>
              <a:rPr lang="en-US" sz="2400" b="1" dirty="0" smtClean="0">
                <a:latin typeface="Times New Roman" pitchFamily="18" charset="0"/>
                <a:cs typeface="Times New Roman" pitchFamily="18" charset="0"/>
              </a:rPr>
              <a:t>//explicit type casting required</a:t>
            </a:r>
            <a:r>
              <a:rPr lang="en-US" sz="2400" dirty="0" smtClean="0">
                <a:latin typeface="Times New Roman" pitchFamily="18" charset="0"/>
                <a:cs typeface="Times New Roman" pitchFamily="18" charset="0"/>
              </a:rPr>
              <a:t>  </a:t>
            </a:r>
          </a:p>
          <a:p>
            <a:pPr latinLnBrk="1">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int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i</a:t>
            </a:r>
            <a:r>
              <a:rPr lang="en-US" sz="2400" dirty="0" smtClean="0">
                <a:latin typeface="Times New Roman" pitchFamily="18" charset="0"/>
                <a:cs typeface="Times New Roman" pitchFamily="18" charset="0"/>
              </a:rPr>
              <a:t> = (</a:t>
            </a:r>
            <a:r>
              <a:rPr lang="en-US" sz="2400" dirty="0" err="1" smtClean="0">
                <a:latin typeface="Times New Roman" pitchFamily="18" charset="0"/>
                <a:cs typeface="Times New Roman" pitchFamily="18" charset="0"/>
              </a:rPr>
              <a:t>int</a:t>
            </a:r>
            <a:r>
              <a:rPr lang="en-US" sz="2400" dirty="0" smtClean="0">
                <a:latin typeface="Times New Roman" pitchFamily="18" charset="0"/>
                <a:cs typeface="Times New Roman" pitchFamily="18" charset="0"/>
              </a:rPr>
              <a:t>)l;	</a:t>
            </a:r>
            <a:r>
              <a:rPr lang="en-US" sz="2400" b="1" dirty="0" smtClean="0">
                <a:latin typeface="Times New Roman" pitchFamily="18" charset="0"/>
                <a:cs typeface="Times New Roman" pitchFamily="18" charset="0"/>
              </a:rPr>
              <a:t>//explicit type casting required</a:t>
            </a:r>
            <a:r>
              <a:rPr lang="en-US" sz="2400" dirty="0" smtClean="0">
                <a:latin typeface="Times New Roman" pitchFamily="18" charset="0"/>
                <a:cs typeface="Times New Roman" pitchFamily="18" charset="0"/>
              </a:rPr>
              <a:t>  </a:t>
            </a:r>
          </a:p>
          <a:p>
            <a:pPr latinLnBrk="1">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System.out.println</a:t>
            </a:r>
            <a:r>
              <a:rPr lang="en-US" sz="2400" dirty="0" smtClean="0">
                <a:latin typeface="Times New Roman" pitchFamily="18" charset="0"/>
                <a:cs typeface="Times New Roman" pitchFamily="18" charset="0"/>
              </a:rPr>
              <a:t>("Double value "+d);</a:t>
            </a:r>
          </a:p>
          <a:p>
            <a:pPr latinLnBrk="1">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System.out.println</a:t>
            </a:r>
            <a:r>
              <a:rPr lang="en-US" sz="2400" dirty="0" smtClean="0">
                <a:latin typeface="Times New Roman" pitchFamily="18" charset="0"/>
                <a:cs typeface="Times New Roman" pitchFamily="18" charset="0"/>
              </a:rPr>
              <a:t>("Long value "+l);</a:t>
            </a:r>
          </a:p>
          <a:p>
            <a:pPr latinLnBrk="1">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System.out.println</a:t>
            </a:r>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Int</a:t>
            </a:r>
            <a:r>
              <a:rPr lang="en-US" sz="2400" dirty="0" smtClean="0">
                <a:latin typeface="Times New Roman" pitchFamily="18" charset="0"/>
                <a:cs typeface="Times New Roman" pitchFamily="18" charset="0"/>
              </a:rPr>
              <a:t> value "+</a:t>
            </a:r>
            <a:r>
              <a:rPr lang="en-US" sz="2400" dirty="0" err="1" smtClean="0">
                <a:latin typeface="Times New Roman" pitchFamily="18" charset="0"/>
                <a:cs typeface="Times New Roman" pitchFamily="18" charset="0"/>
              </a:rPr>
              <a:t>i</a:t>
            </a:r>
            <a:r>
              <a:rPr lang="en-US" sz="2400" dirty="0" smtClean="0">
                <a:latin typeface="Times New Roman" pitchFamily="18" charset="0"/>
                <a:cs typeface="Times New Roman" pitchFamily="18" charset="0"/>
              </a:rPr>
              <a:t>);</a:t>
            </a:r>
          </a:p>
          <a:p>
            <a:pPr latinLnBrk="1">
              <a:buNone/>
            </a:pPr>
            <a:r>
              <a:rPr lang="en-US" sz="2400" dirty="0" smtClean="0">
                <a:latin typeface="Times New Roman" pitchFamily="18" charset="0"/>
                <a:cs typeface="Times New Roman" pitchFamily="18" charset="0"/>
              </a:rPr>
              <a:t>         }   }</a:t>
            </a:r>
          </a:p>
          <a:p>
            <a:pPr>
              <a:buNone/>
            </a:pPr>
            <a:r>
              <a:rPr lang="en-US" sz="2400" b="1" dirty="0" smtClean="0">
                <a:latin typeface="Times New Roman" pitchFamily="18" charset="0"/>
                <a:cs typeface="Times New Roman" pitchFamily="18" charset="0"/>
              </a:rPr>
              <a:t>Output :</a:t>
            </a:r>
            <a:endParaRPr lang="en-US" sz="2400" dirty="0" smtClean="0">
              <a:latin typeface="Times New Roman" pitchFamily="18" charset="0"/>
              <a:cs typeface="Times New Roman" pitchFamily="18" charset="0"/>
            </a:endParaRPr>
          </a:p>
          <a:p>
            <a:pPr latinLnBrk="1">
              <a:buNone/>
            </a:pPr>
            <a:r>
              <a:rPr lang="en-US" sz="2400" dirty="0" smtClean="0">
                <a:latin typeface="Times New Roman" pitchFamily="18" charset="0"/>
                <a:cs typeface="Times New Roman" pitchFamily="18" charset="0"/>
              </a:rPr>
              <a:t>Double value 100.04</a:t>
            </a:r>
          </a:p>
          <a:p>
            <a:pPr latinLnBrk="1">
              <a:buNone/>
            </a:pPr>
            <a:r>
              <a:rPr lang="en-US" sz="2400" dirty="0" smtClean="0">
                <a:latin typeface="Times New Roman" pitchFamily="18" charset="0"/>
                <a:cs typeface="Times New Roman" pitchFamily="18" charset="0"/>
              </a:rPr>
              <a:t>Long value 100</a:t>
            </a:r>
          </a:p>
          <a:p>
            <a:pPr latinLnBrk="1">
              <a:buNone/>
            </a:pPr>
            <a:r>
              <a:rPr lang="en-US" sz="2400" dirty="0" err="1" smtClean="0">
                <a:latin typeface="Times New Roman" pitchFamily="18" charset="0"/>
                <a:cs typeface="Times New Roman" pitchFamily="18" charset="0"/>
              </a:rPr>
              <a:t>Int</a:t>
            </a:r>
            <a:r>
              <a:rPr lang="en-US" sz="2400" dirty="0" smtClean="0">
                <a:latin typeface="Times New Roman" pitchFamily="18" charset="0"/>
                <a:cs typeface="Times New Roman" pitchFamily="18" charset="0"/>
              </a:rPr>
              <a:t> value 100</a:t>
            </a:r>
          </a:p>
          <a:p>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381000" y="152401"/>
            <a:ext cx="8077200" cy="609600"/>
          </a:xfrm>
        </p:spPr>
        <p:txBody>
          <a:bodyPr>
            <a:normAutofit/>
          </a:bodyPr>
          <a:lstStyle/>
          <a:p>
            <a:r>
              <a:rPr lang="en-US" sz="3200" dirty="0">
                <a:latin typeface="Times New Roman" pitchFamily="18" charset="0"/>
                <a:cs typeface="Times New Roman" pitchFamily="18" charset="0"/>
              </a:rPr>
              <a:t>Shortcut Operators</a:t>
            </a:r>
          </a:p>
        </p:txBody>
      </p:sp>
      <p:sp>
        <p:nvSpPr>
          <p:cNvPr id="109571" name="Rectangle 3"/>
          <p:cNvSpPr>
            <a:spLocks noGrp="1" noChangeArrowheads="1"/>
          </p:cNvSpPr>
          <p:nvPr>
            <p:ph type="body" idx="1"/>
          </p:nvPr>
        </p:nvSpPr>
        <p:spPr>
          <a:xfrm>
            <a:off x="457200" y="838200"/>
            <a:ext cx="8458200" cy="5791200"/>
          </a:xfrm>
        </p:spPr>
        <p:txBody>
          <a:bodyPr>
            <a:normAutofit/>
          </a:bodyPr>
          <a:lstStyle/>
          <a:p>
            <a:pPr>
              <a:buFontTx/>
              <a:buNone/>
            </a:pPr>
            <a:r>
              <a:rPr lang="en-US" dirty="0">
                <a:latin typeface="Courier New" pitchFamily="49" charset="0"/>
              </a:rPr>
              <a:t>++</a:t>
            </a:r>
            <a:r>
              <a:rPr lang="en-US" dirty="0"/>
              <a:t>   increment by 1     </a:t>
            </a:r>
            <a:r>
              <a:rPr lang="en-US" dirty="0">
                <a:latin typeface="Courier New" pitchFamily="49" charset="0"/>
              </a:rPr>
              <a:t> </a:t>
            </a:r>
            <a:r>
              <a:rPr lang="en-US" b="1" dirty="0">
                <a:latin typeface="Courier New" pitchFamily="49" charset="0"/>
              </a:rPr>
              <a:t>--</a:t>
            </a:r>
            <a:r>
              <a:rPr lang="en-US" b="1" dirty="0"/>
              <a:t>    decrement by 1</a:t>
            </a:r>
          </a:p>
          <a:p>
            <a:pPr>
              <a:buFontTx/>
              <a:buNone/>
            </a:pPr>
            <a:r>
              <a:rPr lang="en-US" sz="2800" dirty="0"/>
              <a:t>Example:</a:t>
            </a:r>
          </a:p>
          <a:p>
            <a:pPr>
              <a:buFontTx/>
              <a:buNone/>
            </a:pPr>
            <a:r>
              <a:rPr lang="en-US" sz="2400" dirty="0">
                <a:latin typeface="Courier New" pitchFamily="49" charset="0"/>
              </a:rPr>
              <a:t>  count++;    // count = count + 1;</a:t>
            </a:r>
          </a:p>
          <a:p>
            <a:pPr>
              <a:buFontTx/>
              <a:buNone/>
            </a:pPr>
            <a:r>
              <a:rPr lang="en-US" sz="2400" dirty="0">
                <a:latin typeface="Courier New" pitchFamily="49" charset="0"/>
              </a:rPr>
              <a:t>  count--;    // count = count - 1;</a:t>
            </a:r>
          </a:p>
          <a:p>
            <a:pPr>
              <a:buFontTx/>
              <a:buNone/>
            </a:pPr>
            <a:endParaRPr lang="en-US" sz="2400" dirty="0">
              <a:latin typeface="Courier New" pitchFamily="49" charset="0"/>
            </a:endParaRPr>
          </a:p>
          <a:p>
            <a:pPr>
              <a:buFontTx/>
              <a:buNone/>
            </a:pPr>
            <a:r>
              <a:rPr lang="en-US" dirty="0"/>
              <a:t>Postfix version (</a:t>
            </a:r>
            <a:r>
              <a:rPr lang="en-US" sz="2400" dirty="0" err="1">
                <a:latin typeface="Courier New" pitchFamily="49" charset="0"/>
              </a:rPr>
              <a:t>var</a:t>
            </a:r>
            <a:r>
              <a:rPr lang="en-US" sz="2400" dirty="0">
                <a:latin typeface="Courier New" pitchFamily="49" charset="0"/>
              </a:rPr>
              <a:t>++, </a:t>
            </a:r>
            <a:r>
              <a:rPr lang="en-US" sz="2400" dirty="0" err="1">
                <a:latin typeface="Courier New" pitchFamily="49" charset="0"/>
              </a:rPr>
              <a:t>var</a:t>
            </a:r>
            <a:r>
              <a:rPr lang="en-US" sz="2400" dirty="0">
                <a:latin typeface="Courier New" pitchFamily="49" charset="0"/>
              </a:rPr>
              <a:t>--</a:t>
            </a:r>
            <a:r>
              <a:rPr lang="en-US" dirty="0"/>
              <a:t>):  use value of </a:t>
            </a:r>
            <a:r>
              <a:rPr lang="en-US" i="1" dirty="0" err="1"/>
              <a:t>var</a:t>
            </a:r>
            <a:r>
              <a:rPr lang="en-US" i="1" dirty="0"/>
              <a:t> </a:t>
            </a:r>
            <a:r>
              <a:rPr lang="en-US" dirty="0"/>
              <a:t>in expression, then increment or decrement.</a:t>
            </a:r>
          </a:p>
          <a:p>
            <a:pPr>
              <a:buFontTx/>
              <a:buNone/>
            </a:pPr>
            <a:r>
              <a:rPr lang="en-US" dirty="0"/>
              <a:t>Prefix version (</a:t>
            </a:r>
            <a:r>
              <a:rPr lang="en-US" sz="2400" dirty="0">
                <a:latin typeface="Courier New" pitchFamily="49" charset="0"/>
              </a:rPr>
              <a:t>++</a:t>
            </a:r>
            <a:r>
              <a:rPr lang="en-US" sz="2400" dirty="0" err="1">
                <a:latin typeface="Courier New" pitchFamily="49" charset="0"/>
              </a:rPr>
              <a:t>var</a:t>
            </a:r>
            <a:r>
              <a:rPr lang="en-US" sz="2400" dirty="0">
                <a:latin typeface="Courier New" pitchFamily="49" charset="0"/>
              </a:rPr>
              <a:t>, --</a:t>
            </a:r>
            <a:r>
              <a:rPr lang="en-US" sz="2400" dirty="0" err="1">
                <a:latin typeface="Courier New" pitchFamily="49" charset="0"/>
              </a:rPr>
              <a:t>var</a:t>
            </a:r>
            <a:r>
              <a:rPr lang="en-US" dirty="0"/>
              <a:t>): increment or decrement </a:t>
            </a:r>
            <a:r>
              <a:rPr lang="en-US" i="1" dirty="0" err="1"/>
              <a:t>var</a:t>
            </a:r>
            <a:r>
              <a:rPr lang="en-US" dirty="0"/>
              <a:t>, then use value in </a:t>
            </a:r>
            <a:r>
              <a:rPr lang="en-US" dirty="0" smtClean="0"/>
              <a:t>expression</a:t>
            </a:r>
            <a:endParaRPr lang="en-US"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57200" y="274638"/>
            <a:ext cx="8229600" cy="563562"/>
          </a:xfrm>
        </p:spPr>
        <p:txBody>
          <a:bodyPr>
            <a:normAutofit fontScale="90000"/>
          </a:bodyPr>
          <a:lstStyle/>
          <a:p>
            <a:r>
              <a:rPr lang="en-US" dirty="0"/>
              <a:t>More Shortcut Operators</a:t>
            </a:r>
          </a:p>
        </p:txBody>
      </p:sp>
      <p:sp>
        <p:nvSpPr>
          <p:cNvPr id="110595" name="Rectangle 3"/>
          <p:cNvSpPr>
            <a:spLocks noGrp="1" noChangeArrowheads="1"/>
          </p:cNvSpPr>
          <p:nvPr>
            <p:ph type="body" idx="1"/>
          </p:nvPr>
        </p:nvSpPr>
        <p:spPr/>
        <p:txBody>
          <a:bodyPr/>
          <a:lstStyle/>
          <a:p>
            <a:pPr>
              <a:buFontTx/>
              <a:buNone/>
            </a:pPr>
            <a:r>
              <a:rPr lang="en-US" dirty="0"/>
              <a:t> </a:t>
            </a:r>
          </a:p>
        </p:txBody>
      </p:sp>
      <p:graphicFrame>
        <p:nvGraphicFramePr>
          <p:cNvPr id="110628" name="Group 36"/>
          <p:cNvGraphicFramePr>
            <a:graphicFrameLocks noGrp="1"/>
          </p:cNvGraphicFramePr>
          <p:nvPr/>
        </p:nvGraphicFramePr>
        <p:xfrm>
          <a:off x="381000" y="914402"/>
          <a:ext cx="8382000" cy="5715000"/>
        </p:xfrm>
        <a:graphic>
          <a:graphicData uri="http://schemas.openxmlformats.org/drawingml/2006/table">
            <a:tbl>
              <a:tblPr/>
              <a:tblGrid>
                <a:gridCol w="2095500"/>
                <a:gridCol w="2305050"/>
                <a:gridCol w="3981450"/>
              </a:tblGrid>
              <a:tr h="9525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bg1"/>
                          </a:solidFill>
                          <a:effectLst/>
                          <a:latin typeface="Times New Roman" charset="0"/>
                        </a:rPr>
                        <a:t>Operator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bg1"/>
                          </a:solidFill>
                          <a:effectLst/>
                          <a:latin typeface="Times New Roman" charset="0"/>
                        </a:rPr>
                        <a:t>Example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bg1"/>
                          </a:solidFill>
                          <a:effectLst/>
                          <a:latin typeface="Times New Roman" charset="0"/>
                        </a:rPr>
                        <a:t>Equivalent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99"/>
                    </a:solidFill>
                  </a:tcPr>
                </a:tc>
              </a:tr>
              <a:tr h="9525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a += 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a = a + 3;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525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a -= 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a = a - 10;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525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a *= 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a = a * 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525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a /= 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a = a / 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525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charset="0"/>
                        </a:rPr>
                        <a:t>a %= 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charset="0"/>
                        </a:rPr>
                        <a:t>a = a % 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Examples bitwise operators </a:t>
            </a:r>
            <a:endParaRPr lang="en-US" dirty="0"/>
          </a:p>
        </p:txBody>
      </p:sp>
      <p:graphicFrame>
        <p:nvGraphicFramePr>
          <p:cNvPr id="5" name="Content Placeholder 4"/>
          <p:cNvGraphicFramePr>
            <a:graphicFrameLocks noGrp="1"/>
          </p:cNvGraphicFramePr>
          <p:nvPr>
            <p:ph idx="1"/>
          </p:nvPr>
        </p:nvGraphicFramePr>
        <p:xfrm>
          <a:off x="533400" y="990600"/>
          <a:ext cx="8229600" cy="5105400"/>
        </p:xfrm>
        <a:graphic>
          <a:graphicData uri="http://schemas.openxmlformats.org/drawingml/2006/table">
            <a:tbl>
              <a:tblPr firstRow="1" bandRow="1">
                <a:tableStyleId>{5C22544A-7EE6-4342-B048-85BDC9FD1C3A}</a:tableStyleId>
              </a:tblPr>
              <a:tblGrid>
                <a:gridCol w="2743200"/>
                <a:gridCol w="2743200"/>
                <a:gridCol w="2743200"/>
              </a:tblGrid>
              <a:tr h="850900">
                <a:tc>
                  <a:txBody>
                    <a:bodyPr/>
                    <a:lstStyle/>
                    <a:p>
                      <a:r>
                        <a:rPr lang="en-US" sz="3200" dirty="0" smtClean="0">
                          <a:latin typeface="Times New Roman" pitchFamily="18" charset="0"/>
                          <a:cs typeface="Times New Roman" pitchFamily="18" charset="0"/>
                        </a:rPr>
                        <a:t>Operator</a:t>
                      </a:r>
                      <a:endParaRPr lang="en-US"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Example</a:t>
                      </a:r>
                      <a:endParaRPr lang="en-US"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Equivalent</a:t>
                      </a:r>
                      <a:endParaRPr lang="en-US" sz="3200" dirty="0">
                        <a:latin typeface="Times New Roman" pitchFamily="18" charset="0"/>
                        <a:cs typeface="Times New Roman" pitchFamily="18" charset="0"/>
                      </a:endParaRPr>
                    </a:p>
                  </a:txBody>
                  <a:tcPr/>
                </a:tc>
              </a:tr>
              <a:tr h="850900">
                <a:tc>
                  <a:txBody>
                    <a:bodyPr/>
                    <a:lstStyle/>
                    <a:p>
                      <a:r>
                        <a:rPr lang="en-US" sz="3200" dirty="0" smtClean="0">
                          <a:latin typeface="Times New Roman" pitchFamily="18" charset="0"/>
                          <a:cs typeface="Times New Roman" pitchFamily="18" charset="0"/>
                        </a:rPr>
                        <a:t>&amp;=</a:t>
                      </a:r>
                      <a:endParaRPr lang="en-US"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x&amp;=y;</a:t>
                      </a:r>
                      <a:endParaRPr lang="en-US"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x=</a:t>
                      </a:r>
                      <a:r>
                        <a:rPr lang="en-US" sz="3200" dirty="0" err="1" smtClean="0">
                          <a:latin typeface="Times New Roman" pitchFamily="18" charset="0"/>
                          <a:cs typeface="Times New Roman" pitchFamily="18" charset="0"/>
                        </a:rPr>
                        <a:t>x&amp;y</a:t>
                      </a:r>
                      <a:r>
                        <a:rPr lang="en-US"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a:txBody>
                  <a:tcPr/>
                </a:tc>
              </a:tr>
              <a:tr h="850900">
                <a:tc>
                  <a:txBody>
                    <a:bodyPr/>
                    <a:lstStyle/>
                    <a:p>
                      <a:r>
                        <a:rPr lang="en-US"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x|=y;</a:t>
                      </a:r>
                      <a:endParaRPr lang="en-US"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x=</a:t>
                      </a:r>
                      <a:r>
                        <a:rPr lang="en-US" sz="3200" dirty="0" err="1" smtClean="0">
                          <a:latin typeface="Times New Roman" pitchFamily="18" charset="0"/>
                          <a:cs typeface="Times New Roman" pitchFamily="18" charset="0"/>
                        </a:rPr>
                        <a:t>x|y</a:t>
                      </a:r>
                      <a:r>
                        <a:rPr lang="en-US"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a:txBody>
                  <a:tcPr/>
                </a:tc>
              </a:tr>
              <a:tr h="850900">
                <a:tc>
                  <a:txBody>
                    <a:bodyPr/>
                    <a:lstStyle/>
                    <a:p>
                      <a:r>
                        <a:rPr lang="en-US"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x^=y;</a:t>
                      </a:r>
                      <a:endParaRPr lang="en-US"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x=</a:t>
                      </a:r>
                      <a:r>
                        <a:rPr lang="en-US" sz="3200" dirty="0" err="1" smtClean="0">
                          <a:latin typeface="Times New Roman" pitchFamily="18" charset="0"/>
                          <a:cs typeface="Times New Roman" pitchFamily="18" charset="0"/>
                        </a:rPr>
                        <a:t>x^y</a:t>
                      </a:r>
                      <a:r>
                        <a:rPr lang="en-US"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a:txBody>
                  <a:tcPr/>
                </a:tc>
              </a:tr>
              <a:tr h="850900">
                <a:tc>
                  <a:txBody>
                    <a:bodyPr/>
                    <a:lstStyle/>
                    <a:p>
                      <a:r>
                        <a:rPr lang="en-US" sz="3200" dirty="0" smtClean="0">
                          <a:latin typeface="Times New Roman" pitchFamily="18" charset="0"/>
                          <a:cs typeface="Times New Roman" pitchFamily="18" charset="0"/>
                        </a:rPr>
                        <a:t>&gt;&gt;=</a:t>
                      </a:r>
                      <a:endParaRPr lang="en-US"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x&gt;&gt;=y;</a:t>
                      </a:r>
                      <a:endParaRPr lang="en-US"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result=x&gt;&gt;y;</a:t>
                      </a:r>
                      <a:endParaRPr lang="en-US" sz="3200" dirty="0">
                        <a:latin typeface="Times New Roman" pitchFamily="18" charset="0"/>
                        <a:cs typeface="Times New Roman" pitchFamily="18" charset="0"/>
                      </a:endParaRPr>
                    </a:p>
                  </a:txBody>
                  <a:tcPr/>
                </a:tc>
              </a:tr>
              <a:tr h="850900">
                <a:tc>
                  <a:txBody>
                    <a:bodyPr/>
                    <a:lstStyle/>
                    <a:p>
                      <a:endParaRPr lang="en-US" sz="3200">
                        <a:latin typeface="Times New Roman" pitchFamily="18" charset="0"/>
                        <a:cs typeface="Times New Roman" pitchFamily="18" charset="0"/>
                      </a:endParaRPr>
                    </a:p>
                  </a:txBody>
                  <a:tcPr/>
                </a:tc>
                <a:tc>
                  <a:txBody>
                    <a:bodyPr/>
                    <a:lstStyle/>
                    <a:p>
                      <a:endParaRPr lang="en-US" sz="3200">
                        <a:latin typeface="Times New Roman" pitchFamily="18" charset="0"/>
                        <a:cs typeface="Times New Roman" pitchFamily="18" charset="0"/>
                      </a:endParaRPr>
                    </a:p>
                  </a:txBody>
                  <a:tcPr/>
                </a:tc>
                <a:tc>
                  <a:txBody>
                    <a:bodyPr/>
                    <a:lstStyle/>
                    <a:p>
                      <a:endParaRPr lang="en-US" sz="32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304800" y="274638"/>
            <a:ext cx="8382000" cy="715962"/>
          </a:xfrm>
        </p:spPr>
        <p:txBody>
          <a:bodyPr>
            <a:normAutofit fontScale="90000"/>
          </a:bodyPr>
          <a:lstStyle/>
          <a:p>
            <a:r>
              <a:rPr lang="en-US" dirty="0"/>
              <a:t>Common Error Trap</a:t>
            </a:r>
          </a:p>
        </p:txBody>
      </p:sp>
      <p:sp>
        <p:nvSpPr>
          <p:cNvPr id="123907" name="Rectangle 3"/>
          <p:cNvSpPr>
            <a:spLocks noGrp="1" noChangeArrowheads="1"/>
          </p:cNvSpPr>
          <p:nvPr>
            <p:ph type="body" idx="1"/>
          </p:nvPr>
        </p:nvSpPr>
        <p:spPr>
          <a:xfrm>
            <a:off x="228600" y="1066800"/>
            <a:ext cx="8686800" cy="5334000"/>
          </a:xfrm>
        </p:spPr>
        <p:txBody>
          <a:bodyPr>
            <a:noAutofit/>
          </a:bodyPr>
          <a:lstStyle/>
          <a:p>
            <a:pPr algn="just"/>
            <a:r>
              <a:rPr lang="en-US" dirty="0">
                <a:latin typeface="Times New Roman" pitchFamily="18" charset="0"/>
                <a:cs typeface="Times New Roman" pitchFamily="18" charset="0"/>
              </a:rPr>
              <a:t>No spaces are allowed between the arithmetic operator and the equals sign</a:t>
            </a:r>
          </a:p>
          <a:p>
            <a:pPr algn="just"/>
            <a:r>
              <a:rPr lang="en-US" dirty="0">
                <a:latin typeface="Times New Roman" pitchFamily="18" charset="0"/>
                <a:cs typeface="Times New Roman" pitchFamily="18" charset="0"/>
              </a:rPr>
              <a:t>Note that the </a:t>
            </a:r>
            <a:r>
              <a:rPr lang="en-US" b="1" dirty="0">
                <a:latin typeface="Times New Roman" pitchFamily="18" charset="0"/>
                <a:cs typeface="Times New Roman" pitchFamily="18" charset="0"/>
              </a:rPr>
              <a:t>correct sequence is +=, not </a:t>
            </a:r>
            <a:r>
              <a:rPr lang="en-US" b="1" dirty="0">
                <a:latin typeface="Arial Black" pitchFamily="34" charset="0"/>
                <a:cs typeface="Times New Roman" pitchFamily="18" charset="0"/>
              </a:rPr>
              <a:t>=+</a:t>
            </a:r>
          </a:p>
          <a:p>
            <a:pPr algn="just">
              <a:buFontTx/>
              <a:buNone/>
            </a:pPr>
            <a:r>
              <a:rPr lang="en-US" dirty="0">
                <a:latin typeface="Times New Roman" pitchFamily="18" charset="0"/>
                <a:cs typeface="Times New Roman" pitchFamily="18" charset="0"/>
              </a:rPr>
              <a:t>  Example: add 2 to a</a:t>
            </a:r>
          </a:p>
          <a:p>
            <a:pPr algn="just">
              <a:buFontTx/>
              <a:buNone/>
            </a:pPr>
            <a:r>
              <a:rPr lang="en-US" dirty="0">
                <a:solidFill>
                  <a:srgbClr val="FF0000"/>
                </a:solidFill>
                <a:latin typeface="Times New Roman" pitchFamily="18" charset="0"/>
                <a:cs typeface="Times New Roman" pitchFamily="18" charset="0"/>
              </a:rPr>
              <a:t>     // incorrect</a:t>
            </a:r>
          </a:p>
          <a:p>
            <a:pPr algn="just">
              <a:buFontTx/>
              <a:buNone/>
            </a:pPr>
            <a:r>
              <a:rPr lang="en-US" dirty="0">
                <a:solidFill>
                  <a:srgbClr val="FF0000"/>
                </a:solidFill>
                <a:latin typeface="Times New Roman" pitchFamily="18" charset="0"/>
                <a:cs typeface="Times New Roman" pitchFamily="18" charset="0"/>
              </a:rPr>
              <a:t>     a =+ 2; //   a = +2; assigns 2 to </a:t>
            </a:r>
            <a:r>
              <a:rPr lang="en-US" dirty="0" smtClean="0">
                <a:solidFill>
                  <a:srgbClr val="FF0000"/>
                </a:solidFill>
                <a:latin typeface="Times New Roman" pitchFamily="18" charset="0"/>
                <a:cs typeface="Times New Roman" pitchFamily="18" charset="0"/>
              </a:rPr>
              <a:t>a</a:t>
            </a:r>
            <a:endParaRPr lang="en-US" dirty="0">
              <a:solidFill>
                <a:srgbClr val="FF0000"/>
              </a:solidFill>
              <a:latin typeface="Times New Roman" pitchFamily="18" charset="0"/>
              <a:cs typeface="Times New Roman" pitchFamily="18" charset="0"/>
            </a:endParaRPr>
          </a:p>
          <a:p>
            <a:pPr algn="just">
              <a:buFontTx/>
              <a:buNone/>
            </a:pPr>
            <a:endParaRPr lang="en-US" dirty="0">
              <a:latin typeface="Times New Roman" pitchFamily="18" charset="0"/>
              <a:cs typeface="Times New Roman" pitchFamily="18" charset="0"/>
            </a:endParaRPr>
          </a:p>
          <a:p>
            <a:pPr algn="just">
              <a:buFontTx/>
              <a:buNone/>
            </a:pPr>
            <a:r>
              <a:rPr lang="en-US" b="1" dirty="0">
                <a:latin typeface="Times New Roman" pitchFamily="18" charset="0"/>
                <a:cs typeface="Times New Roman" pitchFamily="18" charset="0"/>
              </a:rPr>
              <a:t>    // correct</a:t>
            </a:r>
          </a:p>
          <a:p>
            <a:pPr algn="just">
              <a:buFontTx/>
              <a:buNone/>
            </a:pPr>
            <a:r>
              <a:rPr lang="en-US" b="1" dirty="0">
                <a:latin typeface="Times New Roman" pitchFamily="18" charset="0"/>
                <a:cs typeface="Times New Roman" pitchFamily="18" charset="0"/>
              </a:rPr>
              <a:t>    a += 2;   // a = a + 2;</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304800" y="274638"/>
            <a:ext cx="8382000" cy="487362"/>
          </a:xfrm>
        </p:spPr>
        <p:txBody>
          <a:bodyPr>
            <a:normAutofit fontScale="90000"/>
          </a:bodyPr>
          <a:lstStyle/>
          <a:p>
            <a:r>
              <a:rPr lang="en-US" dirty="0"/>
              <a:t>Operator Precedence</a:t>
            </a:r>
          </a:p>
        </p:txBody>
      </p:sp>
      <p:sp>
        <p:nvSpPr>
          <p:cNvPr id="111619" name="Rectangle 3"/>
          <p:cNvSpPr>
            <a:spLocks noGrp="1" noChangeArrowheads="1"/>
          </p:cNvSpPr>
          <p:nvPr>
            <p:ph type="body" idx="1"/>
          </p:nvPr>
        </p:nvSpPr>
        <p:spPr/>
        <p:txBody>
          <a:bodyPr/>
          <a:lstStyle/>
          <a:p>
            <a:pPr>
              <a:buFontTx/>
              <a:buNone/>
            </a:pPr>
            <a:r>
              <a:rPr lang="en-US" dirty="0"/>
              <a:t> </a:t>
            </a:r>
          </a:p>
        </p:txBody>
      </p:sp>
      <p:graphicFrame>
        <p:nvGraphicFramePr>
          <p:cNvPr id="111712" name="Group 96"/>
          <p:cNvGraphicFramePr>
            <a:graphicFrameLocks noGrp="1"/>
          </p:cNvGraphicFramePr>
          <p:nvPr/>
        </p:nvGraphicFramePr>
        <p:xfrm>
          <a:off x="228601" y="914399"/>
          <a:ext cx="8610598" cy="5759451"/>
        </p:xfrm>
        <a:graphic>
          <a:graphicData uri="http://schemas.openxmlformats.org/drawingml/2006/table">
            <a:tbl>
              <a:tblPr/>
              <a:tblGrid>
                <a:gridCol w="2130457"/>
                <a:gridCol w="1775381"/>
                <a:gridCol w="4704760"/>
              </a:tblGrid>
              <a:tr h="8982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charset="0"/>
                        </a:rPr>
                        <a:t>Operator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bg1"/>
                          </a:solidFill>
                          <a:effectLst/>
                          <a:latin typeface="Times New Roman" charset="0"/>
                        </a:rPr>
                        <a:t>Order of evaluation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charset="0"/>
                        </a:rPr>
                        <a:t>Operation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99"/>
                    </a:solidFill>
                  </a:tcPr>
                </a:tc>
              </a:tr>
              <a:tr h="8982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Courier New" pitchFamily="49"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left - right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parenthesis for explicit grouping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4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Courier New" pitchFamily="49"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right - left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preincrement, predecrement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4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Courier New" pitchFamily="49"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right - left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postincrement, postdecrement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82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Courier New" pitchFamily="49" charset="0"/>
                        </a:rPr>
                        <a:t>*  /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left - right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multiplication, division, modulus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82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Courier New" pitchFamily="49"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left - right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addition or </a:t>
                      </a:r>
                      <a:r>
                        <a:rPr kumimoji="0" lang="en-US" sz="2400" b="0" i="1" u="none" strike="noStrike" cap="none" normalizeH="0" baseline="0" smtClean="0">
                          <a:ln>
                            <a:noFill/>
                          </a:ln>
                          <a:solidFill>
                            <a:schemeClr val="tx1"/>
                          </a:solidFill>
                          <a:effectLst/>
                          <a:latin typeface="Times New Roman" charset="0"/>
                        </a:rPr>
                        <a:t>String</a:t>
                      </a:r>
                      <a:r>
                        <a:rPr kumimoji="0" lang="en-US" sz="2400" b="0" i="0" u="none" strike="noStrike" cap="none" normalizeH="0" baseline="0" smtClean="0">
                          <a:ln>
                            <a:noFill/>
                          </a:ln>
                          <a:solidFill>
                            <a:schemeClr val="tx1"/>
                          </a:solidFill>
                          <a:effectLst/>
                          <a:latin typeface="Times New Roman" charset="0"/>
                        </a:rPr>
                        <a:t> concatenation, subtraction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82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Courier New" pitchFamily="49" charset="0"/>
                        </a:rPr>
                        <a:t>= += -= *= /=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right - left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charset="0"/>
                        </a:rPr>
                        <a:t>assignment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229600" cy="715962"/>
          </a:xfrm>
        </p:spPr>
        <p:txBody>
          <a:bodyPr>
            <a:normAutofit fontScale="90000"/>
          </a:bodyPr>
          <a:lstStyle/>
          <a:p>
            <a:r>
              <a:rPr lang="en-US" b="1" dirty="0" smtClean="0"/>
              <a:t>Types of Java Statement</a:t>
            </a:r>
            <a:br>
              <a:rPr lang="en-US" b="1" dirty="0" smtClean="0"/>
            </a:br>
            <a:endParaRPr lang="en-US" dirty="0"/>
          </a:p>
        </p:txBody>
      </p:sp>
      <p:sp>
        <p:nvSpPr>
          <p:cNvPr id="3" name="Content Placeholder 2"/>
          <p:cNvSpPr>
            <a:spLocks noGrp="1"/>
          </p:cNvSpPr>
          <p:nvPr>
            <p:ph idx="1"/>
          </p:nvPr>
        </p:nvSpPr>
        <p:spPr>
          <a:xfrm>
            <a:off x="457200" y="838200"/>
            <a:ext cx="8001000" cy="5791200"/>
          </a:xfrm>
        </p:spPr>
        <p:txBody>
          <a:bodyPr>
            <a:normAutofit/>
          </a:bodyPr>
          <a:lstStyle/>
          <a:p>
            <a:r>
              <a:rPr lang="en-US" sz="2800" dirty="0" smtClean="0">
                <a:latin typeface="Times New Roman" pitchFamily="18" charset="0"/>
                <a:cs typeface="Times New Roman" pitchFamily="18" charset="0"/>
              </a:rPr>
              <a:t>Control Statement</a:t>
            </a:r>
          </a:p>
          <a:p>
            <a:r>
              <a:rPr lang="en-US" sz="2800" dirty="0" smtClean="0">
                <a:latin typeface="Times New Roman" pitchFamily="18" charset="0"/>
                <a:cs typeface="Times New Roman" pitchFamily="18" charset="0"/>
              </a:rPr>
              <a:t>Assignment Statement</a:t>
            </a:r>
          </a:p>
          <a:p>
            <a:pPr>
              <a:buNone/>
            </a:pPr>
            <a:r>
              <a:rPr lang="en-US" sz="2800" b="1" dirty="0" smtClean="0">
                <a:latin typeface="Times New Roman" pitchFamily="18" charset="0"/>
                <a:cs typeface="Times New Roman" pitchFamily="18" charset="0"/>
              </a:rPr>
              <a:t>      Control Statements</a:t>
            </a:r>
          </a:p>
          <a:p>
            <a:r>
              <a:rPr lang="en-US" sz="2800" dirty="0" smtClean="0">
                <a:latin typeface="Times New Roman" pitchFamily="18" charset="0"/>
                <a:cs typeface="Times New Roman" pitchFamily="18" charset="0"/>
              </a:rPr>
              <a:t>Conditional execution</a:t>
            </a:r>
          </a:p>
          <a:p>
            <a:r>
              <a:rPr lang="en-US" sz="2800" dirty="0" smtClean="0">
                <a:latin typeface="Times New Roman" pitchFamily="18" charset="0"/>
                <a:cs typeface="Times New Roman" pitchFamily="18" charset="0"/>
              </a:rPr>
              <a:t>Looping</a:t>
            </a:r>
          </a:p>
          <a:p>
            <a:r>
              <a:rPr lang="en-US" sz="2800" dirty="0" smtClean="0">
                <a:latin typeface="Times New Roman" pitchFamily="18" charset="0"/>
                <a:cs typeface="Times New Roman" pitchFamily="18" charset="0"/>
              </a:rPr>
              <a:t>Flow Control Statement</a:t>
            </a:r>
          </a:p>
          <a:p>
            <a:pPr>
              <a:buNone/>
            </a:pPr>
            <a:r>
              <a:rPr lang="en-US" sz="2800" b="1" dirty="0" smtClean="0">
                <a:latin typeface="Times New Roman" pitchFamily="18" charset="0"/>
                <a:cs typeface="Times New Roman" pitchFamily="18" charset="0"/>
              </a:rPr>
              <a:t>                    Types of Conditional Execution</a:t>
            </a:r>
          </a:p>
          <a:p>
            <a:pPr lvl="1"/>
            <a:r>
              <a:rPr lang="en-US" dirty="0" smtClean="0">
                <a:latin typeface="Times New Roman" pitchFamily="18" charset="0"/>
                <a:cs typeface="Times New Roman" pitchFamily="18" charset="0"/>
              </a:rPr>
              <a:t>If Statement</a:t>
            </a:r>
          </a:p>
          <a:p>
            <a:pPr lvl="1"/>
            <a:r>
              <a:rPr lang="en-US" dirty="0" smtClean="0">
                <a:latin typeface="Times New Roman" pitchFamily="18" charset="0"/>
                <a:cs typeface="Times New Roman" pitchFamily="18" charset="0"/>
              </a:rPr>
              <a:t>If – Else statement</a:t>
            </a:r>
          </a:p>
          <a:p>
            <a:pPr lvl="1"/>
            <a:r>
              <a:rPr lang="en-US" dirty="0" smtClean="0">
                <a:latin typeface="Times New Roman" pitchFamily="18" charset="0"/>
                <a:cs typeface="Times New Roman" pitchFamily="18" charset="0"/>
              </a:rPr>
              <a:t>If- Else-if statement</a:t>
            </a:r>
          </a:p>
          <a:p>
            <a:pPr lvl="1"/>
            <a:r>
              <a:rPr lang="en-US" dirty="0" smtClean="0">
                <a:latin typeface="Times New Roman" pitchFamily="18" charset="0"/>
                <a:cs typeface="Times New Roman" pitchFamily="18" charset="0"/>
              </a:rPr>
              <a:t>Switch Statement</a:t>
            </a:r>
          </a:p>
          <a:p>
            <a:endParaRPr lang="en-US" sz="2800" dirty="0" smtClean="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b="1" dirty="0" smtClean="0"/>
              <a:t>If Statement</a:t>
            </a:r>
            <a:br>
              <a:rPr lang="en-US" b="1" dirty="0" smtClean="0"/>
            </a:br>
            <a:endParaRPr lang="en-US" dirty="0"/>
          </a:p>
        </p:txBody>
      </p:sp>
      <p:sp>
        <p:nvSpPr>
          <p:cNvPr id="3" name="Content Placeholder 2"/>
          <p:cNvSpPr>
            <a:spLocks noGrp="1"/>
          </p:cNvSpPr>
          <p:nvPr>
            <p:ph idx="1"/>
          </p:nvPr>
        </p:nvSpPr>
        <p:spPr>
          <a:xfrm>
            <a:off x="152400" y="762000"/>
            <a:ext cx="8763000" cy="5364163"/>
          </a:xfrm>
        </p:spPr>
        <p:txBody>
          <a:bodyPr>
            <a:normAutofit/>
          </a:bodyPr>
          <a:lstStyle/>
          <a:p>
            <a:r>
              <a:rPr lang="en-US" b="1" dirty="0" smtClean="0"/>
              <a:t>If statement </a:t>
            </a:r>
            <a:r>
              <a:rPr lang="en-US" dirty="0" smtClean="0"/>
              <a:t>in java encloses some code which is executed only if a condition is true</a:t>
            </a:r>
            <a:r>
              <a:rPr lang="en-US" b="1" dirty="0" smtClean="0"/>
              <a:t>. </a:t>
            </a:r>
          </a:p>
          <a:p>
            <a:r>
              <a:rPr lang="en-US" b="1" i="1" dirty="0" smtClean="0"/>
              <a:t>If statement</a:t>
            </a:r>
            <a:r>
              <a:rPr lang="en-US" dirty="0" smtClean="0"/>
              <a:t> only takes a </a:t>
            </a:r>
            <a:r>
              <a:rPr lang="en-US" b="1" i="1" u="sng" dirty="0" err="1" smtClean="0"/>
              <a:t>boolean</a:t>
            </a:r>
            <a:r>
              <a:rPr lang="en-US" b="1" i="1" u="sng" dirty="0" smtClean="0"/>
              <a:t> expression</a:t>
            </a:r>
            <a:r>
              <a:rPr lang="en-US" dirty="0" smtClean="0"/>
              <a:t> as its condition.</a:t>
            </a:r>
          </a:p>
          <a:p>
            <a:endParaRPr lang="en-US" dirty="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2"/>
          <a:srcRect/>
          <a:stretch>
            <a:fillRect/>
          </a:stretch>
        </p:blipFill>
        <p:spPr bwMode="auto">
          <a:xfrm>
            <a:off x="609600" y="1676400"/>
            <a:ext cx="8001000" cy="4343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382000" cy="563562"/>
          </a:xfrm>
        </p:spPr>
        <p:txBody>
          <a:bodyPr>
            <a:normAutofit fontScale="90000"/>
          </a:bodyPr>
          <a:lstStyle/>
          <a:p>
            <a:r>
              <a:rPr lang="en-US" b="1" dirty="0" smtClean="0"/>
              <a:t>If Else Statement</a:t>
            </a:r>
            <a:br>
              <a:rPr lang="en-US" b="1" dirty="0" smtClean="0"/>
            </a:br>
            <a:endParaRPr lang="en-US" dirty="0"/>
          </a:p>
        </p:txBody>
      </p:sp>
      <p:sp>
        <p:nvSpPr>
          <p:cNvPr id="3" name="Content Placeholder 2"/>
          <p:cNvSpPr>
            <a:spLocks noGrp="1"/>
          </p:cNvSpPr>
          <p:nvPr>
            <p:ph idx="1"/>
          </p:nvPr>
        </p:nvSpPr>
        <p:spPr>
          <a:xfrm>
            <a:off x="152400" y="914400"/>
            <a:ext cx="8763000" cy="5638800"/>
          </a:xfrm>
        </p:spPr>
        <p:txBody>
          <a:bodyPr>
            <a:normAutofit fontScale="85000" lnSpcReduction="20000"/>
          </a:bodyPr>
          <a:lstStyle/>
          <a:p>
            <a:pPr algn="just"/>
            <a:r>
              <a:rPr lang="en-US" b="1" dirty="0" smtClean="0"/>
              <a:t>If Else statement</a:t>
            </a:r>
            <a:r>
              <a:rPr lang="en-US" dirty="0" smtClean="0"/>
              <a:t> consists of one </a:t>
            </a:r>
            <a:r>
              <a:rPr lang="en-US" i="1" dirty="0" smtClean="0"/>
              <a:t>if condition</a:t>
            </a:r>
            <a:r>
              <a:rPr lang="en-US" dirty="0" smtClean="0"/>
              <a:t> and </a:t>
            </a:r>
            <a:r>
              <a:rPr lang="en-US" dirty="0" err="1" smtClean="0"/>
              <a:t>and</a:t>
            </a:r>
            <a:r>
              <a:rPr lang="en-US" dirty="0" smtClean="0"/>
              <a:t> one </a:t>
            </a:r>
            <a:r>
              <a:rPr lang="en-US" i="1" dirty="0" smtClean="0"/>
              <a:t>else</a:t>
            </a:r>
            <a:r>
              <a:rPr lang="en-US" dirty="0" smtClean="0"/>
              <a:t> part. </a:t>
            </a:r>
          </a:p>
          <a:p>
            <a:pPr algn="just"/>
            <a:r>
              <a:rPr lang="en-US" dirty="0" smtClean="0"/>
              <a:t>It encloses some code which is executed only if the </a:t>
            </a:r>
            <a:r>
              <a:rPr lang="en-US" i="1" dirty="0" smtClean="0"/>
              <a:t>if condition</a:t>
            </a:r>
            <a:r>
              <a:rPr lang="en-US" dirty="0" smtClean="0"/>
              <a:t> is true, if its false then the else part of the code will be executed</a:t>
            </a:r>
            <a:r>
              <a:rPr lang="en-US" b="1" dirty="0" smtClean="0"/>
              <a:t>. </a:t>
            </a:r>
          </a:p>
          <a:p>
            <a:pPr algn="just"/>
            <a:r>
              <a:rPr lang="en-US" b="1" i="1" dirty="0" smtClean="0"/>
              <a:t>If else statement</a:t>
            </a:r>
            <a:r>
              <a:rPr lang="en-US" dirty="0" smtClean="0"/>
              <a:t> takes </a:t>
            </a:r>
            <a:r>
              <a:rPr lang="en-US" b="1" i="1" u="sng" dirty="0" err="1" smtClean="0"/>
              <a:t>boolean</a:t>
            </a:r>
            <a:r>
              <a:rPr lang="en-US" b="1" i="1" u="sng" dirty="0" smtClean="0"/>
              <a:t> expression</a:t>
            </a:r>
            <a:r>
              <a:rPr lang="en-US" dirty="0" smtClean="0"/>
              <a:t>  as its condition.</a:t>
            </a:r>
          </a:p>
          <a:p>
            <a:pPr algn="just"/>
            <a:r>
              <a:rPr lang="en-US" b="1" dirty="0" smtClean="0"/>
              <a:t>Note*:  Unlike other languages, Java does not accept numbers as conditional operators.</a:t>
            </a:r>
          </a:p>
          <a:p>
            <a:r>
              <a:rPr lang="en-US" b="1" dirty="0" smtClean="0"/>
              <a:t> It only considers </a:t>
            </a:r>
            <a:r>
              <a:rPr lang="en-US" b="1" i="1" dirty="0" err="1" smtClean="0"/>
              <a:t>boolean</a:t>
            </a:r>
            <a:r>
              <a:rPr lang="en-US" b="1" i="1" dirty="0" smtClean="0"/>
              <a:t> expressions </a:t>
            </a:r>
            <a:r>
              <a:rPr lang="en-US" b="1" dirty="0" smtClean="0"/>
              <a:t>as conditions which returns </a:t>
            </a:r>
            <a:r>
              <a:rPr lang="en-US" b="1" i="1" dirty="0" smtClean="0"/>
              <a:t>TRUE / FALSE</a:t>
            </a:r>
            <a:r>
              <a:rPr lang="en-US" b="1" dirty="0" smtClean="0"/>
              <a:t>.</a:t>
            </a:r>
            <a:br>
              <a:rPr lang="en-US" b="1" dirty="0" smtClean="0"/>
            </a:br>
            <a:r>
              <a:rPr lang="en-US" b="1" dirty="0" err="1" smtClean="0"/>
              <a:t>E.g</a:t>
            </a:r>
            <a:r>
              <a:rPr lang="en-US" b="1" dirty="0" smtClean="0"/>
              <a:t>  </a:t>
            </a:r>
            <a:r>
              <a:rPr lang="en-US" b="1" i="1" dirty="0" smtClean="0"/>
              <a:t>if(1==1)</a:t>
            </a:r>
            <a:r>
              <a:rPr lang="en-US" b="1" dirty="0" smtClean="0"/>
              <a:t> is accepted as it is </a:t>
            </a:r>
            <a:r>
              <a:rPr lang="en-US" b="1" dirty="0" err="1" smtClean="0"/>
              <a:t>boolean</a:t>
            </a:r>
            <a:r>
              <a:rPr lang="en-US" b="1" dirty="0" smtClean="0"/>
              <a:t> expression and will return true.</a:t>
            </a:r>
          </a:p>
          <a:p>
            <a:r>
              <a:rPr lang="en-US" b="1" dirty="0" smtClean="0">
                <a:solidFill>
                  <a:srgbClr val="FF0000"/>
                </a:solidFill>
              </a:rPr>
              <a:t> </a:t>
            </a:r>
            <a:r>
              <a:rPr lang="en-US" b="1" i="1" dirty="0" smtClean="0">
                <a:solidFill>
                  <a:srgbClr val="FF0000"/>
                </a:solidFill>
              </a:rPr>
              <a:t>if(x=1) statement </a:t>
            </a:r>
            <a:r>
              <a:rPr lang="en-US" b="1" dirty="0" smtClean="0">
                <a:solidFill>
                  <a:srgbClr val="FF0000"/>
                </a:solidFill>
              </a:rPr>
              <a:t>is not allowed in java.</a:t>
            </a:r>
          </a:p>
          <a:p>
            <a:pPr algn="just"/>
            <a:endParaRPr lang="en-US" dirty="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a:blip r:embed="rId2"/>
          <a:srcRect/>
          <a:stretch>
            <a:fillRect/>
          </a:stretch>
        </p:blipFill>
        <p:spPr bwMode="auto">
          <a:xfrm>
            <a:off x="609600" y="1371600"/>
            <a:ext cx="8153400" cy="4953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15962"/>
          </a:xfrm>
        </p:spPr>
        <p:txBody>
          <a:bodyPr>
            <a:normAutofit fontScale="90000"/>
          </a:bodyPr>
          <a:lstStyle/>
          <a:p>
            <a:r>
              <a:rPr lang="en-US" b="1" dirty="0" smtClean="0"/>
              <a:t>If Else If Statement</a:t>
            </a:r>
            <a:br>
              <a:rPr lang="en-US" b="1" dirty="0" smtClean="0"/>
            </a:br>
            <a:endParaRPr lang="en-US" dirty="0"/>
          </a:p>
        </p:txBody>
      </p:sp>
      <p:sp>
        <p:nvSpPr>
          <p:cNvPr id="3" name="Content Placeholder 2"/>
          <p:cNvSpPr>
            <a:spLocks noGrp="1"/>
          </p:cNvSpPr>
          <p:nvPr>
            <p:ph idx="1"/>
          </p:nvPr>
        </p:nvSpPr>
        <p:spPr>
          <a:xfrm>
            <a:off x="152400" y="838200"/>
            <a:ext cx="8686800" cy="5562600"/>
          </a:xfrm>
        </p:spPr>
        <p:txBody>
          <a:bodyPr>
            <a:normAutofit fontScale="77500" lnSpcReduction="20000"/>
          </a:bodyPr>
          <a:lstStyle/>
          <a:p>
            <a:pPr algn="just"/>
            <a:r>
              <a:rPr lang="en-US" b="1" dirty="0" smtClean="0"/>
              <a:t>If Else If statement</a:t>
            </a:r>
            <a:r>
              <a:rPr lang="en-US" dirty="0" smtClean="0"/>
              <a:t> consists of multiple</a:t>
            </a:r>
            <a:r>
              <a:rPr lang="en-US" i="1" dirty="0" smtClean="0"/>
              <a:t> if conditions</a:t>
            </a:r>
            <a:r>
              <a:rPr lang="en-US" dirty="0" smtClean="0"/>
              <a:t> and </a:t>
            </a:r>
            <a:r>
              <a:rPr lang="en-US" dirty="0" err="1" smtClean="0"/>
              <a:t>and</a:t>
            </a:r>
            <a:r>
              <a:rPr lang="en-US" dirty="0" smtClean="0"/>
              <a:t> an </a:t>
            </a:r>
            <a:r>
              <a:rPr lang="en-US" i="1" dirty="0" smtClean="0"/>
              <a:t>else</a:t>
            </a:r>
            <a:r>
              <a:rPr lang="en-US" dirty="0" smtClean="0"/>
              <a:t> part. </a:t>
            </a:r>
          </a:p>
          <a:p>
            <a:pPr algn="just"/>
            <a:r>
              <a:rPr lang="en-US" dirty="0" smtClean="0"/>
              <a:t>If the </a:t>
            </a:r>
            <a:r>
              <a:rPr lang="en-US" i="1" dirty="0" smtClean="0"/>
              <a:t>if condition</a:t>
            </a:r>
            <a:r>
              <a:rPr lang="en-US" dirty="0" smtClean="0"/>
              <a:t> is true</a:t>
            </a:r>
            <a:r>
              <a:rPr lang="en-US" i="1" dirty="0" smtClean="0"/>
              <a:t> </a:t>
            </a:r>
            <a:r>
              <a:rPr lang="en-US" dirty="0" smtClean="0"/>
              <a:t>then the enclosed code will be executed. </a:t>
            </a:r>
          </a:p>
          <a:p>
            <a:pPr algn="just"/>
            <a:r>
              <a:rPr lang="en-US" dirty="0" smtClean="0"/>
              <a:t>But if the </a:t>
            </a:r>
            <a:r>
              <a:rPr lang="en-US" i="1" dirty="0" smtClean="0"/>
              <a:t>if condition</a:t>
            </a:r>
            <a:r>
              <a:rPr lang="en-US" dirty="0" smtClean="0"/>
              <a:t> is false then it will check for the next </a:t>
            </a:r>
            <a:r>
              <a:rPr lang="en-US" i="1" dirty="0" smtClean="0"/>
              <a:t>if condition.</a:t>
            </a:r>
          </a:p>
          <a:p>
            <a:pPr algn="just"/>
            <a:r>
              <a:rPr lang="en-US" dirty="0" smtClean="0"/>
              <a:t> If the next</a:t>
            </a:r>
            <a:r>
              <a:rPr lang="en-US" i="1" dirty="0" smtClean="0"/>
              <a:t> if condition</a:t>
            </a:r>
            <a:r>
              <a:rPr lang="en-US" dirty="0" smtClean="0"/>
              <a:t> is true then the enclosed code will be executed otherwise the </a:t>
            </a:r>
            <a:r>
              <a:rPr lang="en-US" i="1" dirty="0" smtClean="0"/>
              <a:t>else</a:t>
            </a:r>
            <a:r>
              <a:rPr lang="en-US" dirty="0" smtClean="0"/>
              <a:t> part of the code will be executed. </a:t>
            </a:r>
          </a:p>
          <a:p>
            <a:pPr algn="just"/>
            <a:r>
              <a:rPr lang="en-US" b="1" i="1" dirty="0" smtClean="0"/>
              <a:t>If Else If statements</a:t>
            </a:r>
            <a:r>
              <a:rPr lang="en-US" dirty="0" smtClean="0"/>
              <a:t> takes </a:t>
            </a:r>
            <a:r>
              <a:rPr lang="en-US" b="1" i="1" u="sng" dirty="0" err="1" smtClean="0"/>
              <a:t>boolean</a:t>
            </a:r>
            <a:r>
              <a:rPr lang="en-US" b="1" i="1" u="sng" dirty="0" smtClean="0"/>
              <a:t> expression</a:t>
            </a:r>
            <a:r>
              <a:rPr lang="en-US" dirty="0" smtClean="0"/>
              <a:t> as  its condition .</a:t>
            </a:r>
          </a:p>
          <a:p>
            <a:pPr algn="just"/>
            <a:r>
              <a:rPr lang="en-US" b="1" dirty="0" smtClean="0"/>
              <a:t>Note*:</a:t>
            </a:r>
            <a:r>
              <a:rPr lang="en-US" dirty="0" smtClean="0"/>
              <a:t>  Unlike other language Java doesn’t accept numbers as conditional Operator. </a:t>
            </a:r>
          </a:p>
          <a:p>
            <a:pPr algn="just"/>
            <a:r>
              <a:rPr lang="en-US" dirty="0" smtClean="0"/>
              <a:t>Only thing that can be accepted as condition is </a:t>
            </a:r>
            <a:r>
              <a:rPr lang="en-US" i="1" dirty="0" err="1" smtClean="0"/>
              <a:t>boolean</a:t>
            </a:r>
            <a:r>
              <a:rPr lang="en-US" i="1" dirty="0" smtClean="0"/>
              <a:t> expression</a:t>
            </a:r>
            <a:r>
              <a:rPr lang="en-US" dirty="0" smtClean="0"/>
              <a:t> which returns </a:t>
            </a:r>
            <a:r>
              <a:rPr lang="en-US" i="1" dirty="0" smtClean="0"/>
              <a:t>TRUE / FALSE</a:t>
            </a:r>
            <a:r>
              <a:rPr lang="en-US" dirty="0" smtClean="0"/>
              <a:t>.</a:t>
            </a:r>
            <a:br>
              <a:rPr lang="en-US" dirty="0" smtClean="0"/>
            </a:br>
            <a:r>
              <a:rPr lang="en-US" b="1" dirty="0" err="1" smtClean="0"/>
              <a:t>E.g</a:t>
            </a:r>
            <a:r>
              <a:rPr lang="en-US" dirty="0" smtClean="0"/>
              <a:t> </a:t>
            </a:r>
            <a:r>
              <a:rPr lang="en-US" i="1" dirty="0" smtClean="0"/>
              <a:t>If(x=1)</a:t>
            </a:r>
            <a:r>
              <a:rPr lang="en-US" dirty="0" smtClean="0"/>
              <a:t> is not allowed while </a:t>
            </a:r>
            <a:r>
              <a:rPr lang="en-US" i="1" dirty="0" smtClean="0"/>
              <a:t>if(1==1)</a:t>
            </a:r>
            <a:r>
              <a:rPr lang="en-US" dirty="0" smtClean="0"/>
              <a:t> is accepted as it is </a:t>
            </a:r>
            <a:r>
              <a:rPr lang="en-US" dirty="0" err="1" smtClean="0"/>
              <a:t>boolean</a:t>
            </a:r>
            <a:r>
              <a:rPr lang="en-US" dirty="0" smtClean="0"/>
              <a:t> expression and will return true.</a:t>
            </a:r>
          </a:p>
          <a:p>
            <a:pPr algn="just"/>
            <a:endParaRPr lang="en-US"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Grp="1" noChangeAspect="1" noChangeArrowheads="1"/>
          </p:cNvPicPr>
          <p:nvPr>
            <p:ph idx="1"/>
          </p:nvPr>
        </p:nvPicPr>
        <p:blipFill>
          <a:blip r:embed="rId2"/>
          <a:srcRect/>
          <a:stretch>
            <a:fillRect/>
          </a:stretch>
        </p:blipFill>
        <p:spPr bwMode="auto">
          <a:xfrm>
            <a:off x="228600" y="1143000"/>
            <a:ext cx="8915400" cy="4953000"/>
          </a:xfrm>
          <a:prstGeom prst="rect">
            <a:avLst/>
          </a:prstGeom>
          <a:noFill/>
          <a:ln w="9525">
            <a:noFill/>
            <a:miter lim="800000"/>
            <a:headEnd/>
            <a:tailEnd/>
          </a:ln>
          <a:effectLst/>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dirty="0"/>
          </a:p>
        </p:txBody>
      </p:sp>
      <p:sp>
        <p:nvSpPr>
          <p:cNvPr id="3" name="Content Placeholder 2"/>
          <p:cNvSpPr>
            <a:spLocks noGrp="1"/>
          </p:cNvSpPr>
          <p:nvPr>
            <p:ph idx="1"/>
          </p:nvPr>
        </p:nvSpPr>
        <p:spPr>
          <a:xfrm>
            <a:off x="457200" y="762000"/>
            <a:ext cx="8229600" cy="5364163"/>
          </a:xfrm>
        </p:spPr>
        <p:txBody>
          <a:bodyPr>
            <a:normAutofit/>
          </a:bodyPr>
          <a:lstStyle/>
          <a:p>
            <a:r>
              <a:rPr lang="en-US" b="1" dirty="0" smtClean="0"/>
              <a:t>Types of Looping Statement</a:t>
            </a:r>
          </a:p>
          <a:p>
            <a:r>
              <a:rPr lang="en-US" dirty="0" smtClean="0">
                <a:hlinkClick r:id="rId2" tooltip="for Loop statements in Java"/>
              </a:rPr>
              <a:t>For Loop</a:t>
            </a:r>
            <a:endParaRPr lang="en-US" dirty="0" smtClean="0"/>
          </a:p>
          <a:p>
            <a:r>
              <a:rPr lang="en-US" u="sng" dirty="0" smtClean="0">
                <a:hlinkClick r:id="rId3" tooltip="While loop statements in Java"/>
              </a:rPr>
              <a:t>While Loop</a:t>
            </a:r>
            <a:endParaRPr lang="en-US" dirty="0" smtClean="0"/>
          </a:p>
          <a:p>
            <a:r>
              <a:rPr lang="en-US" dirty="0" smtClean="0">
                <a:hlinkClick r:id="rId4" tooltip="Do While loop in Java"/>
              </a:rPr>
              <a:t>Do  – While Loop</a:t>
            </a:r>
            <a:endParaRPr lang="en-US" dirty="0" smtClean="0"/>
          </a:p>
          <a:p>
            <a:r>
              <a:rPr lang="en-US" dirty="0" smtClean="0"/>
              <a:t> </a:t>
            </a:r>
          </a:p>
          <a:p>
            <a:r>
              <a:rPr lang="en-US" b="1" dirty="0" smtClean="0"/>
              <a:t>Types of Flow Control Statement</a:t>
            </a:r>
          </a:p>
          <a:p>
            <a:r>
              <a:rPr lang="en-US" dirty="0" smtClean="0"/>
              <a:t>Return Statement</a:t>
            </a:r>
          </a:p>
          <a:p>
            <a:r>
              <a:rPr lang="en-US" dirty="0" smtClean="0"/>
              <a:t>Continue Statement</a:t>
            </a:r>
          </a:p>
          <a:p>
            <a:r>
              <a:rPr lang="en-US" dirty="0" smtClean="0"/>
              <a:t>Break Statement</a:t>
            </a:r>
          </a:p>
          <a:p>
            <a:endParaRPr lang="en-US"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533400"/>
          </a:xfrm>
        </p:spPr>
        <p:txBody>
          <a:bodyPr>
            <a:normAutofit fontScale="90000"/>
          </a:bodyPr>
          <a:lstStyle/>
          <a:p>
            <a:r>
              <a:rPr lang="en-US" b="1" dirty="0" smtClean="0"/>
              <a:t>For Loop</a:t>
            </a:r>
            <a:br>
              <a:rPr lang="en-US" b="1" dirty="0" smtClean="0"/>
            </a:br>
            <a:endParaRPr lang="en-US" dirty="0"/>
          </a:p>
        </p:txBody>
      </p:sp>
      <p:sp>
        <p:nvSpPr>
          <p:cNvPr id="3" name="Content Placeholder 2"/>
          <p:cNvSpPr>
            <a:spLocks noGrp="1"/>
          </p:cNvSpPr>
          <p:nvPr>
            <p:ph idx="1"/>
          </p:nvPr>
        </p:nvSpPr>
        <p:spPr>
          <a:xfrm>
            <a:off x="228600" y="685800"/>
            <a:ext cx="8686800" cy="5867400"/>
          </a:xfrm>
        </p:spPr>
        <p:txBody>
          <a:bodyPr/>
          <a:lstStyle/>
          <a:p>
            <a:pPr algn="just"/>
            <a:r>
              <a:rPr lang="en-US" dirty="0" smtClean="0">
                <a:latin typeface="Times New Roman" pitchFamily="18" charset="0"/>
                <a:cs typeface="Times New Roman" pitchFamily="18" charset="0"/>
              </a:rPr>
              <a:t>For(for) loop is used when you want to iterate over a range of value.</a:t>
            </a:r>
          </a:p>
          <a:p>
            <a:pPr algn="just"/>
            <a:r>
              <a:rPr lang="en-US" b="1" dirty="0" smtClean="0">
                <a:latin typeface="Times New Roman" pitchFamily="18" charset="0"/>
                <a:cs typeface="Times New Roman" pitchFamily="18" charset="0"/>
              </a:rPr>
              <a:t>Scenario : </a:t>
            </a:r>
            <a:r>
              <a:rPr lang="en-US" dirty="0" smtClean="0">
                <a:latin typeface="Times New Roman" pitchFamily="18" charset="0"/>
                <a:cs typeface="Times New Roman" pitchFamily="18" charset="0"/>
              </a:rPr>
              <a:t>When you want to print a string for 4 times.</a:t>
            </a:r>
          </a:p>
          <a:p>
            <a:pPr algn="just"/>
            <a:r>
              <a:rPr lang="en-US" b="1" dirty="0" smtClean="0">
                <a:latin typeface="Times New Roman" pitchFamily="18" charset="0"/>
                <a:cs typeface="Times New Roman" pitchFamily="18" charset="0"/>
              </a:rPr>
              <a:t>Syntax of </a:t>
            </a:r>
            <a:r>
              <a:rPr lang="en-US" b="1" i="1" u="sng" dirty="0" smtClean="0">
                <a:latin typeface="Times New Roman" pitchFamily="18" charset="0"/>
                <a:cs typeface="Times New Roman" pitchFamily="18" charset="0"/>
              </a:rPr>
              <a:t>for</a:t>
            </a:r>
            <a:r>
              <a:rPr lang="en-US" b="1" u="sng"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loop</a:t>
            </a:r>
          </a:p>
          <a:p>
            <a:pPr algn="just"/>
            <a:endParaRPr lang="en-US" b="1" dirty="0" smtClean="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pic>
        <p:nvPicPr>
          <p:cNvPr id="5123" name="Picture 3"/>
          <p:cNvPicPr>
            <a:picLocks noChangeAspect="1" noChangeArrowheads="1"/>
          </p:cNvPicPr>
          <p:nvPr/>
        </p:nvPicPr>
        <p:blipFill>
          <a:blip r:embed="rId2"/>
          <a:srcRect/>
          <a:stretch>
            <a:fillRect/>
          </a:stretch>
        </p:blipFill>
        <p:spPr bwMode="auto">
          <a:xfrm>
            <a:off x="304800" y="3352800"/>
            <a:ext cx="8610600" cy="2819400"/>
          </a:xfrm>
          <a:prstGeom prst="rect">
            <a:avLst/>
          </a:prstGeom>
          <a:noFill/>
          <a:ln w="9525">
            <a:noFill/>
            <a:miter lim="800000"/>
            <a:headEnd/>
            <a:tailEnd/>
          </a:ln>
          <a:effectLst/>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US" dirty="0"/>
          </a:p>
        </p:txBody>
      </p:sp>
      <p:sp>
        <p:nvSpPr>
          <p:cNvPr id="3" name="Content Placeholder 2"/>
          <p:cNvSpPr>
            <a:spLocks noGrp="1"/>
          </p:cNvSpPr>
          <p:nvPr>
            <p:ph idx="1"/>
          </p:nvPr>
        </p:nvSpPr>
        <p:spPr>
          <a:xfrm>
            <a:off x="304800" y="914400"/>
            <a:ext cx="8382000" cy="5211763"/>
          </a:xfrm>
        </p:spPr>
        <p:txBody>
          <a:bodyPr/>
          <a:lstStyle/>
          <a:p>
            <a:pPr algn="just"/>
            <a:r>
              <a:rPr lang="en-US" b="1" dirty="0" smtClean="0"/>
              <a:t>initialization</a:t>
            </a:r>
            <a:r>
              <a:rPr lang="en-US" dirty="0" smtClean="0"/>
              <a:t> : used to initialize the loop. This part will be executed once only.</a:t>
            </a:r>
          </a:p>
          <a:p>
            <a:pPr algn="just"/>
            <a:r>
              <a:rPr lang="en-US" b="1" dirty="0" smtClean="0"/>
              <a:t>termination : </a:t>
            </a:r>
            <a:r>
              <a:rPr lang="en-US" dirty="0" smtClean="0"/>
              <a:t>This loop will continue unless this part has value false.</a:t>
            </a:r>
          </a:p>
          <a:p>
            <a:pPr algn="just"/>
            <a:r>
              <a:rPr lang="en-US" b="1" dirty="0" smtClean="0"/>
              <a:t>increment : </a:t>
            </a:r>
            <a:r>
              <a:rPr lang="en-US" dirty="0" smtClean="0"/>
              <a:t>This expression will be invoked after each iteration can be used to increment or decrements the value.</a:t>
            </a:r>
          </a:p>
          <a:p>
            <a:pPr algn="just"/>
            <a:endParaRPr lang="en-US"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458200" cy="533400"/>
          </a:xfrm>
        </p:spPr>
        <p:txBody>
          <a:bodyPr>
            <a:normAutofit fontScale="90000"/>
          </a:bodyPr>
          <a:lstStyle/>
          <a:p>
            <a:r>
              <a:rPr lang="en-US" dirty="0" smtClean="0"/>
              <a:t>While loop statements in Java</a:t>
            </a:r>
            <a:br>
              <a:rPr lang="en-US" dirty="0" smtClean="0"/>
            </a:br>
            <a:endParaRPr lang="en-US" dirty="0"/>
          </a:p>
        </p:txBody>
      </p:sp>
      <p:sp>
        <p:nvSpPr>
          <p:cNvPr id="3" name="Content Placeholder 2"/>
          <p:cNvSpPr>
            <a:spLocks noGrp="1"/>
          </p:cNvSpPr>
          <p:nvPr>
            <p:ph idx="1"/>
          </p:nvPr>
        </p:nvSpPr>
        <p:spPr>
          <a:xfrm>
            <a:off x="304800" y="762000"/>
            <a:ext cx="8686800" cy="5791200"/>
          </a:xfrm>
        </p:spPr>
        <p:txBody>
          <a:bodyPr>
            <a:normAutofit/>
          </a:bodyPr>
          <a:lstStyle/>
          <a:p>
            <a:pPr algn="just"/>
            <a:r>
              <a:rPr lang="en-US" dirty="0" smtClean="0"/>
              <a:t> WHILE statement is useful when you want to execute something till a particular condition is true.</a:t>
            </a:r>
          </a:p>
          <a:p>
            <a:pPr algn="just"/>
            <a:r>
              <a:rPr lang="en-US" b="1" dirty="0" smtClean="0"/>
              <a:t>Scenario of WHILE loop</a:t>
            </a:r>
          </a:p>
          <a:p>
            <a:pPr algn="just"/>
            <a:r>
              <a:rPr lang="en-US" dirty="0" smtClean="0"/>
              <a:t>Ask user to provide input and wait till user provide the input.</a:t>
            </a:r>
          </a:p>
          <a:p>
            <a:pPr algn="just"/>
            <a:r>
              <a:rPr lang="en-US" b="1" dirty="0" smtClean="0"/>
              <a:t>Syntax of WHILE loop</a:t>
            </a:r>
          </a:p>
          <a:p>
            <a:pPr algn="just"/>
            <a:endParaRPr lang="en-US" dirty="0"/>
          </a:p>
        </p:txBody>
      </p:sp>
      <p:pic>
        <p:nvPicPr>
          <p:cNvPr id="6146" name="Picture 2"/>
          <p:cNvPicPr>
            <a:picLocks noChangeAspect="1" noChangeArrowheads="1"/>
          </p:cNvPicPr>
          <p:nvPr/>
        </p:nvPicPr>
        <p:blipFill>
          <a:blip r:embed="rId2"/>
          <a:srcRect/>
          <a:stretch>
            <a:fillRect/>
          </a:stretch>
        </p:blipFill>
        <p:spPr bwMode="auto">
          <a:xfrm>
            <a:off x="685800" y="4419600"/>
            <a:ext cx="8458200" cy="2209800"/>
          </a:xfrm>
          <a:prstGeom prst="rect">
            <a:avLst/>
          </a:prstGeom>
          <a:noFill/>
          <a:ln w="9525">
            <a:noFill/>
            <a:miter lim="800000"/>
            <a:headEnd/>
            <a:tailEnd/>
          </a:ln>
          <a:effectLst/>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304800" y="1143000"/>
            <a:ext cx="8382000" cy="4983163"/>
          </a:xfrm>
        </p:spPr>
        <p:txBody>
          <a:bodyPr/>
          <a:lstStyle/>
          <a:p>
            <a:pPr algn="just"/>
            <a:r>
              <a:rPr lang="en-US" dirty="0" smtClean="0"/>
              <a:t>Here while statement will evaluate the expression and check if it is true or not.</a:t>
            </a:r>
          </a:p>
          <a:p>
            <a:pPr algn="just"/>
            <a:r>
              <a:rPr lang="en-US" dirty="0" smtClean="0"/>
              <a:t> If true then execute the statement within loop. Once completed execution in loop again check the expression. </a:t>
            </a:r>
          </a:p>
          <a:p>
            <a:pPr algn="just"/>
            <a:r>
              <a:rPr lang="en-US" dirty="0" smtClean="0"/>
              <a:t>Perform this activity unless value of expression is not TRUE.</a:t>
            </a:r>
            <a:endParaRPr lang="en-US"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87362"/>
          </a:xfrm>
        </p:spPr>
        <p:txBody>
          <a:bodyPr>
            <a:normAutofit fontScale="90000"/>
          </a:bodyPr>
          <a:lstStyle/>
          <a:p>
            <a:r>
              <a:rPr lang="en-US" dirty="0" smtClean="0"/>
              <a:t>Do While loop in Java</a:t>
            </a:r>
            <a:br>
              <a:rPr lang="en-US" dirty="0" smtClean="0"/>
            </a:br>
            <a:endParaRPr lang="en-US" dirty="0"/>
          </a:p>
        </p:txBody>
      </p:sp>
      <p:sp>
        <p:nvSpPr>
          <p:cNvPr id="3" name="Content Placeholder 2"/>
          <p:cNvSpPr>
            <a:spLocks noGrp="1"/>
          </p:cNvSpPr>
          <p:nvPr>
            <p:ph idx="1"/>
          </p:nvPr>
        </p:nvSpPr>
        <p:spPr>
          <a:xfrm>
            <a:off x="457200" y="990600"/>
            <a:ext cx="8458200" cy="5135563"/>
          </a:xfrm>
        </p:spPr>
        <p:txBody>
          <a:bodyPr>
            <a:normAutofit/>
          </a:bodyPr>
          <a:lstStyle/>
          <a:p>
            <a:pPr algn="just"/>
            <a:r>
              <a:rPr lang="en-US" dirty="0" smtClean="0">
                <a:latin typeface="Times New Roman" pitchFamily="18" charset="0"/>
                <a:cs typeface="Times New Roman" pitchFamily="18" charset="0"/>
              </a:rPr>
              <a:t>Do – While loop is same as While loop except in this case loop is confirmed to execute </a:t>
            </a:r>
            <a:r>
              <a:rPr lang="en-US" dirty="0" smtClean="0">
                <a:latin typeface="Times New Roman" pitchFamily="18" charset="0"/>
                <a:cs typeface="Times New Roman" pitchFamily="18" charset="0"/>
              </a:rPr>
              <a:t>once</a:t>
            </a:r>
          </a:p>
          <a:p>
            <a:pPr algn="just"/>
            <a:r>
              <a:rPr lang="en-US" dirty="0" smtClean="0">
                <a:latin typeface="Times New Roman" pitchFamily="18" charset="0"/>
                <a:cs typeface="Times New Roman" pitchFamily="18" charset="0"/>
              </a:rPr>
              <a:t>Means </a:t>
            </a:r>
            <a:r>
              <a:rPr lang="en-US" dirty="0" smtClean="0">
                <a:latin typeface="Times New Roman" pitchFamily="18" charset="0"/>
                <a:cs typeface="Times New Roman" pitchFamily="18" charset="0"/>
              </a:rPr>
              <a:t>in any case statements in </a:t>
            </a:r>
            <a:r>
              <a:rPr lang="en-US" b="1" dirty="0" smtClean="0">
                <a:latin typeface="Times New Roman" pitchFamily="18" charset="0"/>
                <a:cs typeface="Times New Roman" pitchFamily="18" charset="0"/>
              </a:rPr>
              <a:t>Do-While block will execute </a:t>
            </a:r>
            <a:r>
              <a:rPr lang="en-US" b="1" dirty="0" err="1" smtClean="0">
                <a:latin typeface="Times New Roman" pitchFamily="18" charset="0"/>
                <a:cs typeface="Times New Roman" pitchFamily="18" charset="0"/>
              </a:rPr>
              <a:t>atleast</a:t>
            </a:r>
            <a:r>
              <a:rPr lang="en-US" b="1"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once.</a:t>
            </a:r>
            <a:endParaRPr lang="en-US" b="1" dirty="0" smtClean="0">
              <a:latin typeface="Times New Roman" pitchFamily="18" charset="0"/>
              <a:cs typeface="Times New Roman" pitchFamily="18" charset="0"/>
            </a:endParaRPr>
          </a:p>
          <a:p>
            <a:pPr algn="just"/>
            <a:r>
              <a:rPr lang="en-US" b="1" dirty="0" smtClean="0">
                <a:latin typeface="Times New Roman" pitchFamily="18" charset="0"/>
                <a:cs typeface="Times New Roman" pitchFamily="18" charset="0"/>
              </a:rPr>
              <a:t>Syntax of Do-While Loop</a:t>
            </a:r>
          </a:p>
          <a:p>
            <a:pPr algn="just">
              <a:buNone/>
            </a:pPr>
            <a:endParaRPr lang="en-US" dirty="0" smtClean="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a:srcRect/>
          <a:stretch>
            <a:fillRect/>
          </a:stretch>
        </p:blipFill>
        <p:spPr bwMode="auto">
          <a:xfrm>
            <a:off x="304800" y="3810000"/>
            <a:ext cx="8534400" cy="2514600"/>
          </a:xfrm>
          <a:prstGeom prst="rect">
            <a:avLst/>
          </a:prstGeom>
          <a:noFill/>
          <a:ln w="9525">
            <a:noFill/>
            <a:miter lim="800000"/>
            <a:headEnd/>
            <a:tailEnd/>
          </a:ln>
          <a:effectLst/>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81000" y="533400"/>
            <a:ext cx="8382000" cy="584775"/>
          </a:xfrm>
        </p:spPr>
        <p:txBody>
          <a:bodyPr wrap="square">
            <a:spAutoFit/>
          </a:bodyPr>
          <a:lstStyle/>
          <a:p>
            <a:r>
              <a:rPr lang="en-US" sz="3200" dirty="0">
                <a:latin typeface="Times New Roman" pitchFamily="18" charset="0"/>
                <a:cs typeface="Times New Roman" pitchFamily="18" charset="0"/>
              </a:rPr>
              <a:t>switch Statement</a:t>
            </a:r>
          </a:p>
        </p:txBody>
      </p:sp>
      <p:sp>
        <p:nvSpPr>
          <p:cNvPr id="39939" name="Rectangle 3"/>
          <p:cNvSpPr>
            <a:spLocks noGrp="1" noChangeArrowheads="1"/>
          </p:cNvSpPr>
          <p:nvPr>
            <p:ph type="body" idx="1"/>
          </p:nvPr>
        </p:nvSpPr>
        <p:spPr>
          <a:xfrm>
            <a:off x="304800" y="1371600"/>
            <a:ext cx="8458200" cy="3637919"/>
          </a:xfrm>
        </p:spPr>
        <p:txBody>
          <a:bodyPr wrap="square">
            <a:spAutoFit/>
          </a:bodyPr>
          <a:lstStyle/>
          <a:p>
            <a:pPr algn="just"/>
            <a:r>
              <a:rPr lang="en-US" dirty="0">
                <a:latin typeface="Times New Roman" pitchFamily="18" charset="0"/>
                <a:cs typeface="Times New Roman" pitchFamily="18" charset="0"/>
              </a:rPr>
              <a:t>The switch statement is a </a:t>
            </a:r>
            <a:r>
              <a:rPr lang="en-US" dirty="0" err="1">
                <a:latin typeface="Times New Roman" pitchFamily="18" charset="0"/>
                <a:cs typeface="Times New Roman" pitchFamily="18" charset="0"/>
              </a:rPr>
              <a:t>multiway</a:t>
            </a:r>
            <a:r>
              <a:rPr lang="en-US" dirty="0">
                <a:latin typeface="Times New Roman" pitchFamily="18" charset="0"/>
                <a:cs typeface="Times New Roman" pitchFamily="18" charset="0"/>
              </a:rPr>
              <a:t> branch that makes a decision based on an </a:t>
            </a:r>
            <a:r>
              <a:rPr lang="en-US" i="1" dirty="0">
                <a:latin typeface="Times New Roman" pitchFamily="18" charset="0"/>
                <a:cs typeface="Times New Roman" pitchFamily="18" charset="0"/>
              </a:rPr>
              <a:t>integral </a:t>
            </a:r>
            <a:r>
              <a:rPr lang="en-US" dirty="0">
                <a:latin typeface="Times New Roman" pitchFamily="18" charset="0"/>
                <a:cs typeface="Times New Roman" pitchFamily="18" charset="0"/>
              </a:rPr>
              <a:t>(integer or character) expression.</a:t>
            </a:r>
          </a:p>
          <a:p>
            <a:pPr algn="just"/>
            <a:r>
              <a:rPr lang="en-US" dirty="0">
                <a:latin typeface="Times New Roman" pitchFamily="18" charset="0"/>
                <a:cs typeface="Times New Roman" pitchFamily="18" charset="0"/>
              </a:rPr>
              <a:t>The switch statement begins with the keyword switch followed by an integral expression in parentheses and called the </a:t>
            </a:r>
            <a:r>
              <a:rPr lang="en-US" i="1" dirty="0">
                <a:latin typeface="Times New Roman" pitchFamily="18" charset="0"/>
                <a:cs typeface="Times New Roman" pitchFamily="18" charset="0"/>
              </a:rPr>
              <a:t>controlling expression.</a:t>
            </a:r>
            <a:endParaRPr lang="en-US" dirty="0">
              <a:latin typeface="Times New Roman" pitchFamily="18" charset="0"/>
              <a:cs typeface="Times New Roman" pitchFamily="18" charset="0"/>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304800"/>
            <a:ext cx="8382000" cy="762000"/>
          </a:xfrm>
        </p:spPr>
        <p:txBody>
          <a:bodyPr wrap="square">
            <a:spAutoFit/>
          </a:bodyPr>
          <a:lstStyle/>
          <a:p>
            <a:r>
              <a:rPr lang="en-US" dirty="0">
                <a:latin typeface="Times New Roman" pitchFamily="18" charset="0"/>
                <a:cs typeface="Times New Roman" pitchFamily="18" charset="0"/>
              </a:rPr>
              <a:t>switch </a:t>
            </a:r>
            <a:r>
              <a:rPr lang="en-US" dirty="0" smtClean="0">
                <a:latin typeface="Times New Roman" pitchFamily="18" charset="0"/>
                <a:cs typeface="Times New Roman" pitchFamily="18" charset="0"/>
              </a:rPr>
              <a:t>Statement</a:t>
            </a:r>
            <a:endParaRPr lang="en-US" dirty="0">
              <a:latin typeface="Times New Roman" pitchFamily="18" charset="0"/>
              <a:cs typeface="Times New Roman" pitchFamily="18" charset="0"/>
            </a:endParaRPr>
          </a:p>
        </p:txBody>
      </p:sp>
      <p:sp>
        <p:nvSpPr>
          <p:cNvPr id="41987" name="Rectangle 3"/>
          <p:cNvSpPr>
            <a:spLocks noGrp="1" noChangeArrowheads="1"/>
          </p:cNvSpPr>
          <p:nvPr>
            <p:ph type="body" idx="1"/>
          </p:nvPr>
        </p:nvSpPr>
        <p:spPr>
          <a:xfrm>
            <a:off x="457200" y="1295400"/>
            <a:ext cx="8382000" cy="4475071"/>
          </a:xfrm>
        </p:spPr>
        <p:txBody>
          <a:bodyPr wrap="square">
            <a:spAutoFit/>
          </a:bodyPr>
          <a:lstStyle/>
          <a:p>
            <a:r>
              <a:rPr lang="en-US" dirty="0">
                <a:latin typeface="Times New Roman" pitchFamily="18" charset="0"/>
                <a:cs typeface="Times New Roman" pitchFamily="18" charset="0"/>
              </a:rPr>
              <a:t>A list of cases follows, enclosed in braces.</a:t>
            </a:r>
          </a:p>
          <a:p>
            <a:r>
              <a:rPr lang="en-US" dirty="0">
                <a:latin typeface="Times New Roman" pitchFamily="18" charset="0"/>
                <a:cs typeface="Times New Roman" pitchFamily="18" charset="0"/>
              </a:rPr>
              <a:t>Each case consists of the keyword case followed by</a:t>
            </a:r>
          </a:p>
          <a:p>
            <a:pPr lvl="1">
              <a:lnSpc>
                <a:spcPct val="90000"/>
              </a:lnSpc>
            </a:pPr>
            <a:r>
              <a:rPr lang="en-US" sz="3200" dirty="0">
                <a:latin typeface="Times New Roman" pitchFamily="18" charset="0"/>
                <a:cs typeface="Times New Roman" pitchFamily="18" charset="0"/>
              </a:rPr>
              <a:t>a constant called the </a:t>
            </a:r>
            <a:r>
              <a:rPr lang="en-US" sz="3200" i="1" dirty="0">
                <a:latin typeface="Times New Roman" pitchFamily="18" charset="0"/>
                <a:cs typeface="Times New Roman" pitchFamily="18" charset="0"/>
              </a:rPr>
              <a:t>case label</a:t>
            </a:r>
            <a:endParaRPr lang="en-US" sz="3200" dirty="0">
              <a:latin typeface="Times New Roman" pitchFamily="18" charset="0"/>
              <a:cs typeface="Times New Roman" pitchFamily="18" charset="0"/>
            </a:endParaRPr>
          </a:p>
          <a:p>
            <a:pPr lvl="1"/>
            <a:r>
              <a:rPr lang="en-US" sz="3200" dirty="0">
                <a:latin typeface="Times New Roman" pitchFamily="18" charset="0"/>
                <a:cs typeface="Times New Roman" pitchFamily="18" charset="0"/>
              </a:rPr>
              <a:t>a colon</a:t>
            </a:r>
          </a:p>
          <a:p>
            <a:pPr lvl="1"/>
            <a:r>
              <a:rPr lang="en-US" sz="3200" dirty="0">
                <a:latin typeface="Times New Roman" pitchFamily="18" charset="0"/>
                <a:cs typeface="Times New Roman" pitchFamily="18" charset="0"/>
              </a:rPr>
              <a:t>a list of statements.</a:t>
            </a:r>
          </a:p>
          <a:p>
            <a:r>
              <a:rPr lang="en-US" dirty="0">
                <a:latin typeface="Times New Roman" pitchFamily="18" charset="0"/>
                <a:cs typeface="Times New Roman" pitchFamily="18" charset="0"/>
              </a:rPr>
              <a:t>The list is searched for a case label matching the controlling expression.</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533400" y="304800"/>
            <a:ext cx="7772400" cy="762000"/>
          </a:xfrm>
        </p:spPr>
        <p:txBody>
          <a:bodyPr>
            <a:spAutoFit/>
          </a:bodyPr>
          <a:lstStyle/>
          <a:p>
            <a:r>
              <a:rPr lang="en-US" dirty="0">
                <a:latin typeface="Times New Roman" pitchFamily="18" charset="0"/>
                <a:cs typeface="Times New Roman" pitchFamily="18" charset="0"/>
              </a:rPr>
              <a:t>switch Statement, cont.</a:t>
            </a:r>
          </a:p>
        </p:txBody>
      </p:sp>
      <p:sp>
        <p:nvSpPr>
          <p:cNvPr id="43011" name="Rectangle 3"/>
          <p:cNvSpPr>
            <a:spLocks noGrp="1" noChangeArrowheads="1"/>
          </p:cNvSpPr>
          <p:nvPr>
            <p:ph type="body" idx="1"/>
          </p:nvPr>
        </p:nvSpPr>
        <p:spPr>
          <a:xfrm>
            <a:off x="381000" y="1371600"/>
            <a:ext cx="8458200" cy="3884140"/>
          </a:xfrm>
        </p:spPr>
        <p:txBody>
          <a:bodyPr wrap="square">
            <a:spAutoFit/>
          </a:bodyPr>
          <a:lstStyle/>
          <a:p>
            <a:pPr algn="just">
              <a:lnSpc>
                <a:spcPct val="90000"/>
              </a:lnSpc>
            </a:pPr>
            <a:r>
              <a:rPr lang="en-US" dirty="0">
                <a:latin typeface="Times New Roman" pitchFamily="18" charset="0"/>
                <a:cs typeface="Times New Roman" pitchFamily="18" charset="0"/>
              </a:rPr>
              <a:t>The action associated with a matching case label is executed.</a:t>
            </a:r>
          </a:p>
          <a:p>
            <a:pPr algn="just">
              <a:lnSpc>
                <a:spcPct val="90000"/>
              </a:lnSpc>
            </a:pPr>
            <a:r>
              <a:rPr lang="en-US" dirty="0">
                <a:latin typeface="Times New Roman" pitchFamily="18" charset="0"/>
                <a:cs typeface="Times New Roman" pitchFamily="18" charset="0"/>
              </a:rPr>
              <a:t>If no match is found, the case labeled default is executed.</a:t>
            </a:r>
          </a:p>
          <a:p>
            <a:pPr lvl="1" algn="just">
              <a:lnSpc>
                <a:spcPct val="90000"/>
              </a:lnSpc>
            </a:pPr>
            <a:r>
              <a:rPr lang="en-US" sz="3200" dirty="0">
                <a:latin typeface="Times New Roman" pitchFamily="18" charset="0"/>
                <a:cs typeface="Times New Roman" pitchFamily="18" charset="0"/>
              </a:rPr>
              <a:t>The default case is optional, but recommended, even if it simply prints a message.</a:t>
            </a:r>
          </a:p>
          <a:p>
            <a:pPr algn="just">
              <a:lnSpc>
                <a:spcPct val="80000"/>
              </a:lnSpc>
            </a:pPr>
            <a:r>
              <a:rPr lang="en-US" dirty="0">
                <a:latin typeface="Times New Roman" pitchFamily="18" charset="0"/>
                <a:cs typeface="Times New Roman" pitchFamily="18" charset="0"/>
              </a:rPr>
              <a:t>Repeated case labels are not allowed.</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81000" y="0"/>
            <a:ext cx="8001000" cy="523220"/>
          </a:xfrm>
        </p:spPr>
        <p:txBody>
          <a:bodyPr wrap="square">
            <a:spAutoFit/>
          </a:bodyPr>
          <a:lstStyle/>
          <a:p>
            <a:r>
              <a:rPr lang="en-US" sz="2800" dirty="0">
                <a:latin typeface="Times New Roman" pitchFamily="18" charset="0"/>
                <a:cs typeface="Times New Roman" pitchFamily="18" charset="0"/>
              </a:rPr>
              <a:t>switch </a:t>
            </a:r>
            <a:r>
              <a:rPr lang="en-US" sz="2800" dirty="0" smtClean="0">
                <a:latin typeface="Times New Roman" pitchFamily="18" charset="0"/>
                <a:cs typeface="Times New Roman" pitchFamily="18" charset="0"/>
              </a:rPr>
              <a:t>Statement</a:t>
            </a:r>
            <a:endParaRPr lang="en-US" sz="2800" dirty="0">
              <a:latin typeface="Times New Roman" pitchFamily="18" charset="0"/>
              <a:cs typeface="Times New Roman" pitchFamily="18" charset="0"/>
            </a:endParaRPr>
          </a:p>
        </p:txBody>
      </p:sp>
      <p:sp>
        <p:nvSpPr>
          <p:cNvPr id="5" name="Content Placeholder 4"/>
          <p:cNvSpPr>
            <a:spLocks noGrp="1"/>
          </p:cNvSpPr>
          <p:nvPr>
            <p:ph idx="1"/>
          </p:nvPr>
        </p:nvSpPr>
        <p:spPr>
          <a:xfrm>
            <a:off x="0" y="533400"/>
            <a:ext cx="9144000" cy="5029200"/>
          </a:xfrm>
        </p:spPr>
        <p:txBody>
          <a:bodyPr/>
          <a:lstStyle/>
          <a:p>
            <a:endParaRPr lang="en-US" dirty="0"/>
          </a:p>
        </p:txBody>
      </p:sp>
      <p:pic>
        <p:nvPicPr>
          <p:cNvPr id="67586" name="Picture 2"/>
          <p:cNvPicPr>
            <a:picLocks noChangeAspect="1" noChangeArrowheads="1"/>
          </p:cNvPicPr>
          <p:nvPr/>
        </p:nvPicPr>
        <p:blipFill>
          <a:blip r:embed="rId2"/>
          <a:srcRect/>
          <a:stretch>
            <a:fillRect/>
          </a:stretch>
        </p:blipFill>
        <p:spPr bwMode="auto">
          <a:xfrm>
            <a:off x="152400" y="457200"/>
            <a:ext cx="8763000" cy="6400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pic>
        <p:nvPicPr>
          <p:cNvPr id="68610" name="Picture 2"/>
          <p:cNvPicPr>
            <a:picLocks noGrp="1" noChangeAspect="1" noChangeArrowheads="1"/>
          </p:cNvPicPr>
          <p:nvPr>
            <p:ph idx="1"/>
          </p:nvPr>
        </p:nvPicPr>
        <p:blipFill>
          <a:blip r:embed="rId2"/>
          <a:srcRect/>
          <a:stretch>
            <a:fillRect/>
          </a:stretch>
        </p:blipFill>
        <p:spPr bwMode="auto">
          <a:xfrm>
            <a:off x="762000" y="457200"/>
            <a:ext cx="7239000" cy="6096000"/>
          </a:xfrm>
          <a:prstGeom prst="rect">
            <a:avLst/>
          </a:prstGeom>
          <a:noFill/>
          <a:ln w="9525">
            <a:noFill/>
            <a:miter lim="800000"/>
            <a:headEnd/>
            <a:tailEnd/>
          </a:ln>
          <a:effectLst/>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304800"/>
            <a:ext cx="7772400" cy="584775"/>
          </a:xfrm>
        </p:spPr>
        <p:txBody>
          <a:bodyPr>
            <a:spAutoFit/>
          </a:bodyPr>
          <a:lstStyle/>
          <a:p>
            <a:r>
              <a:rPr lang="en-US" sz="3200" dirty="0">
                <a:latin typeface="Times New Roman" pitchFamily="18" charset="0"/>
                <a:cs typeface="Times New Roman" pitchFamily="18" charset="0"/>
              </a:rPr>
              <a:t>switch Statement, cont.</a:t>
            </a:r>
          </a:p>
        </p:txBody>
      </p:sp>
      <p:sp>
        <p:nvSpPr>
          <p:cNvPr id="44035" name="Rectangle 3"/>
          <p:cNvSpPr>
            <a:spLocks noGrp="1" noChangeArrowheads="1"/>
          </p:cNvSpPr>
          <p:nvPr>
            <p:ph type="body" idx="1"/>
          </p:nvPr>
        </p:nvSpPr>
        <p:spPr>
          <a:xfrm>
            <a:off x="381000" y="990600"/>
            <a:ext cx="8305800" cy="3736407"/>
          </a:xfrm>
        </p:spPr>
        <p:txBody>
          <a:bodyPr wrap="square">
            <a:spAutoFit/>
          </a:bodyPr>
          <a:lstStyle/>
          <a:p>
            <a:pPr algn="just"/>
            <a:r>
              <a:rPr lang="en-US" dirty="0">
                <a:latin typeface="Times New Roman" pitchFamily="18" charset="0"/>
                <a:cs typeface="Times New Roman" pitchFamily="18" charset="0"/>
              </a:rPr>
              <a:t>The action for each case typically ends with the word </a:t>
            </a:r>
            <a:r>
              <a:rPr lang="en-US" dirty="0">
                <a:solidFill>
                  <a:srgbClr val="FF0000"/>
                </a:solidFill>
                <a:latin typeface="Times New Roman" pitchFamily="18" charset="0"/>
                <a:cs typeface="Times New Roman" pitchFamily="18" charset="0"/>
              </a:rPr>
              <a:t>break.</a:t>
            </a:r>
          </a:p>
          <a:p>
            <a:pPr algn="just"/>
            <a:r>
              <a:rPr lang="en-US" dirty="0">
                <a:latin typeface="Times New Roman" pitchFamily="18" charset="0"/>
                <a:cs typeface="Times New Roman" pitchFamily="18" charset="0"/>
              </a:rPr>
              <a:t>The optional break statement prevents the consideration of other cases.</a:t>
            </a:r>
          </a:p>
          <a:p>
            <a:pPr algn="just"/>
            <a:r>
              <a:rPr lang="en-US" dirty="0">
                <a:latin typeface="Times New Roman" pitchFamily="18" charset="0"/>
                <a:cs typeface="Times New Roman" pitchFamily="18" charset="0"/>
              </a:rPr>
              <a:t>The controlling expression can be anything that evaluates to an </a:t>
            </a:r>
            <a:r>
              <a:rPr lang="en-US" dirty="0">
                <a:solidFill>
                  <a:srgbClr val="FF3300"/>
                </a:solidFill>
                <a:latin typeface="Times New Roman" pitchFamily="18" charset="0"/>
                <a:cs typeface="Times New Roman" pitchFamily="18" charset="0"/>
              </a:rPr>
              <a:t>integral type (integer or character).</a:t>
            </a: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09600" y="304800"/>
            <a:ext cx="8229600" cy="584775"/>
          </a:xfrm>
        </p:spPr>
        <p:txBody>
          <a:bodyPr wrap="square">
            <a:spAutoFit/>
          </a:bodyPr>
          <a:lstStyle/>
          <a:p>
            <a:r>
              <a:rPr lang="en-US" sz="3200" dirty="0">
                <a:latin typeface="Times New Roman" pitchFamily="18" charset="0"/>
                <a:cs typeface="Times New Roman" pitchFamily="18" charset="0"/>
              </a:rPr>
              <a:t>The switch Statement, cont.</a:t>
            </a:r>
          </a:p>
        </p:txBody>
      </p:sp>
      <p:sp>
        <p:nvSpPr>
          <p:cNvPr id="45059" name="Rectangle 3"/>
          <p:cNvSpPr>
            <a:spLocks noGrp="1" noChangeArrowheads="1"/>
          </p:cNvSpPr>
          <p:nvPr>
            <p:ph type="body" idx="1"/>
          </p:nvPr>
        </p:nvSpPr>
        <p:spPr>
          <a:xfrm>
            <a:off x="685800" y="838201"/>
            <a:ext cx="8077200" cy="6230244"/>
          </a:xfrm>
        </p:spPr>
        <p:txBody>
          <a:bodyPr wrap="square">
            <a:spAutoFit/>
          </a:bodyPr>
          <a:lstStyle/>
          <a:p>
            <a:pPr algn="just"/>
            <a:r>
              <a:rPr lang="en-US" dirty="0">
                <a:latin typeface="Times New Roman" pitchFamily="18" charset="0"/>
                <a:cs typeface="Times New Roman" pitchFamily="18" charset="0"/>
              </a:rPr>
              <a:t>syntax</a:t>
            </a:r>
          </a:p>
          <a:p>
            <a:pPr lvl="1" algn="just">
              <a:lnSpc>
                <a:spcPct val="90000"/>
              </a:lnSpc>
              <a:buFontTx/>
              <a:buNone/>
            </a:pPr>
            <a:r>
              <a:rPr lang="en-US" sz="3200" dirty="0">
                <a:latin typeface="Times New Roman" pitchFamily="18" charset="0"/>
                <a:cs typeface="Times New Roman" pitchFamily="18" charset="0"/>
              </a:rPr>
              <a:t>switch (</a:t>
            </a:r>
            <a:r>
              <a:rPr lang="en-US" sz="3200" dirty="0" err="1">
                <a:latin typeface="Times New Roman" pitchFamily="18" charset="0"/>
                <a:cs typeface="Times New Roman" pitchFamily="18" charset="0"/>
              </a:rPr>
              <a:t>Controlling_Expression</a:t>
            </a:r>
            <a:r>
              <a:rPr lang="en-US" sz="3200" dirty="0">
                <a:latin typeface="Times New Roman" pitchFamily="18" charset="0"/>
                <a:cs typeface="Times New Roman" pitchFamily="18" charset="0"/>
              </a:rPr>
              <a:t>)</a:t>
            </a:r>
          </a:p>
          <a:p>
            <a:pPr lvl="1" algn="just">
              <a:lnSpc>
                <a:spcPct val="90000"/>
              </a:lnSpc>
              <a:buFontTx/>
              <a:buNone/>
            </a:pPr>
            <a:r>
              <a:rPr lang="en-US" sz="3200" dirty="0">
                <a:latin typeface="Times New Roman" pitchFamily="18" charset="0"/>
                <a:cs typeface="Times New Roman" pitchFamily="18" charset="0"/>
              </a:rPr>
              <a:t>{</a:t>
            </a:r>
          </a:p>
          <a:p>
            <a:pPr lvl="1" algn="just">
              <a:lnSpc>
                <a:spcPct val="90000"/>
              </a:lnSpc>
              <a:buFontTx/>
              <a:buNone/>
            </a:pPr>
            <a:r>
              <a:rPr lang="en-US" sz="3200" dirty="0">
                <a:latin typeface="Times New Roman" pitchFamily="18" charset="0"/>
                <a:cs typeface="Times New Roman" pitchFamily="18" charset="0"/>
              </a:rPr>
              <a:t>		case </a:t>
            </a:r>
            <a:r>
              <a:rPr lang="en-US" sz="3200" i="1" dirty="0" err="1">
                <a:latin typeface="Times New Roman" pitchFamily="18" charset="0"/>
                <a:cs typeface="Times New Roman" pitchFamily="18" charset="0"/>
              </a:rPr>
              <a:t>Case_Label</a:t>
            </a:r>
            <a:r>
              <a:rPr lang="en-US" sz="3200" dirty="0">
                <a:latin typeface="Times New Roman" pitchFamily="18" charset="0"/>
                <a:cs typeface="Times New Roman" pitchFamily="18" charset="0"/>
              </a:rPr>
              <a:t>:</a:t>
            </a:r>
          </a:p>
          <a:p>
            <a:pPr lvl="1" algn="just">
              <a:lnSpc>
                <a:spcPct val="90000"/>
              </a:lnSpc>
              <a:buFontTx/>
              <a:buNone/>
            </a:pPr>
            <a:r>
              <a:rPr lang="en-US" sz="3200" dirty="0">
                <a:latin typeface="Times New Roman" pitchFamily="18" charset="0"/>
                <a:cs typeface="Times New Roman" pitchFamily="18" charset="0"/>
              </a:rPr>
              <a:t>			</a:t>
            </a:r>
            <a:r>
              <a:rPr lang="en-US" sz="3200" i="1" dirty="0">
                <a:latin typeface="Times New Roman" pitchFamily="18" charset="0"/>
                <a:cs typeface="Times New Roman" pitchFamily="18" charset="0"/>
              </a:rPr>
              <a:t>Statement(s)</a:t>
            </a:r>
            <a:r>
              <a:rPr lang="en-US" sz="3200" dirty="0">
                <a:latin typeface="Times New Roman" pitchFamily="18" charset="0"/>
                <a:cs typeface="Times New Roman" pitchFamily="18" charset="0"/>
              </a:rPr>
              <a:t>;</a:t>
            </a:r>
          </a:p>
          <a:p>
            <a:pPr lvl="1" algn="just">
              <a:lnSpc>
                <a:spcPct val="90000"/>
              </a:lnSpc>
              <a:buFontTx/>
              <a:buNone/>
            </a:pPr>
            <a:r>
              <a:rPr lang="en-US" sz="3200" dirty="0">
                <a:latin typeface="Times New Roman" pitchFamily="18" charset="0"/>
                <a:cs typeface="Times New Roman" pitchFamily="18" charset="0"/>
              </a:rPr>
              <a:t>			break;</a:t>
            </a:r>
          </a:p>
          <a:p>
            <a:pPr lvl="1" algn="just">
              <a:lnSpc>
                <a:spcPct val="90000"/>
              </a:lnSpc>
              <a:buFontTx/>
              <a:buNone/>
            </a:pPr>
            <a:r>
              <a:rPr lang="en-US" sz="3200" dirty="0">
                <a:latin typeface="Times New Roman" pitchFamily="18" charset="0"/>
                <a:cs typeface="Times New Roman" pitchFamily="18" charset="0"/>
              </a:rPr>
              <a:t>		case </a:t>
            </a:r>
            <a:r>
              <a:rPr lang="en-US" sz="3200" i="1" dirty="0" err="1">
                <a:latin typeface="Times New Roman" pitchFamily="18" charset="0"/>
                <a:cs typeface="Times New Roman" pitchFamily="18" charset="0"/>
              </a:rPr>
              <a:t>Case_Label</a:t>
            </a:r>
            <a:r>
              <a:rPr lang="en-US" sz="3200" dirty="0">
                <a:latin typeface="Times New Roman" pitchFamily="18" charset="0"/>
                <a:cs typeface="Times New Roman" pitchFamily="18" charset="0"/>
              </a:rPr>
              <a:t>:</a:t>
            </a:r>
          </a:p>
          <a:p>
            <a:pPr lvl="1" algn="just">
              <a:lnSpc>
                <a:spcPct val="90000"/>
              </a:lnSpc>
              <a:buFontTx/>
              <a:buNone/>
            </a:pPr>
            <a:r>
              <a:rPr lang="en-US" sz="3200" dirty="0">
                <a:latin typeface="Times New Roman" pitchFamily="18" charset="0"/>
                <a:cs typeface="Times New Roman" pitchFamily="18" charset="0"/>
              </a:rPr>
              <a:t>		…</a:t>
            </a:r>
          </a:p>
          <a:p>
            <a:pPr lvl="1" algn="just">
              <a:lnSpc>
                <a:spcPct val="90000"/>
              </a:lnSpc>
              <a:buFontTx/>
              <a:buNone/>
            </a:pPr>
            <a:r>
              <a:rPr lang="en-US" sz="3200" dirty="0">
                <a:latin typeface="Times New Roman" pitchFamily="18" charset="0"/>
                <a:cs typeface="Times New Roman" pitchFamily="18" charset="0"/>
              </a:rPr>
              <a:t>		default:</a:t>
            </a:r>
          </a:p>
          <a:p>
            <a:pPr lvl="1" algn="just">
              <a:lnSpc>
                <a:spcPct val="90000"/>
              </a:lnSpc>
              <a:buFontTx/>
              <a:buNone/>
            </a:pPr>
            <a:r>
              <a:rPr lang="en-US" sz="3200" dirty="0">
                <a:latin typeface="Times New Roman" pitchFamily="18" charset="0"/>
                <a:cs typeface="Times New Roman" pitchFamily="18" charset="0"/>
              </a:rPr>
              <a:t>		…</a:t>
            </a:r>
          </a:p>
          <a:p>
            <a:pPr lvl="1" algn="just">
              <a:lnSpc>
                <a:spcPct val="90000"/>
              </a:lnSpc>
              <a:buFontTx/>
              <a:buNone/>
            </a:pPr>
            <a:r>
              <a:rPr lang="en-US" sz="3200" dirty="0">
                <a:latin typeface="Times New Roman" pitchFamily="18" charset="0"/>
                <a:cs typeface="Times New Roman" pitchFamily="18" charset="0"/>
              </a:rPr>
              <a:t>}</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8" name="Rectangle 4"/>
          <p:cNvSpPr>
            <a:spLocks noGrp="1" noChangeArrowheads="1"/>
          </p:cNvSpPr>
          <p:nvPr>
            <p:ph type="title"/>
          </p:nvPr>
        </p:nvSpPr>
        <p:spPr>
          <a:xfrm>
            <a:off x="457200" y="0"/>
            <a:ext cx="8229600" cy="487362"/>
          </a:xfrm>
        </p:spPr>
        <p:txBody>
          <a:bodyPr>
            <a:normAutofit fontScale="90000"/>
          </a:bodyPr>
          <a:lstStyle/>
          <a:p>
            <a:r>
              <a:rPr lang="en-US" sz="3200" dirty="0">
                <a:latin typeface="Times New Roman" pitchFamily="18" charset="0"/>
                <a:cs typeface="Times New Roman" pitchFamily="18" charset="0"/>
              </a:rPr>
              <a:t>Switch with char Type</a:t>
            </a:r>
          </a:p>
        </p:txBody>
      </p:sp>
      <p:sp>
        <p:nvSpPr>
          <p:cNvPr id="134149" name="Text Box 5"/>
          <p:cNvSpPr txBox="1">
            <a:spLocks noChangeArrowheads="1"/>
          </p:cNvSpPr>
          <p:nvPr/>
        </p:nvSpPr>
        <p:spPr bwMode="auto">
          <a:xfrm>
            <a:off x="1584325" y="2276475"/>
            <a:ext cx="184150" cy="457200"/>
          </a:xfrm>
          <a:prstGeom prst="rect">
            <a:avLst/>
          </a:prstGeom>
          <a:noFill/>
          <a:ln w="9525">
            <a:noFill/>
            <a:miter lim="800000"/>
            <a:headEnd/>
            <a:tailEnd/>
          </a:ln>
          <a:effectLst/>
        </p:spPr>
        <p:txBody>
          <a:bodyPr wrap="none">
            <a:spAutoFit/>
          </a:bodyPr>
          <a:lstStyle/>
          <a:p>
            <a:endParaRPr lang="en-US" sz="2400"/>
          </a:p>
        </p:txBody>
      </p:sp>
      <p:sp>
        <p:nvSpPr>
          <p:cNvPr id="134151" name="Text Box 7"/>
          <p:cNvSpPr txBox="1">
            <a:spLocks noChangeArrowheads="1"/>
          </p:cNvSpPr>
          <p:nvPr/>
        </p:nvSpPr>
        <p:spPr bwMode="auto">
          <a:xfrm>
            <a:off x="304800" y="381000"/>
            <a:ext cx="7239000" cy="7109639"/>
          </a:xfrm>
          <a:prstGeom prst="rect">
            <a:avLst/>
          </a:prstGeom>
          <a:noFill/>
          <a:ln w="9525">
            <a:noFill/>
            <a:miter lim="800000"/>
            <a:headEnd/>
            <a:tailEnd/>
          </a:ln>
          <a:effectLst/>
        </p:spPr>
        <p:txBody>
          <a:bodyPr wrap="square">
            <a:spAutoFit/>
          </a:bodyPr>
          <a:lstStyle/>
          <a:p>
            <a:pPr algn="just"/>
            <a:r>
              <a:rPr lang="en-US" sz="2400" dirty="0">
                <a:latin typeface="Times New Roman" pitchFamily="18" charset="0"/>
                <a:cs typeface="Times New Roman" pitchFamily="18" charset="0"/>
              </a:rPr>
              <a:t>	char grade = 'A';</a:t>
            </a:r>
          </a:p>
          <a:p>
            <a:pPr algn="just"/>
            <a:r>
              <a:rPr lang="en-US" sz="2400" dirty="0">
                <a:latin typeface="Times New Roman" pitchFamily="18" charset="0"/>
                <a:cs typeface="Times New Roman" pitchFamily="18" charset="0"/>
              </a:rPr>
              <a:t>	switch(grade)</a:t>
            </a:r>
          </a:p>
          <a:p>
            <a:pPr algn="just"/>
            <a:r>
              <a:rPr lang="en-US" sz="2400" dirty="0">
                <a:latin typeface="Times New Roman" pitchFamily="18" charset="0"/>
                <a:cs typeface="Times New Roman" pitchFamily="18" charset="0"/>
              </a:rPr>
              <a:t>	{</a:t>
            </a:r>
          </a:p>
          <a:p>
            <a:pPr algn="just"/>
            <a:r>
              <a:rPr lang="en-US" sz="2400" dirty="0">
                <a:latin typeface="Times New Roman" pitchFamily="18" charset="0"/>
                <a:cs typeface="Times New Roman" pitchFamily="18" charset="0"/>
              </a:rPr>
              <a:t>	    case 'A':</a:t>
            </a:r>
          </a:p>
          <a:p>
            <a:pPr algn="just"/>
            <a:r>
              <a:rPr lang="en-US" sz="2400" dirty="0">
                <a:latin typeface="Times New Roman" pitchFamily="18" charset="0"/>
                <a:cs typeface="Times New Roman" pitchFamily="18" charset="0"/>
              </a:rPr>
              <a:t>	    case 'B':</a:t>
            </a:r>
          </a:p>
          <a:p>
            <a:pPr algn="just"/>
            <a:r>
              <a:rPr lang="en-US" sz="2400" dirty="0">
                <a:latin typeface="Times New Roman" pitchFamily="18" charset="0"/>
                <a:cs typeface="Times New Roman" pitchFamily="18" charset="0"/>
              </a:rPr>
              <a:t>	    case 'C':</a:t>
            </a:r>
          </a:p>
          <a:p>
            <a:pPr algn="just"/>
            <a:r>
              <a:rPr lang="en-US" sz="2400" dirty="0">
                <a:latin typeface="Times New Roman" pitchFamily="18" charset="0"/>
                <a:cs typeface="Times New Roman" pitchFamily="18" charset="0"/>
              </a:rPr>
              <a:t>	    case 'D':</a:t>
            </a: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System.out.println</a:t>
            </a:r>
            <a:r>
              <a:rPr lang="en-US" sz="2400" dirty="0">
                <a:latin typeface="Times New Roman" pitchFamily="18" charset="0"/>
                <a:cs typeface="Times New Roman" pitchFamily="18" charset="0"/>
              </a:rPr>
              <a:t>("Pass");</a:t>
            </a:r>
          </a:p>
          <a:p>
            <a:pPr algn="just"/>
            <a:r>
              <a:rPr lang="en-US" sz="2400" dirty="0">
                <a:latin typeface="Times New Roman" pitchFamily="18" charset="0"/>
                <a:cs typeface="Times New Roman" pitchFamily="18" charset="0"/>
              </a:rPr>
              <a:t>		break;</a:t>
            </a:r>
          </a:p>
          <a:p>
            <a:pPr algn="just"/>
            <a:r>
              <a:rPr lang="en-US" sz="2400" dirty="0">
                <a:latin typeface="Times New Roman" pitchFamily="18" charset="0"/>
                <a:cs typeface="Times New Roman" pitchFamily="18" charset="0"/>
              </a:rPr>
              <a:t>	    case 'W':</a:t>
            </a: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System.out.println</a:t>
            </a:r>
            <a:r>
              <a:rPr lang="en-US" sz="2400" dirty="0">
                <a:latin typeface="Times New Roman" pitchFamily="18" charset="0"/>
                <a:cs typeface="Times New Roman" pitchFamily="18" charset="0"/>
              </a:rPr>
              <a:t>("Withdraw");</a:t>
            </a:r>
          </a:p>
          <a:p>
            <a:pPr algn="just"/>
            <a:r>
              <a:rPr lang="en-US" sz="2400" dirty="0">
                <a:latin typeface="Times New Roman" pitchFamily="18" charset="0"/>
                <a:cs typeface="Times New Roman" pitchFamily="18" charset="0"/>
              </a:rPr>
              <a:t>		break;</a:t>
            </a:r>
          </a:p>
          <a:p>
            <a:pPr algn="just"/>
            <a:r>
              <a:rPr lang="en-US" sz="2400" dirty="0">
                <a:latin typeface="Times New Roman" pitchFamily="18" charset="0"/>
                <a:cs typeface="Times New Roman" pitchFamily="18" charset="0"/>
              </a:rPr>
              <a:t>	    case 'I':</a:t>
            </a: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System.out.println</a:t>
            </a:r>
            <a:r>
              <a:rPr lang="en-US" sz="2400" dirty="0">
                <a:latin typeface="Times New Roman" pitchFamily="18" charset="0"/>
                <a:cs typeface="Times New Roman" pitchFamily="18" charset="0"/>
              </a:rPr>
              <a:t>("Incomplete");</a:t>
            </a:r>
          </a:p>
          <a:p>
            <a:pPr algn="just"/>
            <a:r>
              <a:rPr lang="en-US" sz="2400" dirty="0">
                <a:latin typeface="Times New Roman" pitchFamily="18" charset="0"/>
                <a:cs typeface="Times New Roman" pitchFamily="18" charset="0"/>
              </a:rPr>
              <a:t>		break;</a:t>
            </a:r>
          </a:p>
          <a:p>
            <a:pPr algn="just"/>
            <a:r>
              <a:rPr lang="en-US" sz="2400" dirty="0">
                <a:latin typeface="Times New Roman" pitchFamily="18" charset="0"/>
                <a:cs typeface="Times New Roman" pitchFamily="18" charset="0"/>
              </a:rPr>
              <a:t>	    default:</a:t>
            </a: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System.out.println</a:t>
            </a:r>
            <a:r>
              <a:rPr lang="en-US" sz="2400" dirty="0">
                <a:latin typeface="Times New Roman" pitchFamily="18" charset="0"/>
                <a:cs typeface="Times New Roman" pitchFamily="18" charset="0"/>
              </a:rPr>
              <a:t>("Fail");</a:t>
            </a:r>
          </a:p>
          <a:p>
            <a:pPr algn="just"/>
            <a:r>
              <a:rPr lang="en-US" sz="2400" dirty="0">
                <a:latin typeface="Times New Roman" pitchFamily="18" charset="0"/>
                <a:cs typeface="Times New Roman" pitchFamily="18" charset="0"/>
              </a:rPr>
              <a:t>	}</a:t>
            </a:r>
          </a:p>
          <a:p>
            <a:pPr algn="just"/>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228600"/>
            <a:ext cx="8305800" cy="707886"/>
          </a:xfrm>
        </p:spPr>
        <p:txBody>
          <a:bodyPr wrap="square">
            <a:spAutoFit/>
          </a:bodyPr>
          <a:lstStyle/>
          <a:p>
            <a:r>
              <a:rPr lang="en-US" sz="4000" dirty="0">
                <a:latin typeface="Times New Roman" pitchFamily="18" charset="0"/>
                <a:cs typeface="Times New Roman" pitchFamily="18" charset="0"/>
              </a:rPr>
              <a:t>Conditional Operator</a:t>
            </a:r>
          </a:p>
        </p:txBody>
      </p:sp>
      <p:sp>
        <p:nvSpPr>
          <p:cNvPr id="46083" name="Rectangle 3"/>
          <p:cNvSpPr>
            <a:spLocks noGrp="1" noChangeArrowheads="1"/>
          </p:cNvSpPr>
          <p:nvPr>
            <p:ph type="body" idx="1"/>
          </p:nvPr>
        </p:nvSpPr>
        <p:spPr>
          <a:xfrm>
            <a:off x="228600" y="990600"/>
            <a:ext cx="8686800" cy="5706177"/>
          </a:xfrm>
        </p:spPr>
        <p:txBody>
          <a:bodyPr wrap="square">
            <a:spAutoFit/>
          </a:bodyPr>
          <a:lstStyle/>
          <a:p>
            <a:pPr algn="just">
              <a:buFontTx/>
              <a:buNone/>
            </a:pPr>
            <a:r>
              <a:rPr lang="en-US" dirty="0">
                <a:latin typeface="Times New Roman" pitchFamily="18" charset="0"/>
                <a:cs typeface="Times New Roman" pitchFamily="18" charset="0"/>
              </a:rPr>
              <a:t>	</a:t>
            </a:r>
            <a:r>
              <a:rPr lang="en-US" dirty="0">
                <a:solidFill>
                  <a:srgbClr val="FF0000"/>
                </a:solidFill>
                <a:latin typeface="Times New Roman" pitchFamily="18" charset="0"/>
                <a:cs typeface="Times New Roman" pitchFamily="18" charset="0"/>
              </a:rPr>
              <a:t>if (n1 &gt; n2)</a:t>
            </a:r>
          </a:p>
          <a:p>
            <a:pPr lvl="1" algn="just">
              <a:buFontTx/>
              <a:buNone/>
            </a:pPr>
            <a:r>
              <a:rPr lang="en-US" sz="3200" dirty="0">
                <a:solidFill>
                  <a:srgbClr val="FF0000"/>
                </a:solidFill>
                <a:latin typeface="Times New Roman" pitchFamily="18" charset="0"/>
                <a:cs typeface="Times New Roman" pitchFamily="18" charset="0"/>
              </a:rPr>
              <a:t>		max = n1;</a:t>
            </a:r>
          </a:p>
          <a:p>
            <a:pPr lvl="1" algn="just">
              <a:buFontTx/>
              <a:buNone/>
            </a:pPr>
            <a:r>
              <a:rPr lang="en-US" sz="3200" dirty="0">
                <a:solidFill>
                  <a:srgbClr val="FF0000"/>
                </a:solidFill>
                <a:latin typeface="Times New Roman" pitchFamily="18" charset="0"/>
                <a:cs typeface="Times New Roman" pitchFamily="18" charset="0"/>
              </a:rPr>
              <a:t>else</a:t>
            </a:r>
          </a:p>
          <a:p>
            <a:pPr lvl="1" algn="just">
              <a:buFontTx/>
              <a:buNone/>
            </a:pPr>
            <a:r>
              <a:rPr lang="en-US" sz="3200" dirty="0">
                <a:solidFill>
                  <a:srgbClr val="FF0000"/>
                </a:solidFill>
                <a:latin typeface="Times New Roman" pitchFamily="18" charset="0"/>
                <a:cs typeface="Times New Roman" pitchFamily="18" charset="0"/>
              </a:rPr>
              <a:t>		max = n2;</a:t>
            </a:r>
          </a:p>
          <a:p>
            <a:pPr lvl="1" algn="just">
              <a:buFontTx/>
              <a:buNone/>
            </a:pPr>
            <a:r>
              <a:rPr lang="en-US" sz="3200" dirty="0">
                <a:latin typeface="Times New Roman" pitchFamily="18" charset="0"/>
                <a:cs typeface="Times New Roman" pitchFamily="18" charset="0"/>
              </a:rPr>
              <a:t>can be written as</a:t>
            </a:r>
          </a:p>
          <a:p>
            <a:pPr lvl="1" algn="ctr">
              <a:buFontTx/>
              <a:buNone/>
            </a:pPr>
            <a:r>
              <a:rPr lang="en-US" sz="3200" b="1" dirty="0">
                <a:solidFill>
                  <a:srgbClr val="7030A0"/>
                </a:solidFill>
                <a:latin typeface="Arial Black" pitchFamily="34" charset="0"/>
                <a:cs typeface="Times New Roman" pitchFamily="18" charset="0"/>
              </a:rPr>
              <a:t>max = (n1 &gt; n2) ? n1 : n2;</a:t>
            </a:r>
          </a:p>
          <a:p>
            <a:pPr algn="just"/>
            <a:r>
              <a:rPr lang="en-US" dirty="0">
                <a:latin typeface="Times New Roman" pitchFamily="18" charset="0"/>
                <a:cs typeface="Times New Roman" pitchFamily="18" charset="0"/>
              </a:rPr>
              <a:t>The ? and : together is called the </a:t>
            </a:r>
            <a:r>
              <a:rPr lang="en-US" i="1" dirty="0">
                <a:solidFill>
                  <a:srgbClr val="FF3300"/>
                </a:solidFill>
                <a:latin typeface="Times New Roman" pitchFamily="18" charset="0"/>
                <a:cs typeface="Times New Roman" pitchFamily="18" charset="0"/>
              </a:rPr>
              <a:t>conditional operator</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(a </a:t>
            </a:r>
            <a:r>
              <a:rPr lang="en-US" i="1" dirty="0">
                <a:latin typeface="Times New Roman" pitchFamily="18" charset="0"/>
                <a:cs typeface="Times New Roman" pitchFamily="18" charset="0"/>
              </a:rPr>
              <a:t>ternary </a:t>
            </a:r>
            <a:r>
              <a:rPr lang="en-US" dirty="0">
                <a:latin typeface="Times New Roman" pitchFamily="18" charset="0"/>
                <a:cs typeface="Times New Roman" pitchFamily="18" charset="0"/>
              </a:rPr>
              <a:t>operator</a:t>
            </a:r>
            <a:r>
              <a:rPr lang="en-US" i="1" dirty="0">
                <a:latin typeface="Times New Roman" pitchFamily="18" charset="0"/>
                <a:cs typeface="Times New Roman" pitchFamily="18" charset="0"/>
              </a:rPr>
              <a:t>).</a:t>
            </a:r>
          </a:p>
          <a:p>
            <a:pPr algn="just"/>
            <a:r>
              <a:rPr lang="en-US" dirty="0">
                <a:latin typeface="Times New Roman" pitchFamily="18" charset="0"/>
                <a:cs typeface="Times New Roman" pitchFamily="18" charset="0"/>
              </a:rPr>
              <a:t>Note</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(n1 &gt; n2) ? n1 : n2 is an </a:t>
            </a:r>
            <a:r>
              <a:rPr lang="en-US" i="1" dirty="0">
                <a:latin typeface="Times New Roman" pitchFamily="18" charset="0"/>
                <a:cs typeface="Times New Roman" pitchFamily="18" charset="0"/>
              </a:rPr>
              <a:t>expression</a:t>
            </a:r>
            <a:r>
              <a:rPr lang="en-US" dirty="0">
                <a:latin typeface="Times New Roman" pitchFamily="18" charset="0"/>
                <a:cs typeface="Times New Roman" pitchFamily="18" charset="0"/>
              </a:rPr>
              <a:t> that has a value unlike the “normal” if statement</a:t>
            </a: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09600" y="381000"/>
            <a:ext cx="8153400" cy="769441"/>
          </a:xfrm>
        </p:spPr>
        <p:txBody>
          <a:bodyPr wrap="square">
            <a:spAutoFit/>
          </a:bodyPr>
          <a:lstStyle/>
          <a:p>
            <a:r>
              <a:rPr lang="en-US" dirty="0">
                <a:latin typeface="Arial" charset="0"/>
              </a:rPr>
              <a:t>Conditional </a:t>
            </a:r>
            <a:r>
              <a:rPr lang="en-US" dirty="0" smtClean="0">
                <a:latin typeface="Arial" charset="0"/>
              </a:rPr>
              <a:t>Operator</a:t>
            </a:r>
            <a:endParaRPr lang="en-US" dirty="0">
              <a:latin typeface="Arial" charset="0"/>
            </a:endParaRPr>
          </a:p>
        </p:txBody>
      </p:sp>
      <p:sp>
        <p:nvSpPr>
          <p:cNvPr id="47107" name="Rectangle 3"/>
          <p:cNvSpPr>
            <a:spLocks noGrp="1" noChangeArrowheads="1"/>
          </p:cNvSpPr>
          <p:nvPr>
            <p:ph type="body" idx="1"/>
          </p:nvPr>
        </p:nvSpPr>
        <p:spPr>
          <a:xfrm>
            <a:off x="381000" y="1371600"/>
            <a:ext cx="8534400" cy="2751522"/>
          </a:xfrm>
        </p:spPr>
        <p:txBody>
          <a:bodyPr wrap="square">
            <a:spAutoFit/>
          </a:bodyPr>
          <a:lstStyle/>
          <a:p>
            <a:r>
              <a:rPr lang="en-US" dirty="0">
                <a:latin typeface="Times New Roman" pitchFamily="18" charset="0"/>
                <a:cs typeface="Times New Roman" pitchFamily="18" charset="0"/>
              </a:rPr>
              <a:t>The conditional operator can be useful with print </a:t>
            </a:r>
            <a:r>
              <a:rPr lang="en-US" dirty="0" smtClean="0">
                <a:latin typeface="Times New Roman" pitchFamily="18" charset="0"/>
                <a:cs typeface="Times New Roman" pitchFamily="18" charset="0"/>
              </a:rPr>
              <a:t>statements.</a:t>
            </a:r>
          </a:p>
          <a:p>
            <a:pPr>
              <a:buNone/>
            </a:pPr>
            <a:r>
              <a:rPr lang="en-US" sz="3200" b="1" dirty="0" err="1" smtClean="0">
                <a:latin typeface="Arial Black" pitchFamily="34" charset="0"/>
                <a:cs typeface="Times New Roman" pitchFamily="18" charset="0"/>
              </a:rPr>
              <a:t>System.out.print</a:t>
            </a:r>
            <a:r>
              <a:rPr lang="en-US" sz="3200" b="1" dirty="0">
                <a:latin typeface="Arial Black" pitchFamily="34" charset="0"/>
                <a:cs typeface="Times New Roman" pitchFamily="18" charset="0"/>
              </a:rPr>
              <a:t>(“You worked “ + hours + “ “ +</a:t>
            </a:r>
          </a:p>
          <a:p>
            <a:pPr lvl="1">
              <a:buFontTx/>
              <a:buNone/>
            </a:pPr>
            <a:r>
              <a:rPr lang="en-US" sz="3200" b="1" dirty="0">
                <a:latin typeface="Arial Black" pitchFamily="34" charset="0"/>
                <a:cs typeface="Times New Roman" pitchFamily="18" charset="0"/>
              </a:rPr>
              <a:t>		</a:t>
            </a:r>
            <a:r>
              <a:rPr lang="en-US" sz="3200" b="1" dirty="0">
                <a:solidFill>
                  <a:srgbClr val="FF0000"/>
                </a:solidFill>
                <a:latin typeface="Arial Black" pitchFamily="34" charset="0"/>
                <a:cs typeface="Times New Roman" pitchFamily="18" charset="0"/>
              </a:rPr>
              <a:t>((hours &gt; 1) ? “hours” : “hour”)</a:t>
            </a:r>
            <a:r>
              <a:rPr lang="en-US" sz="3200" b="1" dirty="0">
                <a:latin typeface="Arial Black" pitchFamily="34" charset="0"/>
                <a:cs typeface="Times New Roman" pitchFamily="18" charset="0"/>
              </a:rPr>
              <a:t>);</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792162"/>
          </a:xfrm>
        </p:spPr>
        <p:txBody>
          <a:bodyPr>
            <a:normAutofit fontScale="90000"/>
          </a:bodyPr>
          <a:lstStyle/>
          <a:p>
            <a:r>
              <a:rPr lang="en-US" b="1" dirty="0" smtClean="0"/>
              <a:t>Types of Flow Control Statement</a:t>
            </a:r>
            <a:br>
              <a:rPr lang="en-US" b="1" dirty="0" smtClean="0"/>
            </a:br>
            <a:endParaRPr lang="en-US" dirty="0"/>
          </a:p>
        </p:txBody>
      </p:sp>
      <p:sp>
        <p:nvSpPr>
          <p:cNvPr id="3" name="Content Placeholder 2"/>
          <p:cNvSpPr>
            <a:spLocks noGrp="1"/>
          </p:cNvSpPr>
          <p:nvPr>
            <p:ph idx="1"/>
          </p:nvPr>
        </p:nvSpPr>
        <p:spPr>
          <a:xfrm>
            <a:off x="457200" y="2209800"/>
            <a:ext cx="8229600" cy="3916363"/>
          </a:xfrm>
        </p:spPr>
        <p:txBody>
          <a:bodyPr/>
          <a:lstStyle/>
          <a:p>
            <a:r>
              <a:rPr lang="en-US" dirty="0" smtClean="0"/>
              <a:t>Return Statement</a:t>
            </a:r>
          </a:p>
          <a:p>
            <a:r>
              <a:rPr lang="en-US" dirty="0" smtClean="0"/>
              <a:t>Continue Statement</a:t>
            </a:r>
          </a:p>
          <a:p>
            <a:r>
              <a:rPr lang="en-US" dirty="0" smtClean="0"/>
              <a:t>Break Statement</a:t>
            </a:r>
          </a:p>
          <a:p>
            <a:endParaRPr lang="en-US"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304800" y="685800"/>
            <a:ext cx="8534400" cy="5440363"/>
          </a:xfrm>
        </p:spPr>
        <p:txBody>
          <a:bodyPr>
            <a:normAutofit fontScale="77500" lnSpcReduction="20000"/>
          </a:bodyPr>
          <a:lstStyle/>
          <a:p>
            <a:pPr algn="just"/>
            <a:r>
              <a:rPr lang="en-US" dirty="0" smtClean="0">
                <a:latin typeface="Times New Roman" pitchFamily="18" charset="0"/>
                <a:cs typeface="Times New Roman" pitchFamily="18" charset="0"/>
              </a:rPr>
              <a:t>When we consider a Java program it can be defined as a collection of objects that communicate via invoking each other's methods. Let us now briefly look into what do class, object, methods and instance variables mean.</a:t>
            </a:r>
          </a:p>
          <a:p>
            <a:pPr algn="just"/>
            <a:r>
              <a:rPr lang="en-US" b="1" dirty="0" smtClean="0">
                <a:latin typeface="Times New Roman" pitchFamily="18" charset="0"/>
                <a:cs typeface="Times New Roman" pitchFamily="18" charset="0"/>
              </a:rPr>
              <a:t>Object -</a:t>
            </a:r>
            <a:r>
              <a:rPr lang="en-US" dirty="0" smtClean="0">
                <a:latin typeface="Times New Roman" pitchFamily="18" charset="0"/>
                <a:cs typeface="Times New Roman" pitchFamily="18" charset="0"/>
              </a:rPr>
              <a:t> Objects have states and behaviors. Example: A dog has states - color, name, breed as well as behaviors -wagging, barking, eating. An object is an instance of a class. </a:t>
            </a:r>
          </a:p>
          <a:p>
            <a:pPr algn="just"/>
            <a:r>
              <a:rPr lang="en-US" b="1" dirty="0" smtClean="0">
                <a:latin typeface="Times New Roman" pitchFamily="18" charset="0"/>
                <a:cs typeface="Times New Roman" pitchFamily="18" charset="0"/>
              </a:rPr>
              <a:t>Class -</a:t>
            </a:r>
            <a:r>
              <a:rPr lang="en-US" dirty="0" smtClean="0">
                <a:latin typeface="Times New Roman" pitchFamily="18" charset="0"/>
                <a:cs typeface="Times New Roman" pitchFamily="18" charset="0"/>
              </a:rPr>
              <a:t> A class can be defined as a template/ blue print that describes the behaviors/states that object of its type support.</a:t>
            </a:r>
          </a:p>
          <a:p>
            <a:pPr algn="just"/>
            <a:r>
              <a:rPr lang="en-US" b="1" dirty="0" smtClean="0">
                <a:latin typeface="Times New Roman" pitchFamily="18" charset="0"/>
                <a:cs typeface="Times New Roman" pitchFamily="18" charset="0"/>
              </a:rPr>
              <a:t>Methods -</a:t>
            </a:r>
            <a:r>
              <a:rPr lang="en-US" dirty="0" smtClean="0">
                <a:latin typeface="Times New Roman" pitchFamily="18" charset="0"/>
                <a:cs typeface="Times New Roman" pitchFamily="18" charset="0"/>
              </a:rPr>
              <a:t> A method is basically a behavior. A class can contain many methods. It is in methods where the logics are written, data is manipulated and all the actions are executed.</a:t>
            </a:r>
          </a:p>
          <a:p>
            <a:pPr algn="just"/>
            <a:r>
              <a:rPr lang="en-US" b="1" dirty="0" smtClean="0">
                <a:latin typeface="Times New Roman" pitchFamily="18" charset="0"/>
                <a:cs typeface="Times New Roman" pitchFamily="18" charset="0"/>
              </a:rPr>
              <a:t>Instance Variables -</a:t>
            </a:r>
            <a:r>
              <a:rPr lang="en-US" dirty="0" smtClean="0">
                <a:latin typeface="Times New Roman" pitchFamily="18" charset="0"/>
                <a:cs typeface="Times New Roman" pitchFamily="18" charset="0"/>
              </a:rPr>
              <a:t> Each object has its unique set of instance variables. An object's state is created by the values assigned to these instance variables.</a:t>
            </a:r>
          </a:p>
          <a:p>
            <a:pPr algn="just"/>
            <a:endParaRPr lang="en-US"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2056</TotalTime>
  <Words>6415</Words>
  <Application>Microsoft Office PowerPoint</Application>
  <PresentationFormat>On-screen Show (4:3)</PresentationFormat>
  <Paragraphs>1053</Paragraphs>
  <Slides>140</Slides>
  <Notes>11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140</vt:i4>
      </vt:variant>
    </vt:vector>
  </HeadingPairs>
  <TitlesOfParts>
    <vt:vector size="143" baseType="lpstr">
      <vt:lpstr>Office Theme</vt:lpstr>
      <vt:lpstr>Picture</vt:lpstr>
      <vt:lpstr>Microsoft Word Picture</vt:lpstr>
      <vt:lpstr>JAVA</vt:lpstr>
      <vt:lpstr>History of Java </vt:lpstr>
      <vt:lpstr>Now a days….</vt:lpstr>
      <vt:lpstr>Oak name for java language ???</vt:lpstr>
      <vt:lpstr>“JAVA”   name for java language????</vt:lpstr>
      <vt:lpstr>JAVA !!!</vt:lpstr>
      <vt:lpstr>Java Version History </vt:lpstr>
      <vt:lpstr>JDK Editions</vt:lpstr>
      <vt:lpstr>Comparison between Java and C </vt:lpstr>
      <vt:lpstr>Slide 10</vt:lpstr>
      <vt:lpstr>Features of Java </vt:lpstr>
      <vt:lpstr>Simple </vt:lpstr>
      <vt:lpstr>Object-oriented </vt:lpstr>
      <vt:lpstr>Platform Independent </vt:lpstr>
      <vt:lpstr>Slide 15</vt:lpstr>
      <vt:lpstr>Secured </vt:lpstr>
      <vt:lpstr>Slide 17</vt:lpstr>
      <vt:lpstr>Robust </vt:lpstr>
      <vt:lpstr>Architecture-neutral </vt:lpstr>
      <vt:lpstr>Distributed </vt:lpstr>
      <vt:lpstr>Java Development Kit (JDK)  </vt:lpstr>
      <vt:lpstr> </vt:lpstr>
      <vt:lpstr>Setting up the Environment Variables </vt:lpstr>
      <vt:lpstr>Set environment variable in different platforms </vt:lpstr>
      <vt:lpstr>Slide 25</vt:lpstr>
      <vt:lpstr>How to Check if Java is Installed </vt:lpstr>
      <vt:lpstr>Slide 27</vt:lpstr>
      <vt:lpstr>Slide 28</vt:lpstr>
      <vt:lpstr>Why Java ?</vt:lpstr>
      <vt:lpstr>JVM</vt:lpstr>
      <vt:lpstr>Slide 31</vt:lpstr>
      <vt:lpstr>A Simple Java Program</vt:lpstr>
      <vt:lpstr>Creating and Editing Using NotePad</vt:lpstr>
      <vt:lpstr>Creating and Editing Using WordPad</vt:lpstr>
      <vt:lpstr>Creating, Compiling, and Running Programs</vt:lpstr>
      <vt:lpstr>Compiling Java Source Code</vt:lpstr>
      <vt:lpstr>Compiling and Running Java from the Command Window</vt:lpstr>
      <vt:lpstr>Anatomy of a Java Program</vt:lpstr>
      <vt:lpstr>Comments</vt:lpstr>
      <vt:lpstr>javadoc comment example</vt:lpstr>
      <vt:lpstr>Reserved Words</vt:lpstr>
      <vt:lpstr>Modifiers</vt:lpstr>
      <vt:lpstr>Statements</vt:lpstr>
      <vt:lpstr>Blocks</vt:lpstr>
      <vt:lpstr>Classes</vt:lpstr>
      <vt:lpstr>Methods</vt:lpstr>
      <vt:lpstr>main Method</vt:lpstr>
      <vt:lpstr>Hello World</vt:lpstr>
      <vt:lpstr>Our First Java Program </vt:lpstr>
      <vt:lpstr>Slide 50</vt:lpstr>
      <vt:lpstr>Slide 51</vt:lpstr>
      <vt:lpstr>Slide 52</vt:lpstr>
      <vt:lpstr>Program File Name</vt:lpstr>
      <vt:lpstr>Slide 54</vt:lpstr>
      <vt:lpstr>Java Identifiers: </vt:lpstr>
      <vt:lpstr>Java Modifiers: </vt:lpstr>
      <vt:lpstr>Java Variables: </vt:lpstr>
      <vt:lpstr>Local variables </vt:lpstr>
      <vt:lpstr>Example</vt:lpstr>
      <vt:lpstr>Instance variables</vt:lpstr>
      <vt:lpstr>Instance variable</vt:lpstr>
      <vt:lpstr>Example </vt:lpstr>
      <vt:lpstr>Class/static variables: </vt:lpstr>
      <vt:lpstr>Class/static variables: </vt:lpstr>
      <vt:lpstr>Example </vt:lpstr>
      <vt:lpstr>Data Types</vt:lpstr>
      <vt:lpstr>Strongly typed Language</vt:lpstr>
      <vt:lpstr>Declaring Variables</vt:lpstr>
      <vt:lpstr>Slide 69</vt:lpstr>
      <vt:lpstr>Integer Types - Whole Numbers</vt:lpstr>
      <vt:lpstr>Floating-Point Data Types</vt:lpstr>
      <vt:lpstr>char Data Type</vt:lpstr>
      <vt:lpstr>boolean Data Type</vt:lpstr>
      <vt:lpstr>Assigning Values to Variables</vt:lpstr>
      <vt:lpstr>Literals</vt:lpstr>
      <vt:lpstr>Floating-Point Literals</vt:lpstr>
      <vt:lpstr>Slide 77</vt:lpstr>
      <vt:lpstr>char and boolean Literals</vt:lpstr>
      <vt:lpstr>Assignment Operator</vt:lpstr>
      <vt:lpstr>Examples:</vt:lpstr>
      <vt:lpstr>Assigning the Values of Other Variables</vt:lpstr>
      <vt:lpstr>Compatible Data Types</vt:lpstr>
      <vt:lpstr>Sample Assignments</vt:lpstr>
      <vt:lpstr>String Literals</vt:lpstr>
      <vt:lpstr>String Concatenation Operator (+)</vt:lpstr>
      <vt:lpstr>Common Error Trap </vt:lpstr>
      <vt:lpstr>Escape Sequences</vt:lpstr>
      <vt:lpstr>Slide 88</vt:lpstr>
      <vt:lpstr>Slide 89</vt:lpstr>
      <vt:lpstr>Constants</vt:lpstr>
      <vt:lpstr>Slide 91</vt:lpstr>
      <vt:lpstr>Different Primitive Data Types </vt:lpstr>
      <vt:lpstr>Primitive types</vt:lpstr>
      <vt:lpstr>Slide 94</vt:lpstr>
      <vt:lpstr>Import the Scanner class</vt:lpstr>
      <vt:lpstr>Initialize a new Scanner object by passing the System.in input stream to the constructor.</vt:lpstr>
      <vt:lpstr>You can now read in different kinds of input data that the user enters.</vt:lpstr>
      <vt:lpstr>Examples</vt:lpstr>
      <vt:lpstr>Arithmetic Operators</vt:lpstr>
      <vt:lpstr>Operator Precedence</vt:lpstr>
      <vt:lpstr>Example</vt:lpstr>
      <vt:lpstr>Another Example</vt:lpstr>
      <vt:lpstr>Integer Division &amp; Modulus</vt:lpstr>
      <vt:lpstr>Division by Zero</vt:lpstr>
      <vt:lpstr>Mixed-Type Arithmetic</vt:lpstr>
      <vt:lpstr>Rules of Promotion</vt:lpstr>
      <vt:lpstr>Type Casting</vt:lpstr>
      <vt:lpstr>Widening Casting(Implicit) </vt:lpstr>
      <vt:lpstr>Slide 109</vt:lpstr>
      <vt:lpstr>Slide 110</vt:lpstr>
      <vt:lpstr>Shortcut Operators</vt:lpstr>
      <vt:lpstr>More Shortcut Operators</vt:lpstr>
      <vt:lpstr>Examples bitwise operators </vt:lpstr>
      <vt:lpstr>Common Error Trap</vt:lpstr>
      <vt:lpstr>Operator Precedence</vt:lpstr>
      <vt:lpstr>Types of Java Statement </vt:lpstr>
      <vt:lpstr>If Statement </vt:lpstr>
      <vt:lpstr>Slide 118</vt:lpstr>
      <vt:lpstr>If Else Statement </vt:lpstr>
      <vt:lpstr>Slide 120</vt:lpstr>
      <vt:lpstr>If Else If Statement </vt:lpstr>
      <vt:lpstr>Slide 122</vt:lpstr>
      <vt:lpstr>Slide 123</vt:lpstr>
      <vt:lpstr>For Loop </vt:lpstr>
      <vt:lpstr>Slide 125</vt:lpstr>
      <vt:lpstr>While loop statements in Java </vt:lpstr>
      <vt:lpstr> </vt:lpstr>
      <vt:lpstr>Do While loop in Java </vt:lpstr>
      <vt:lpstr>switch Statement</vt:lpstr>
      <vt:lpstr>switch Statement</vt:lpstr>
      <vt:lpstr>switch Statement, cont.</vt:lpstr>
      <vt:lpstr>switch Statement</vt:lpstr>
      <vt:lpstr>Slide 133</vt:lpstr>
      <vt:lpstr>switch Statement, cont.</vt:lpstr>
      <vt:lpstr>The switch Statement, cont.</vt:lpstr>
      <vt:lpstr>Switch with char Type</vt:lpstr>
      <vt:lpstr>Conditional Operator</vt:lpstr>
      <vt:lpstr>Conditional Operator</vt:lpstr>
      <vt:lpstr>Types of Flow Control Statement </vt:lpstr>
      <vt:lpstr>Slide 140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JAVA</dc:title>
  <dc:creator>MartinaD</dc:creator>
  <cp:lastModifiedBy>MartinaD</cp:lastModifiedBy>
  <cp:revision>127</cp:revision>
  <dcterms:created xsi:type="dcterms:W3CDTF">2006-08-16T00:00:00Z</dcterms:created>
  <dcterms:modified xsi:type="dcterms:W3CDTF">2016-07-28T08:47:42Z</dcterms:modified>
</cp:coreProperties>
</file>