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handoutMasterIdLst>
    <p:handoutMasterId r:id="rId48"/>
  </p:handoutMasterIdLst>
  <p:sldIdLst>
    <p:sldId id="277" r:id="rId2"/>
    <p:sldId id="317" r:id="rId3"/>
    <p:sldId id="319" r:id="rId4"/>
    <p:sldId id="278" r:id="rId5"/>
    <p:sldId id="318" r:id="rId6"/>
    <p:sldId id="279" r:id="rId7"/>
    <p:sldId id="280" r:id="rId8"/>
    <p:sldId id="281" r:id="rId9"/>
    <p:sldId id="282" r:id="rId10"/>
    <p:sldId id="283" r:id="rId11"/>
    <p:sldId id="284" r:id="rId12"/>
    <p:sldId id="320" r:id="rId13"/>
    <p:sldId id="321" r:id="rId14"/>
    <p:sldId id="285" r:id="rId15"/>
    <p:sldId id="324" r:id="rId16"/>
    <p:sldId id="322" r:id="rId17"/>
    <p:sldId id="323" r:id="rId18"/>
    <p:sldId id="325" r:id="rId19"/>
    <p:sldId id="326" r:id="rId20"/>
    <p:sldId id="288" r:id="rId21"/>
    <p:sldId id="289" r:id="rId22"/>
    <p:sldId id="290" r:id="rId23"/>
    <p:sldId id="327" r:id="rId24"/>
    <p:sldId id="291" r:id="rId25"/>
    <p:sldId id="301" r:id="rId26"/>
    <p:sldId id="286" r:id="rId27"/>
    <p:sldId id="287" r:id="rId28"/>
    <p:sldId id="292" r:id="rId29"/>
    <p:sldId id="293" r:id="rId30"/>
    <p:sldId id="328" r:id="rId31"/>
    <p:sldId id="294" r:id="rId32"/>
    <p:sldId id="295" r:id="rId33"/>
    <p:sldId id="296" r:id="rId34"/>
    <p:sldId id="297" r:id="rId35"/>
    <p:sldId id="329" r:id="rId36"/>
    <p:sldId id="298" r:id="rId37"/>
    <p:sldId id="300" r:id="rId38"/>
    <p:sldId id="330" r:id="rId39"/>
    <p:sldId id="331" r:id="rId40"/>
    <p:sldId id="312" r:id="rId41"/>
    <p:sldId id="333" r:id="rId42"/>
    <p:sldId id="334" r:id="rId43"/>
    <p:sldId id="335" r:id="rId44"/>
    <p:sldId id="336" r:id="rId45"/>
    <p:sldId id="332" r:id="rId46"/>
    <p:sldId id="337" r:id="rId47"/>
  </p:sldIdLst>
  <p:sldSz cx="9144000" cy="6858000" type="screen4x3"/>
  <p:notesSz cx="6858000" cy="9144000"/>
  <p:defaultTextStyle>
    <a:defPPr>
      <a:defRPr lang="en-US"/>
    </a:defPPr>
    <a:lvl1pPr algn="l" rtl="0" fontAlgn="base" latinLnBrk="1">
      <a:spcBef>
        <a:spcPct val="0"/>
      </a:spcBef>
      <a:spcAft>
        <a:spcPct val="0"/>
      </a:spcAft>
      <a:defRPr kumimoji="1" kern="1200">
        <a:solidFill>
          <a:schemeClr val="tx1"/>
        </a:solidFill>
        <a:latin typeface="Trebuchet MS" pitchFamily="34" charset="0"/>
        <a:ea typeface="+mn-ea"/>
        <a:cs typeface="Arial" pitchFamily="34" charset="0"/>
      </a:defRPr>
    </a:lvl1pPr>
    <a:lvl2pPr marL="457200" algn="l" rtl="0" fontAlgn="base" latinLnBrk="1">
      <a:spcBef>
        <a:spcPct val="0"/>
      </a:spcBef>
      <a:spcAft>
        <a:spcPct val="0"/>
      </a:spcAft>
      <a:defRPr kumimoji="1" kern="1200">
        <a:solidFill>
          <a:schemeClr val="tx1"/>
        </a:solidFill>
        <a:latin typeface="Trebuchet MS" pitchFamily="34" charset="0"/>
        <a:ea typeface="+mn-ea"/>
        <a:cs typeface="Arial" pitchFamily="34" charset="0"/>
      </a:defRPr>
    </a:lvl2pPr>
    <a:lvl3pPr marL="914400" algn="l" rtl="0" fontAlgn="base" latinLnBrk="1">
      <a:spcBef>
        <a:spcPct val="0"/>
      </a:spcBef>
      <a:spcAft>
        <a:spcPct val="0"/>
      </a:spcAft>
      <a:defRPr kumimoji="1" kern="1200">
        <a:solidFill>
          <a:schemeClr val="tx1"/>
        </a:solidFill>
        <a:latin typeface="Trebuchet MS" pitchFamily="34" charset="0"/>
        <a:ea typeface="+mn-ea"/>
        <a:cs typeface="Arial" pitchFamily="34" charset="0"/>
      </a:defRPr>
    </a:lvl3pPr>
    <a:lvl4pPr marL="1371600" algn="l" rtl="0" fontAlgn="base" latinLnBrk="1">
      <a:spcBef>
        <a:spcPct val="0"/>
      </a:spcBef>
      <a:spcAft>
        <a:spcPct val="0"/>
      </a:spcAft>
      <a:defRPr kumimoji="1" kern="1200">
        <a:solidFill>
          <a:schemeClr val="tx1"/>
        </a:solidFill>
        <a:latin typeface="Trebuchet MS" pitchFamily="34" charset="0"/>
        <a:ea typeface="+mn-ea"/>
        <a:cs typeface="Arial" pitchFamily="34" charset="0"/>
      </a:defRPr>
    </a:lvl4pPr>
    <a:lvl5pPr marL="1828800" algn="l" rtl="0" fontAlgn="base" latinLnBrk="1">
      <a:spcBef>
        <a:spcPct val="0"/>
      </a:spcBef>
      <a:spcAft>
        <a:spcPct val="0"/>
      </a:spcAft>
      <a:defRPr kumimoji="1" kern="1200">
        <a:solidFill>
          <a:schemeClr val="tx1"/>
        </a:solidFill>
        <a:latin typeface="Trebuchet MS" pitchFamily="34" charset="0"/>
        <a:ea typeface="+mn-ea"/>
        <a:cs typeface="Arial" pitchFamily="34" charset="0"/>
      </a:defRPr>
    </a:lvl5pPr>
    <a:lvl6pPr marL="2286000" algn="l" defTabSz="914400" rtl="0" eaLnBrk="1" latinLnBrk="0" hangingPunct="1">
      <a:defRPr kumimoji="1" kern="1200">
        <a:solidFill>
          <a:schemeClr val="tx1"/>
        </a:solidFill>
        <a:latin typeface="Trebuchet MS" pitchFamily="34" charset="0"/>
        <a:ea typeface="+mn-ea"/>
        <a:cs typeface="Arial" pitchFamily="34" charset="0"/>
      </a:defRPr>
    </a:lvl6pPr>
    <a:lvl7pPr marL="2743200" algn="l" defTabSz="914400" rtl="0" eaLnBrk="1" latinLnBrk="0" hangingPunct="1">
      <a:defRPr kumimoji="1" kern="1200">
        <a:solidFill>
          <a:schemeClr val="tx1"/>
        </a:solidFill>
        <a:latin typeface="Trebuchet MS" pitchFamily="34" charset="0"/>
        <a:ea typeface="+mn-ea"/>
        <a:cs typeface="Arial" pitchFamily="34" charset="0"/>
      </a:defRPr>
    </a:lvl7pPr>
    <a:lvl8pPr marL="3200400" algn="l" defTabSz="914400" rtl="0" eaLnBrk="1" latinLnBrk="0" hangingPunct="1">
      <a:defRPr kumimoji="1" kern="1200">
        <a:solidFill>
          <a:schemeClr val="tx1"/>
        </a:solidFill>
        <a:latin typeface="Trebuchet MS" pitchFamily="34" charset="0"/>
        <a:ea typeface="+mn-ea"/>
        <a:cs typeface="Arial" pitchFamily="34" charset="0"/>
      </a:defRPr>
    </a:lvl8pPr>
    <a:lvl9pPr marL="3657600" algn="l" defTabSz="914400" rtl="0" eaLnBrk="1" latinLnBrk="0" hangingPunct="1">
      <a:defRPr kumimoji="1" kern="1200">
        <a:solidFill>
          <a:schemeClr val="tx1"/>
        </a:solidFill>
        <a:latin typeface="Trebuchet MS"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6699"/>
    <a:srgbClr val="FFCCCC"/>
    <a:srgbClr val="00FF00"/>
    <a:srgbClr val="BEA618"/>
    <a:srgbClr val="A49318"/>
    <a:srgbClr val="AF9D19"/>
    <a:srgbClr val="D5BF1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27" autoAdjust="0"/>
  </p:normalViewPr>
  <p:slideViewPr>
    <p:cSldViewPr snapToGrid="0">
      <p:cViewPr varScale="1">
        <p:scale>
          <a:sx n="127" d="100"/>
          <a:sy n="127" d="100"/>
        </p:scale>
        <p:origin x="-1266" y="-90"/>
      </p:cViewPr>
      <p:guideLst>
        <p:guide orient="horz" pos="2075"/>
        <p:guide pos="28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08E82E-EAE5-4E6F-90B5-E3514319F271}" type="datetimeFigureOut">
              <a:rPr lang="en-AU" smtClean="0"/>
              <a:pPr/>
              <a:t>1/05/2011</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894908E-61C5-4A0C-8E23-E2801D3A45C5}" type="slidenum">
              <a:rPr lang="en-AU" smtClean="0"/>
              <a:pPr/>
              <a:t>‹#›</a:t>
            </a:fld>
            <a:endParaRPr lang="en-A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9ED2DA4-FBD2-4E64-8525-7DC375737818}"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AU" smtClean="0"/>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smtClean="0"/>
          </a:p>
        </p:txBody>
      </p:sp>
      <p:sp>
        <p:nvSpPr>
          <p:cNvPr id="3174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Garamond" pitchFamily="18" charset="0"/>
              </a:defRPr>
            </a:lvl1pPr>
          </a:lstStyle>
          <a:p>
            <a:pPr>
              <a:defRPr/>
            </a:pPr>
            <a:endParaRPr lang="en-US" dirty="0"/>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Garamond" pitchFamily="18" charset="0"/>
              </a:defRPr>
            </a:lvl1pPr>
          </a:lstStyle>
          <a:p>
            <a:pPr>
              <a:defRPr/>
            </a:pPr>
            <a:endParaRPr lang="en-US" dirty="0"/>
          </a:p>
        </p:txBody>
      </p:sp>
      <p:sp>
        <p:nvSpPr>
          <p:cNvPr id="3175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Garamond" pitchFamily="18" charset="0"/>
              </a:defRPr>
            </a:lvl1pPr>
          </a:lstStyle>
          <a:p>
            <a:pPr>
              <a:defRPr/>
            </a:pPr>
            <a:fld id="{9F526FBB-E9ED-4001-9FFE-0FD71A27AE53}" type="slidenum">
              <a:rPr lang="en-AU" smtClean="0"/>
              <a:pPr>
                <a:defRPr/>
              </a:pPr>
              <a:t>‹#›</a:t>
            </a:fld>
            <a:endParaRPr lang="en-AU" dirty="0"/>
          </a:p>
        </p:txBody>
      </p:sp>
      <p:sp>
        <p:nvSpPr>
          <p:cNvPr id="7" name="Rectangle 22"/>
          <p:cNvSpPr>
            <a:spLocks noChangeArrowheads="1"/>
          </p:cNvSpPr>
          <p:nvPr/>
        </p:nvSpPr>
        <p:spPr bwMode="auto">
          <a:xfrm>
            <a:off x="5599113" y="392113"/>
            <a:ext cx="2552700" cy="244475"/>
          </a:xfrm>
          <a:prstGeom prst="rect">
            <a:avLst/>
          </a:prstGeom>
          <a:noFill/>
          <a:ln w="9525">
            <a:noFill/>
            <a:miter lim="800000"/>
            <a:headEnd/>
            <a:tailEnd/>
          </a:ln>
          <a:effectLst/>
        </p:spPr>
        <p:txBody>
          <a:bodyPr anchor="ctr">
            <a:spAutoFit/>
          </a:bodyPr>
          <a:lstStyle/>
          <a:p>
            <a:pPr algn="r" latinLnBrk="0">
              <a:defRPr/>
            </a:pPr>
            <a:r>
              <a:rPr kumimoji="0" lang="en-US" sz="1000" b="1" i="1">
                <a:latin typeface="Arial" charset="0"/>
                <a:cs typeface="Arial" charset="0"/>
              </a:rPr>
              <a:t>@ 2010 Tata McGraw-Hill Education                                           </a:t>
            </a:r>
          </a:p>
        </p:txBody>
      </p:sp>
      <p:sp>
        <p:nvSpPr>
          <p:cNvPr id="8" name="Text Box 31"/>
          <p:cNvSpPr txBox="1">
            <a:spLocks noChangeArrowheads="1"/>
          </p:cNvSpPr>
          <p:nvPr/>
        </p:nvSpPr>
        <p:spPr bwMode="auto">
          <a:xfrm>
            <a:off x="8839200" y="6578600"/>
            <a:ext cx="339725" cy="244475"/>
          </a:xfrm>
          <a:prstGeom prst="rect">
            <a:avLst/>
          </a:prstGeom>
          <a:noFill/>
          <a:ln w="9525">
            <a:noFill/>
            <a:miter lim="800000"/>
            <a:headEnd/>
            <a:tailEnd/>
          </a:ln>
          <a:effectLst/>
        </p:spPr>
        <p:txBody>
          <a:bodyPr wrap="none">
            <a:spAutoFit/>
          </a:bodyPr>
          <a:lstStyle/>
          <a:p>
            <a:pPr latinLnBrk="0"/>
            <a:fld id="{D41F5C81-C926-40B2-82BC-5BE6A9933464}" type="slidenum">
              <a:rPr kumimoji="0" lang="en-US" sz="1000" b="1">
                <a:latin typeface="Arial" pitchFamily="34" charset="0"/>
              </a:rPr>
              <a:pPr latinLnBrk="0"/>
              <a:t>‹#›</a:t>
            </a:fld>
            <a:endParaRPr kumimoji="0" lang="en-US" sz="1000" b="1">
              <a:latin typeface="Arial" pitchFamily="34" charset="0"/>
            </a:endParaRPr>
          </a:p>
        </p:txBody>
      </p:sp>
      <p:pic>
        <p:nvPicPr>
          <p:cNvPr id="9" name="Picture 34"/>
          <p:cNvPicPr>
            <a:picLocks noChangeAspect="1" noChangeArrowheads="1"/>
          </p:cNvPicPr>
          <p:nvPr/>
        </p:nvPicPr>
        <p:blipFill>
          <a:blip r:embed="rId3"/>
          <a:srcRect/>
          <a:stretch>
            <a:fillRect/>
          </a:stretch>
        </p:blipFill>
        <p:spPr bwMode="auto">
          <a:xfrm>
            <a:off x="53975" y="466725"/>
            <a:ext cx="371475" cy="368300"/>
          </a:xfrm>
          <a:prstGeom prst="rect">
            <a:avLst/>
          </a:prstGeom>
          <a:noFill/>
          <a:ln w="9525">
            <a:noFill/>
            <a:miter lim="800000"/>
            <a:headEnd/>
            <a:tailEnd/>
          </a:ln>
        </p:spPr>
      </p:pic>
      <p:sp>
        <p:nvSpPr>
          <p:cNvPr id="10" name="Text Box 35"/>
          <p:cNvSpPr txBox="1">
            <a:spLocks noChangeArrowheads="1"/>
          </p:cNvSpPr>
          <p:nvPr/>
        </p:nvSpPr>
        <p:spPr bwMode="auto">
          <a:xfrm>
            <a:off x="419100" y="508000"/>
            <a:ext cx="1165225" cy="336550"/>
          </a:xfrm>
          <a:prstGeom prst="rect">
            <a:avLst/>
          </a:prstGeom>
          <a:noFill/>
          <a:ln w="9525">
            <a:noFill/>
            <a:miter lim="800000"/>
            <a:headEnd/>
            <a:tailEnd/>
          </a:ln>
          <a:effectLst/>
        </p:spPr>
        <p:txBody>
          <a:bodyPr wrap="none">
            <a:spAutoFit/>
          </a:bodyPr>
          <a:lstStyle/>
          <a:p>
            <a:pPr>
              <a:defRPr/>
            </a:pPr>
            <a:r>
              <a:rPr lang="en-US" sz="1600" b="1">
                <a:latin typeface="Arial" charset="0"/>
                <a:cs typeface="Arial" charset="0"/>
              </a:rPr>
              <a:t>Education</a:t>
            </a:r>
          </a:p>
        </p:txBody>
      </p:sp>
      <p:pic>
        <p:nvPicPr>
          <p:cNvPr id="11" name="Picture 36" descr="bu_bar"/>
          <p:cNvPicPr>
            <a:picLocks noChangeAspect="1" noChangeArrowheads="1"/>
          </p:cNvPicPr>
          <p:nvPr/>
        </p:nvPicPr>
        <p:blipFill>
          <a:blip r:embed="rId4"/>
          <a:srcRect/>
          <a:stretch>
            <a:fillRect/>
          </a:stretch>
        </p:blipFill>
        <p:spPr bwMode="auto">
          <a:xfrm>
            <a:off x="0" y="0"/>
            <a:ext cx="9144000" cy="249238"/>
          </a:xfrm>
          <a:prstGeom prst="rect">
            <a:avLst/>
          </a:prstGeom>
          <a:noFill/>
          <a:ln w="9525">
            <a:noFill/>
            <a:miter lim="800000"/>
            <a:headEnd/>
            <a:tailEnd/>
          </a:ln>
        </p:spPr>
      </p:pic>
      <p:pic>
        <p:nvPicPr>
          <p:cNvPr id="12" name="Picture 39" descr="book cover for PPT slides"/>
          <p:cNvPicPr>
            <a:picLocks noChangeAspect="1" noChangeArrowheads="1"/>
          </p:cNvPicPr>
          <p:nvPr/>
        </p:nvPicPr>
        <p:blipFill>
          <a:blip r:embed="rId5"/>
          <a:srcRect/>
          <a:stretch>
            <a:fillRect/>
          </a:stretch>
        </p:blipFill>
        <p:spPr bwMode="auto">
          <a:xfrm>
            <a:off x="7994650" y="0"/>
            <a:ext cx="1212850" cy="1425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04" r:id="rId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Garamond" pitchFamily="18" charset="0"/>
          <a:cs typeface="Arial" charset="0"/>
        </a:defRPr>
      </a:lvl2pPr>
      <a:lvl3pPr algn="ctr" rtl="0" eaLnBrk="1" fontAlgn="base" hangingPunct="1">
        <a:spcBef>
          <a:spcPct val="0"/>
        </a:spcBef>
        <a:spcAft>
          <a:spcPct val="0"/>
        </a:spcAft>
        <a:defRPr sz="4400">
          <a:solidFill>
            <a:schemeClr val="tx2"/>
          </a:solidFill>
          <a:latin typeface="Garamond" pitchFamily="18" charset="0"/>
          <a:cs typeface="Arial" charset="0"/>
        </a:defRPr>
      </a:lvl3pPr>
      <a:lvl4pPr algn="ctr" rtl="0" eaLnBrk="1" fontAlgn="base" hangingPunct="1">
        <a:spcBef>
          <a:spcPct val="0"/>
        </a:spcBef>
        <a:spcAft>
          <a:spcPct val="0"/>
        </a:spcAft>
        <a:defRPr sz="4400">
          <a:solidFill>
            <a:schemeClr val="tx2"/>
          </a:solidFill>
          <a:latin typeface="Garamond" pitchFamily="18" charset="0"/>
          <a:cs typeface="Arial" charset="0"/>
        </a:defRPr>
      </a:lvl4pPr>
      <a:lvl5pPr algn="ctr" rtl="0" eaLnBrk="1" fontAlgn="base" hangingPunct="1">
        <a:spcBef>
          <a:spcPct val="0"/>
        </a:spcBef>
        <a:spcAft>
          <a:spcPct val="0"/>
        </a:spcAft>
        <a:defRPr sz="4400">
          <a:solidFill>
            <a:schemeClr val="tx2"/>
          </a:solidFill>
          <a:latin typeface="Garamond" pitchFamily="18" charset="0"/>
          <a:cs typeface="Arial" charset="0"/>
        </a:defRPr>
      </a:lvl5pPr>
      <a:lvl6pPr marL="457200" algn="ctr" rtl="0" eaLnBrk="1" fontAlgn="base" hangingPunct="1">
        <a:spcBef>
          <a:spcPct val="0"/>
        </a:spcBef>
        <a:spcAft>
          <a:spcPct val="0"/>
        </a:spcAft>
        <a:defRPr sz="4400">
          <a:solidFill>
            <a:schemeClr val="tx2"/>
          </a:solidFill>
          <a:latin typeface="Garamond" pitchFamily="18" charset="0"/>
          <a:cs typeface="Arial" charset="0"/>
        </a:defRPr>
      </a:lvl6pPr>
      <a:lvl7pPr marL="914400" algn="ctr" rtl="0" eaLnBrk="1" fontAlgn="base" hangingPunct="1">
        <a:spcBef>
          <a:spcPct val="0"/>
        </a:spcBef>
        <a:spcAft>
          <a:spcPct val="0"/>
        </a:spcAft>
        <a:defRPr sz="4400">
          <a:solidFill>
            <a:schemeClr val="tx2"/>
          </a:solidFill>
          <a:latin typeface="Garamond" pitchFamily="18" charset="0"/>
          <a:cs typeface="Arial" charset="0"/>
        </a:defRPr>
      </a:lvl7pPr>
      <a:lvl8pPr marL="1371600" algn="ctr" rtl="0" eaLnBrk="1" fontAlgn="base" hangingPunct="1">
        <a:spcBef>
          <a:spcPct val="0"/>
        </a:spcBef>
        <a:spcAft>
          <a:spcPct val="0"/>
        </a:spcAft>
        <a:defRPr sz="4400">
          <a:solidFill>
            <a:schemeClr val="tx2"/>
          </a:solidFill>
          <a:latin typeface="Garamond" pitchFamily="18" charset="0"/>
          <a:cs typeface="Arial" charset="0"/>
        </a:defRPr>
      </a:lvl8pPr>
      <a:lvl9pPr marL="1828800" algn="ctr" rtl="0" eaLnBrk="1" fontAlgn="base" hangingPunct="1">
        <a:spcBef>
          <a:spcPct val="0"/>
        </a:spcBef>
        <a:spcAft>
          <a:spcPct val="0"/>
        </a:spcAft>
        <a:defRPr sz="4400">
          <a:solidFill>
            <a:schemeClr val="tx2"/>
          </a:solidFill>
          <a:latin typeface="Garamond" pitchFamily="18"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hhe.com/hayt6e"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Office_Word_Document2.docx"/><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Document3.docx"/><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43.xml.rels><?xml version="1.0" encoding="UTF-8" standalone="yes"?>
<Relationships xmlns="http://schemas.openxmlformats.org/package/2006/relationships"><Relationship Id="rId3" Type="http://schemas.openxmlformats.org/officeDocument/2006/relationships/package" Target="../embeddings/Microsoft_Office_Word_Document4.docx"/><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Office_Word_Document5.docx"/><Relationship Id="rId2" Type="http://schemas.openxmlformats.org/officeDocument/2006/relationships/slideLayout" Target="../slideLayouts/slideLayout1.xml"/><Relationship Id="rId1" Type="http://schemas.openxmlformats.org/officeDocument/2006/relationships/vmlDrawing" Target="../drawings/vmlDrawing5.vml"/></Relationships>
</file>

<file path=ppt/slides/_rels/slide45.xml.rels><?xml version="1.0" encoding="UTF-8" standalone="yes"?>
<Relationships xmlns="http://schemas.openxmlformats.org/package/2006/relationships"><Relationship Id="rId3" Type="http://schemas.openxmlformats.org/officeDocument/2006/relationships/package" Target="../embeddings/Microsoft_Office_Word_Document6.docx"/><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3"/>
          <p:cNvSpPr txBox="1">
            <a:spLocks noChangeArrowheads="1"/>
          </p:cNvSpPr>
          <p:nvPr/>
        </p:nvSpPr>
        <p:spPr bwMode="auto">
          <a:xfrm>
            <a:off x="-47625" y="841375"/>
            <a:ext cx="9144000" cy="1920875"/>
          </a:xfrm>
          <a:prstGeom prst="rect">
            <a:avLst/>
          </a:prstGeom>
          <a:noFill/>
          <a:ln w="9525">
            <a:noFill/>
            <a:miter lim="800000"/>
            <a:headEnd/>
            <a:tailEnd/>
          </a:ln>
        </p:spPr>
        <p:txBody>
          <a:bodyPr>
            <a:spAutoFit/>
          </a:bodyPr>
          <a:lstStyle/>
          <a:p>
            <a:pPr algn="ctr" eaLnBrk="0" latinLnBrk="0" hangingPunct="0"/>
            <a:r>
              <a:rPr kumimoji="0" lang="en-US" sz="4000" b="1" dirty="0">
                <a:solidFill>
                  <a:srgbClr val="BEA618"/>
                </a:solidFill>
                <a:latin typeface="Garamond" pitchFamily="18" charset="0"/>
              </a:rPr>
              <a:t>DATABASE </a:t>
            </a:r>
          </a:p>
          <a:p>
            <a:pPr algn="ctr" eaLnBrk="0" latinLnBrk="0" hangingPunct="0"/>
            <a:r>
              <a:rPr kumimoji="0" lang="en-US" sz="4000" b="1" dirty="0">
                <a:solidFill>
                  <a:srgbClr val="BEA618"/>
                </a:solidFill>
                <a:latin typeface="Garamond" pitchFamily="18" charset="0"/>
              </a:rPr>
              <a:t>MANAGEMENT </a:t>
            </a:r>
          </a:p>
          <a:p>
            <a:pPr algn="ctr" eaLnBrk="0" latinLnBrk="0" hangingPunct="0"/>
            <a:r>
              <a:rPr kumimoji="0" lang="en-US" sz="4000" b="1" dirty="0">
                <a:solidFill>
                  <a:srgbClr val="BEA618"/>
                </a:solidFill>
                <a:latin typeface="Garamond" pitchFamily="18" charset="0"/>
              </a:rPr>
              <a:t>SYSTEMS</a:t>
            </a:r>
          </a:p>
        </p:txBody>
      </p:sp>
      <p:sp>
        <p:nvSpPr>
          <p:cNvPr id="13315" name="AutoShape 5">
            <a:hlinkClick r:id="rId3" highlightClick="1">
              <a:snd r:embed="rId2" name="DRIVEBY.WAV"/>
            </a:hlinkClick>
          </p:cNvPr>
          <p:cNvSpPr>
            <a:spLocks noChangeArrowheads="1"/>
          </p:cNvSpPr>
          <p:nvPr/>
        </p:nvSpPr>
        <p:spPr bwMode="auto">
          <a:xfrm>
            <a:off x="438150" y="304800"/>
            <a:ext cx="1314450" cy="1543050"/>
          </a:xfrm>
          <a:prstGeom prst="actionButtonBlank">
            <a:avLst/>
          </a:prstGeom>
          <a:noFill/>
          <a:ln w="9525">
            <a:noFill/>
            <a:miter lim="800000"/>
            <a:headEnd/>
            <a:tailEnd/>
          </a:ln>
        </p:spPr>
        <p:txBody>
          <a:bodyPr wrap="none" anchor="ctr"/>
          <a:lstStyle/>
          <a:p>
            <a:endParaRPr lang="en-US" dirty="0">
              <a:latin typeface="Garamond" pitchFamily="18" charset="0"/>
            </a:endParaRPr>
          </a:p>
        </p:txBody>
      </p:sp>
      <p:sp>
        <p:nvSpPr>
          <p:cNvPr id="13316" name="Text Box 13"/>
          <p:cNvSpPr txBox="1">
            <a:spLocks noChangeArrowheads="1"/>
          </p:cNvSpPr>
          <p:nvPr/>
        </p:nvSpPr>
        <p:spPr bwMode="auto">
          <a:xfrm>
            <a:off x="0" y="6056313"/>
            <a:ext cx="9099550" cy="501650"/>
          </a:xfrm>
          <a:prstGeom prst="rect">
            <a:avLst/>
          </a:prstGeom>
          <a:noFill/>
          <a:ln w="9525">
            <a:noFill/>
            <a:miter lim="800000"/>
            <a:headEnd/>
            <a:tailEnd/>
          </a:ln>
        </p:spPr>
        <p:txBody>
          <a:bodyPr>
            <a:spAutoFit/>
          </a:bodyPr>
          <a:lstStyle/>
          <a:p>
            <a:pPr algn="just" eaLnBrk="0" latinLnBrk="0" hangingPunct="0">
              <a:spcBef>
                <a:spcPct val="50000"/>
              </a:spcBef>
            </a:pPr>
            <a:r>
              <a:rPr kumimoji="0" lang="en-US" sz="900" b="1">
                <a:solidFill>
                  <a:schemeClr val="bg1"/>
                </a:solidFill>
                <a:latin typeface="TimesNewRoman,Bold" charset="0"/>
              </a:rPr>
              <a:t>PROPRIETARY MATERIAL</a:t>
            </a:r>
            <a:r>
              <a:rPr kumimoji="0" lang="en-US" sz="900">
                <a:solidFill>
                  <a:schemeClr val="bg1"/>
                </a:solidFill>
                <a:latin typeface="TimesNewRoman" charset="0"/>
              </a:rPr>
              <a:t> ©  2011  The McGraw-Hill Companies, Inc. All rights reserved. No part of this PowerPoint slide  may be displayed, reproduced or distributed in any form or by any means, without the prior written permission of the publisher, or used beyond the limited distribution to teachers and educators permitted by McGraw-Hill for their individual course preparation. If you are a student using this PowerPoint slide, you are using it without permission. </a:t>
            </a:r>
          </a:p>
        </p:txBody>
      </p:sp>
      <p:sp>
        <p:nvSpPr>
          <p:cNvPr id="13317" name="Text Box 17"/>
          <p:cNvSpPr txBox="1">
            <a:spLocks noChangeArrowheads="1"/>
          </p:cNvSpPr>
          <p:nvPr/>
        </p:nvSpPr>
        <p:spPr bwMode="auto">
          <a:xfrm>
            <a:off x="114300" y="3213100"/>
            <a:ext cx="8875713" cy="412750"/>
          </a:xfrm>
          <a:prstGeom prst="rect">
            <a:avLst/>
          </a:prstGeom>
          <a:noFill/>
          <a:ln w="9525">
            <a:noFill/>
            <a:miter lim="800000"/>
            <a:headEnd/>
            <a:tailEnd/>
          </a:ln>
        </p:spPr>
        <p:txBody>
          <a:bodyPr>
            <a:spAutoFit/>
          </a:bodyPr>
          <a:lstStyle/>
          <a:p>
            <a:pPr algn="ctr" eaLnBrk="0" latinLnBrk="0" hangingPunct="0">
              <a:lnSpc>
                <a:spcPct val="75000"/>
              </a:lnSpc>
              <a:spcBef>
                <a:spcPct val="50000"/>
              </a:spcBef>
            </a:pPr>
            <a:r>
              <a:rPr kumimoji="0" lang="en-US" sz="2800" b="1" dirty="0">
                <a:solidFill>
                  <a:srgbClr val="BEA618"/>
                </a:solidFill>
                <a:latin typeface="Garamond" pitchFamily="18" charset="0"/>
              </a:rPr>
              <a:t>G K  GUPTA</a:t>
            </a:r>
          </a:p>
        </p:txBody>
      </p:sp>
      <p:sp>
        <p:nvSpPr>
          <p:cNvPr id="13318" name="Text Box 18"/>
          <p:cNvSpPr txBox="1">
            <a:spLocks noChangeArrowheads="1"/>
          </p:cNvSpPr>
          <p:nvPr/>
        </p:nvSpPr>
        <p:spPr bwMode="auto">
          <a:xfrm>
            <a:off x="184150" y="4962525"/>
            <a:ext cx="8890000" cy="287338"/>
          </a:xfrm>
          <a:prstGeom prst="rect">
            <a:avLst/>
          </a:prstGeom>
          <a:noFill/>
          <a:ln w="9525">
            <a:noFill/>
            <a:miter lim="800000"/>
            <a:headEnd/>
            <a:tailEnd/>
          </a:ln>
        </p:spPr>
        <p:txBody>
          <a:bodyPr>
            <a:spAutoFit/>
          </a:bodyPr>
          <a:lstStyle/>
          <a:p>
            <a:pPr algn="ctr" eaLnBrk="0" latinLnBrk="0" hangingPunct="0">
              <a:lnSpc>
                <a:spcPct val="80000"/>
              </a:lnSpc>
              <a:spcBef>
                <a:spcPct val="75000"/>
              </a:spcBef>
            </a:pPr>
            <a:r>
              <a:rPr kumimoji="0" lang="en-US" sz="1600" b="1">
                <a:solidFill>
                  <a:srgbClr val="BEA618"/>
                </a:solidFill>
                <a:latin typeface="Arial" pitchFamily="34" charset="0"/>
              </a:rPr>
              <a:t>Copyright © 2011   Tata McGraw-Hill Education,  All Rights Reserved.</a:t>
            </a:r>
          </a:p>
        </p:txBody>
      </p:sp>
      <p:sp>
        <p:nvSpPr>
          <p:cNvPr id="13319" name="AutoShape 25">
            <a:hlinkClick r:id="" action="ppaction://hlinkshowjump?jump=nextslide" highlightClick="1"/>
          </p:cNvPr>
          <p:cNvSpPr>
            <a:spLocks noChangeArrowheads="1"/>
          </p:cNvSpPr>
          <p:nvPr/>
        </p:nvSpPr>
        <p:spPr bwMode="auto">
          <a:xfrm>
            <a:off x="8347075" y="6565900"/>
            <a:ext cx="495300" cy="266700"/>
          </a:xfrm>
          <a:prstGeom prst="actionButtonForwardNext">
            <a:avLst/>
          </a:prstGeom>
          <a:solidFill>
            <a:srgbClr val="D5BF1F"/>
          </a:solidFill>
          <a:ln w="9525">
            <a:solidFill>
              <a:schemeClr val="bg1"/>
            </a:solidFill>
            <a:miter lim="800000"/>
            <a:headEnd/>
            <a:tailEnd/>
          </a:ln>
        </p:spPr>
        <p:txBody>
          <a:bodyPr wrap="none" anchor="ctr"/>
          <a:lstStyle/>
          <a:p>
            <a:endParaRPr lang="en-US" dirty="0">
              <a:latin typeface="Garamond"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0242" name="Rectangle 2"/>
          <p:cNvSpPr>
            <a:spLocks noGrp="1" noChangeArrowheads="1"/>
          </p:cNvSpPr>
          <p:nvPr>
            <p:ph type="title"/>
          </p:nvPr>
        </p:nvSpPr>
        <p:spPr/>
        <p:txBody>
          <a:bodyPr/>
          <a:lstStyle/>
          <a:p>
            <a:r>
              <a:rPr lang="en-US" sz="4000" dirty="0" smtClean="0"/>
              <a:t>Steps in Query </a:t>
            </a:r>
            <a:r>
              <a:rPr lang="en-US" sz="4000" dirty="0"/>
              <a:t>Processing</a:t>
            </a:r>
            <a:endParaRPr lang="en-AU" sz="4000" dirty="0"/>
          </a:p>
        </p:txBody>
      </p:sp>
      <p:sp>
        <p:nvSpPr>
          <p:cNvPr id="10243" name="Rectangle 3"/>
          <p:cNvSpPr>
            <a:spLocks noChangeArrowheads="1"/>
          </p:cNvSpPr>
          <p:nvPr/>
        </p:nvSpPr>
        <p:spPr bwMode="auto">
          <a:xfrm>
            <a:off x="609600" y="1905000"/>
            <a:ext cx="8153400" cy="1338828"/>
          </a:xfrm>
          <a:prstGeom prst="rect">
            <a:avLst/>
          </a:prstGeom>
          <a:noFill/>
          <a:ln w="12700">
            <a:noFill/>
            <a:miter lim="800000"/>
            <a:headEnd type="none" w="sm" len="sm"/>
            <a:tailEnd type="none" w="sm" len="sm"/>
          </a:ln>
          <a:effectLst/>
        </p:spPr>
        <p:txBody>
          <a:bodyPr>
            <a:spAutoFit/>
          </a:bodyPr>
          <a:lstStyle/>
          <a:p>
            <a:pPr latinLnBrk="0">
              <a:spcBef>
                <a:spcPts val="600"/>
              </a:spcBef>
            </a:pPr>
            <a:endParaRPr lang="en-US" sz="2400" dirty="0">
              <a:solidFill>
                <a:schemeClr val="tx2"/>
              </a:solidFill>
              <a:latin typeface="Garamond" pitchFamily="18" charset="0"/>
            </a:endParaRPr>
          </a:p>
          <a:p>
            <a:pPr latinLnBrk="0">
              <a:spcBef>
                <a:spcPts val="600"/>
              </a:spcBef>
            </a:pPr>
            <a:endParaRPr lang="en-US" sz="2400" dirty="0">
              <a:solidFill>
                <a:schemeClr val="tx2"/>
              </a:solidFill>
              <a:latin typeface="Garamond" pitchFamily="18" charset="0"/>
            </a:endParaRPr>
          </a:p>
          <a:p>
            <a:endParaRPr lang="en-US" sz="2800" dirty="0">
              <a:solidFill>
                <a:schemeClr val="tx2"/>
              </a:solidFill>
              <a:latin typeface="Garamond" pitchFamily="18" charset="0"/>
            </a:endParaRPr>
          </a:p>
        </p:txBody>
      </p:sp>
      <p:pic>
        <p:nvPicPr>
          <p:cNvPr id="1027" name="Picture 3" descr="Figure 7"/>
          <p:cNvPicPr>
            <a:picLocks noChangeAspect="1" noChangeArrowheads="1"/>
          </p:cNvPicPr>
          <p:nvPr/>
        </p:nvPicPr>
        <p:blipFill>
          <a:blip r:embed="rId2"/>
          <a:srcRect/>
          <a:stretch>
            <a:fillRect/>
          </a:stretch>
        </p:blipFill>
        <p:spPr bwMode="auto">
          <a:xfrm>
            <a:off x="3777522" y="1558977"/>
            <a:ext cx="1457325" cy="45910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1266" name="Rectangle 2"/>
          <p:cNvSpPr>
            <a:spLocks noGrp="1" noChangeArrowheads="1"/>
          </p:cNvSpPr>
          <p:nvPr>
            <p:ph type="title"/>
          </p:nvPr>
        </p:nvSpPr>
        <p:spPr>
          <a:xfrm>
            <a:off x="457200" y="274637"/>
            <a:ext cx="8229600" cy="1314319"/>
          </a:xfrm>
        </p:spPr>
        <p:txBody>
          <a:bodyPr/>
          <a:lstStyle/>
          <a:p>
            <a:r>
              <a:rPr lang="en-US" sz="4000" dirty="0"/>
              <a:t>Query </a:t>
            </a:r>
            <a:r>
              <a:rPr lang="en-US" sz="4000" dirty="0" smtClean="0"/>
              <a:t>Parsing and Validating</a:t>
            </a:r>
            <a:endParaRPr lang="en-US" sz="4000" dirty="0"/>
          </a:p>
        </p:txBody>
      </p:sp>
      <p:sp>
        <p:nvSpPr>
          <p:cNvPr id="11267" name="Rectangle 3"/>
          <p:cNvSpPr>
            <a:spLocks noChangeArrowheads="1"/>
          </p:cNvSpPr>
          <p:nvPr/>
        </p:nvSpPr>
        <p:spPr bwMode="auto">
          <a:xfrm>
            <a:off x="801974" y="1905000"/>
            <a:ext cx="7580026" cy="3493264"/>
          </a:xfrm>
          <a:prstGeom prst="rect">
            <a:avLst/>
          </a:prstGeom>
          <a:noFill/>
          <a:ln w="12700">
            <a:noFill/>
            <a:miter lim="800000"/>
            <a:headEnd type="none" w="sm" len="sm"/>
            <a:tailEnd type="none" w="sm" len="sm"/>
          </a:ln>
          <a:effectLst/>
        </p:spPr>
        <p:txBody>
          <a:bodyPr wrap="square">
            <a:spAutoFit/>
          </a:bodyPr>
          <a:lstStyle/>
          <a:p>
            <a:pPr latinLnBrk="0">
              <a:spcBef>
                <a:spcPts val="600"/>
              </a:spcBef>
            </a:pPr>
            <a:r>
              <a:rPr lang="en-AU" sz="2400" dirty="0" smtClean="0">
                <a:latin typeface="Garamond" pitchFamily="18" charset="0"/>
              </a:rPr>
              <a:t>The main role of the parser is to check the query for correct syntax, resolve names and references and translate the query into a conventional parse-tree (often called a </a:t>
            </a:r>
            <a:r>
              <a:rPr lang="en-AU" sz="2400" i="1" dirty="0" smtClean="0">
                <a:latin typeface="Garamond" pitchFamily="18" charset="0"/>
              </a:rPr>
              <a:t>query-tree</a:t>
            </a:r>
            <a:r>
              <a:rPr lang="en-AU" sz="2400" dirty="0" smtClean="0">
                <a:latin typeface="Garamond" pitchFamily="18" charset="0"/>
              </a:rPr>
              <a:t>) or some other internal representation. </a:t>
            </a:r>
          </a:p>
          <a:p>
            <a:pPr latinLnBrk="0">
              <a:spcBef>
                <a:spcPts val="600"/>
              </a:spcBef>
            </a:pPr>
            <a:r>
              <a:rPr lang="en-AU" sz="2400" dirty="0" smtClean="0">
                <a:latin typeface="Garamond" pitchFamily="18" charset="0"/>
              </a:rPr>
              <a:t>To simplify query translation, queries are decomposed into query blocks. Each query block normally consists of a SELECT FROM WHERE block. Each block of a complex query can then be translated into a query tree which then can be combined to form a query tree of the whole query.</a:t>
            </a:r>
            <a:endParaRPr lang="en-US" sz="2400" dirty="0">
              <a:latin typeface="Garamond"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1266" name="Rectangle 2"/>
          <p:cNvSpPr>
            <a:spLocks noGrp="1" noChangeArrowheads="1"/>
          </p:cNvSpPr>
          <p:nvPr>
            <p:ph type="title"/>
          </p:nvPr>
        </p:nvSpPr>
        <p:spPr/>
        <p:txBody>
          <a:bodyPr/>
          <a:lstStyle/>
          <a:p>
            <a:r>
              <a:rPr lang="en-US" sz="4000"/>
              <a:t>Query </a:t>
            </a:r>
            <a:r>
              <a:rPr lang="en-US" sz="4000" smtClean="0"/>
              <a:t>Parsing</a:t>
            </a:r>
            <a:endParaRPr lang="en-US" sz="4000" dirty="0"/>
          </a:p>
        </p:txBody>
      </p:sp>
      <p:pic>
        <p:nvPicPr>
          <p:cNvPr id="2050" name="Picture 2" descr="Figure 7"/>
          <p:cNvPicPr>
            <a:picLocks noChangeAspect="1" noChangeArrowheads="1"/>
          </p:cNvPicPr>
          <p:nvPr/>
        </p:nvPicPr>
        <p:blipFill>
          <a:blip r:embed="rId2"/>
          <a:srcRect/>
          <a:stretch>
            <a:fillRect/>
          </a:stretch>
        </p:blipFill>
        <p:spPr bwMode="auto">
          <a:xfrm>
            <a:off x="6213424" y="2068644"/>
            <a:ext cx="2143125" cy="3267075"/>
          </a:xfrm>
          <a:prstGeom prst="rect">
            <a:avLst/>
          </a:prstGeom>
          <a:noFill/>
          <a:ln w="9525">
            <a:noFill/>
            <a:miter lim="800000"/>
            <a:headEnd/>
            <a:tailEnd/>
          </a:ln>
        </p:spPr>
      </p:pic>
      <p:sp>
        <p:nvSpPr>
          <p:cNvPr id="7" name="Rectangle 6"/>
          <p:cNvSpPr/>
          <p:nvPr/>
        </p:nvSpPr>
        <p:spPr>
          <a:xfrm>
            <a:off x="1094282" y="1716375"/>
            <a:ext cx="3275351" cy="4031873"/>
          </a:xfrm>
          <a:prstGeom prst="rect">
            <a:avLst/>
          </a:prstGeom>
        </p:spPr>
        <p:txBody>
          <a:bodyPr wrap="square">
            <a:spAutoFit/>
          </a:bodyPr>
          <a:lstStyle/>
          <a:p>
            <a:pPr latinLnBrk="0"/>
            <a:r>
              <a:rPr lang="en-AU" sz="2400" dirty="0" smtClean="0">
                <a:latin typeface="Garamond" pitchFamily="18" charset="0"/>
              </a:rPr>
              <a:t>Consider this query.</a:t>
            </a:r>
          </a:p>
          <a:p>
            <a:pPr latinLnBrk="0"/>
            <a:endParaRPr lang="en-AU" sz="2000" dirty="0" smtClean="0">
              <a:latin typeface="Garamond" pitchFamily="18" charset="0"/>
            </a:endParaRPr>
          </a:p>
          <a:p>
            <a:pPr latinLnBrk="0"/>
            <a:r>
              <a:rPr lang="en-AU" sz="2000" dirty="0" smtClean="0">
                <a:latin typeface="Garamond" pitchFamily="18" charset="0"/>
              </a:rPr>
              <a:t>SELECT </a:t>
            </a:r>
            <a:r>
              <a:rPr lang="en-AU" sz="2000" i="1" dirty="0" err="1" smtClean="0">
                <a:latin typeface="Garamond" pitchFamily="18" charset="0"/>
              </a:rPr>
              <a:t>PlayerID</a:t>
            </a:r>
            <a:r>
              <a:rPr lang="en-AU" sz="2000" i="1" dirty="0" smtClean="0">
                <a:latin typeface="Garamond" pitchFamily="18" charset="0"/>
              </a:rPr>
              <a:t>, </a:t>
            </a:r>
            <a:r>
              <a:rPr lang="en-AU" sz="2000" i="1" dirty="0" err="1" smtClean="0">
                <a:latin typeface="Garamond" pitchFamily="18" charset="0"/>
              </a:rPr>
              <a:t>NRuns</a:t>
            </a:r>
            <a:r>
              <a:rPr lang="en-AU" sz="2000" i="1" dirty="0" smtClean="0">
                <a:latin typeface="Garamond" pitchFamily="18" charset="0"/>
              </a:rPr>
              <a:t/>
            </a:r>
            <a:br>
              <a:rPr lang="en-AU" sz="2000" i="1" dirty="0" smtClean="0">
                <a:latin typeface="Garamond" pitchFamily="18" charset="0"/>
              </a:rPr>
            </a:br>
            <a:r>
              <a:rPr lang="en-AU" sz="2000" dirty="0" smtClean="0">
                <a:latin typeface="Garamond" pitchFamily="18" charset="0"/>
              </a:rPr>
              <a:t>FROM</a:t>
            </a:r>
            <a:r>
              <a:rPr lang="en-AU" sz="2000" i="1" dirty="0" smtClean="0">
                <a:latin typeface="Garamond" pitchFamily="18" charset="0"/>
              </a:rPr>
              <a:t> Match, Player, Batting</a:t>
            </a:r>
            <a:br>
              <a:rPr lang="en-AU" sz="2000" i="1" dirty="0" smtClean="0">
                <a:latin typeface="Garamond" pitchFamily="18" charset="0"/>
              </a:rPr>
            </a:br>
            <a:r>
              <a:rPr lang="en-AU" sz="2000" dirty="0" smtClean="0">
                <a:latin typeface="Garamond" pitchFamily="18" charset="0"/>
              </a:rPr>
              <a:t>WHERE</a:t>
            </a:r>
            <a:r>
              <a:rPr lang="en-AU" sz="2000" i="1" dirty="0" smtClean="0">
                <a:latin typeface="Garamond" pitchFamily="18" charset="0"/>
              </a:rPr>
              <a:t> </a:t>
            </a:r>
            <a:r>
              <a:rPr lang="en-AU" sz="2000" i="1" dirty="0" err="1" smtClean="0">
                <a:latin typeface="Garamond" pitchFamily="18" charset="0"/>
              </a:rPr>
              <a:t>PlayerID</a:t>
            </a:r>
            <a:r>
              <a:rPr lang="en-AU" sz="2000" i="1" dirty="0" smtClean="0">
                <a:latin typeface="Garamond" pitchFamily="18" charset="0"/>
              </a:rPr>
              <a:t> = PID </a:t>
            </a:r>
            <a:br>
              <a:rPr lang="en-AU" sz="2000" i="1" dirty="0" smtClean="0">
                <a:latin typeface="Garamond" pitchFamily="18" charset="0"/>
              </a:rPr>
            </a:br>
            <a:r>
              <a:rPr lang="en-AU" sz="2000" dirty="0" smtClean="0">
                <a:latin typeface="Garamond" pitchFamily="18" charset="0"/>
              </a:rPr>
              <a:t>AND</a:t>
            </a:r>
            <a:r>
              <a:rPr lang="en-AU" sz="2000" i="1" dirty="0" smtClean="0">
                <a:latin typeface="Garamond" pitchFamily="18" charset="0"/>
              </a:rPr>
              <a:t> MID = </a:t>
            </a:r>
            <a:r>
              <a:rPr lang="en-AU" sz="2000" i="1" dirty="0" err="1" smtClean="0">
                <a:latin typeface="Garamond" pitchFamily="18" charset="0"/>
              </a:rPr>
              <a:t>MatchID</a:t>
            </a:r>
            <a:endParaRPr lang="en-AU" sz="2000" i="1" dirty="0" smtClean="0">
              <a:latin typeface="Garamond" pitchFamily="18" charset="0"/>
            </a:endParaRPr>
          </a:p>
          <a:p>
            <a:pPr latinLnBrk="0"/>
            <a:r>
              <a:rPr lang="en-AU" sz="2000" dirty="0" smtClean="0">
                <a:latin typeface="Garamond" pitchFamily="18" charset="0"/>
              </a:rPr>
              <a:t>AND </a:t>
            </a:r>
            <a:r>
              <a:rPr lang="en-AU" sz="2000" i="1" dirty="0" smtClean="0">
                <a:latin typeface="Garamond" pitchFamily="18" charset="0"/>
              </a:rPr>
              <a:t>Country = ‘India’</a:t>
            </a:r>
            <a:br>
              <a:rPr lang="en-AU" sz="2000" i="1" dirty="0" smtClean="0">
                <a:latin typeface="Garamond" pitchFamily="18" charset="0"/>
              </a:rPr>
            </a:br>
            <a:r>
              <a:rPr lang="en-AU" sz="2000" dirty="0" smtClean="0">
                <a:latin typeface="Garamond" pitchFamily="18" charset="0"/>
              </a:rPr>
              <a:t>AND</a:t>
            </a:r>
            <a:r>
              <a:rPr lang="en-AU" sz="2000" i="1" dirty="0" smtClean="0">
                <a:latin typeface="Garamond" pitchFamily="18" charset="0"/>
              </a:rPr>
              <a:t> Ground  = ‘MCG’</a:t>
            </a:r>
          </a:p>
          <a:p>
            <a:pPr latinLnBrk="0"/>
            <a:endParaRPr lang="en-AU" sz="2000" i="1" dirty="0" smtClean="0">
              <a:latin typeface="Garamond" pitchFamily="18" charset="0"/>
            </a:endParaRPr>
          </a:p>
          <a:p>
            <a:pPr latinLnBrk="0"/>
            <a:r>
              <a:rPr lang="en-AU" sz="2400" dirty="0" smtClean="0">
                <a:latin typeface="Garamond" pitchFamily="18" charset="0"/>
              </a:rPr>
              <a:t>The query tree for the query is given on the right hand side.</a:t>
            </a:r>
            <a:endParaRPr lang="en-AU"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1266" name="Rectangle 2"/>
          <p:cNvSpPr>
            <a:spLocks noGrp="1" noChangeArrowheads="1"/>
          </p:cNvSpPr>
          <p:nvPr>
            <p:ph type="title"/>
          </p:nvPr>
        </p:nvSpPr>
        <p:spPr/>
        <p:txBody>
          <a:bodyPr/>
          <a:lstStyle/>
          <a:p>
            <a:r>
              <a:rPr lang="en-US" sz="4000" dirty="0"/>
              <a:t>Query </a:t>
            </a:r>
            <a:r>
              <a:rPr lang="en-US" sz="4000" dirty="0" smtClean="0"/>
              <a:t>Optimization</a:t>
            </a:r>
            <a:endParaRPr lang="en-US" sz="4000" dirty="0"/>
          </a:p>
        </p:txBody>
      </p:sp>
      <p:sp>
        <p:nvSpPr>
          <p:cNvPr id="11267" name="Rectangle 3"/>
          <p:cNvSpPr>
            <a:spLocks noChangeArrowheads="1"/>
          </p:cNvSpPr>
          <p:nvPr/>
        </p:nvSpPr>
        <p:spPr bwMode="auto">
          <a:xfrm>
            <a:off x="801974" y="1633928"/>
            <a:ext cx="7580026" cy="4755148"/>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Once the query parser validates the query, the query (as a query tree) is passed to the query optimizer. Some transformation of the internal representation may now be carried out. </a:t>
            </a:r>
          </a:p>
          <a:p>
            <a:pPr latinLnBrk="0">
              <a:spcBef>
                <a:spcPts val="1200"/>
              </a:spcBef>
            </a:pPr>
            <a:r>
              <a:rPr lang="en-AU" sz="2400" dirty="0" smtClean="0">
                <a:latin typeface="Garamond" pitchFamily="18" charset="0"/>
              </a:rPr>
              <a:t>The optimizer is then invoked so that a query plan or execution plan may be devised for retrieving the information that is required. The optimizer relates the symbolic names in the query to database objects and checks their existence. It is necessary that the query plan be represented in a form that can easily be translated to each computer’s internal instructions.</a:t>
            </a:r>
          </a:p>
          <a:p>
            <a:pPr latinLnBrk="0">
              <a:spcBef>
                <a:spcPts val="600"/>
              </a:spcBef>
            </a:pPr>
            <a:endParaRPr lang="en-US" sz="2400" dirty="0">
              <a:latin typeface="Garamond"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5122" name="Rectangle 2"/>
          <p:cNvSpPr>
            <a:spLocks noGrp="1" noChangeArrowheads="1"/>
          </p:cNvSpPr>
          <p:nvPr>
            <p:ph type="title"/>
          </p:nvPr>
        </p:nvSpPr>
        <p:spPr/>
        <p:txBody>
          <a:bodyPr/>
          <a:lstStyle/>
          <a:p>
            <a:r>
              <a:rPr lang="en-US" sz="4000" dirty="0" smtClean="0"/>
              <a:t>Heuristic Optimization</a:t>
            </a:r>
            <a:endParaRPr lang="en-AU" sz="4000" dirty="0"/>
          </a:p>
        </p:txBody>
      </p:sp>
      <p:sp>
        <p:nvSpPr>
          <p:cNvPr id="5123" name="Rectangle 3"/>
          <p:cNvSpPr>
            <a:spLocks noChangeArrowheads="1"/>
          </p:cNvSpPr>
          <p:nvPr/>
        </p:nvSpPr>
        <p:spPr bwMode="auto">
          <a:xfrm>
            <a:off x="891914" y="1858780"/>
            <a:ext cx="7718685" cy="2754600"/>
          </a:xfrm>
          <a:prstGeom prst="rect">
            <a:avLst/>
          </a:prstGeom>
          <a:noFill/>
          <a:ln w="12700">
            <a:noFill/>
            <a:miter lim="800000"/>
            <a:headEnd type="none" w="sm" len="sm"/>
            <a:tailEnd type="none" w="sm" len="sm"/>
          </a:ln>
          <a:effectLst/>
        </p:spPr>
        <p:txBody>
          <a:bodyPr wrap="square">
            <a:spAutoFit/>
          </a:bodyPr>
          <a:lstStyle/>
          <a:p>
            <a:r>
              <a:rPr lang="en-AU" sz="2400" dirty="0" smtClean="0">
                <a:latin typeface="Garamond" pitchFamily="18" charset="0"/>
              </a:rPr>
              <a:t>Heuristic optimization often includes making transformations to the query tree by moving operators up and down the tree so that the transformed tree is equivalent to the tree before the transformations. Before we discuss these heuristics, it is necessary to discuss the following rules governing the manipulation of relational algebraic expressions: </a:t>
            </a:r>
          </a:p>
          <a:p>
            <a:pPr latinLnBrk="0">
              <a:spcBef>
                <a:spcPts val="600"/>
              </a:spcBef>
            </a:pPr>
            <a:endParaRPr lang="en-AU" sz="2400" dirty="0">
              <a:solidFill>
                <a:schemeClr val="tx2"/>
              </a:solidFill>
              <a:latin typeface="Garamond"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5122" name="Rectangle 2"/>
          <p:cNvSpPr>
            <a:spLocks noGrp="1" noChangeArrowheads="1"/>
          </p:cNvSpPr>
          <p:nvPr>
            <p:ph type="title"/>
          </p:nvPr>
        </p:nvSpPr>
        <p:spPr>
          <a:xfrm>
            <a:off x="457200" y="274637"/>
            <a:ext cx="8229600" cy="1321815"/>
          </a:xfrm>
        </p:spPr>
        <p:txBody>
          <a:bodyPr/>
          <a:lstStyle/>
          <a:p>
            <a:r>
              <a:rPr lang="en-US" sz="4000" dirty="0" smtClean="0"/>
              <a:t>Rules for Heuristic Optimization</a:t>
            </a:r>
            <a:endParaRPr lang="en-AU" sz="4000" dirty="0"/>
          </a:p>
        </p:txBody>
      </p:sp>
      <p:sp>
        <p:nvSpPr>
          <p:cNvPr id="5123" name="Rectangle 3"/>
          <p:cNvSpPr>
            <a:spLocks noChangeArrowheads="1"/>
          </p:cNvSpPr>
          <p:nvPr/>
        </p:nvSpPr>
        <p:spPr bwMode="auto">
          <a:xfrm>
            <a:off x="891914" y="1723869"/>
            <a:ext cx="7718685" cy="4601260"/>
          </a:xfrm>
          <a:prstGeom prst="rect">
            <a:avLst/>
          </a:prstGeom>
          <a:noFill/>
          <a:ln w="12700">
            <a:noFill/>
            <a:miter lim="800000"/>
            <a:headEnd type="none" w="sm" len="sm"/>
            <a:tailEnd type="none" w="sm" len="sm"/>
          </a:ln>
          <a:effectLst/>
        </p:spPr>
        <p:txBody>
          <a:bodyPr wrap="square">
            <a:spAutoFit/>
          </a:bodyPr>
          <a:lstStyle/>
          <a:p>
            <a:pPr marL="179388" indent="-179388">
              <a:buFont typeface="Arial" pitchFamily="34" charset="0"/>
              <a:buChar char="•"/>
            </a:pPr>
            <a:r>
              <a:rPr lang="en-AU" sz="2400" i="1" dirty="0" smtClean="0">
                <a:latin typeface="Garamond" pitchFamily="18" charset="0"/>
              </a:rPr>
              <a:t>Joins and Products are commutative.</a:t>
            </a:r>
          </a:p>
          <a:p>
            <a:pPr marL="179388" indent="-179388">
              <a:buFont typeface="Arial" pitchFamily="34" charset="0"/>
              <a:buChar char="•"/>
            </a:pPr>
            <a:r>
              <a:rPr lang="en-US" sz="2400" i="1" dirty="0" smtClean="0">
                <a:latin typeface="Garamond" pitchFamily="18" charset="0"/>
              </a:rPr>
              <a:t>Selection is commutative.</a:t>
            </a:r>
          </a:p>
          <a:p>
            <a:pPr marL="179388" indent="-179388">
              <a:buFont typeface="Arial" pitchFamily="34" charset="0"/>
              <a:buChar char="•"/>
            </a:pPr>
            <a:r>
              <a:rPr lang="en-AU" sz="2400" i="1" dirty="0" smtClean="0">
                <a:latin typeface="Garamond" pitchFamily="18" charset="0"/>
              </a:rPr>
              <a:t>Joins and Products are associative</a:t>
            </a:r>
          </a:p>
          <a:p>
            <a:pPr marL="179388" indent="-179388">
              <a:buFont typeface="Arial" pitchFamily="34" charset="0"/>
              <a:buChar char="•"/>
            </a:pPr>
            <a:r>
              <a:rPr lang="en-US" sz="2400" i="1" dirty="0" smtClean="0">
                <a:latin typeface="Garamond" pitchFamily="18" charset="0"/>
              </a:rPr>
              <a:t>Cascade of Projections.</a:t>
            </a:r>
          </a:p>
          <a:p>
            <a:pPr marL="179388" indent="-179388">
              <a:buFont typeface="Arial" pitchFamily="34" charset="0"/>
              <a:buChar char="•"/>
            </a:pPr>
            <a:r>
              <a:rPr lang="en-US" sz="2400" i="1" dirty="0" smtClean="0">
                <a:latin typeface="Garamond" pitchFamily="18" charset="0"/>
              </a:rPr>
              <a:t>Cascade of Selections. </a:t>
            </a:r>
          </a:p>
          <a:p>
            <a:pPr marL="179388" indent="-179388">
              <a:buFont typeface="Arial" pitchFamily="34" charset="0"/>
              <a:buChar char="•"/>
            </a:pPr>
            <a:r>
              <a:rPr lang="en-US" sz="2400" i="1" dirty="0" smtClean="0">
                <a:latin typeface="Garamond" pitchFamily="18" charset="0"/>
              </a:rPr>
              <a:t>Commuting Selections and Projections.</a:t>
            </a:r>
          </a:p>
          <a:p>
            <a:pPr marL="179388" indent="-179388">
              <a:buFont typeface="Arial" pitchFamily="34" charset="0"/>
              <a:buChar char="•"/>
            </a:pPr>
            <a:r>
              <a:rPr lang="en-AU" sz="2400" i="1" dirty="0" smtClean="0">
                <a:latin typeface="Garamond" pitchFamily="18" charset="0"/>
              </a:rPr>
              <a:t>Commuting Selections with Cartesian Product.</a:t>
            </a:r>
          </a:p>
          <a:p>
            <a:pPr marL="179388" indent="-179388">
              <a:buFont typeface="Arial" pitchFamily="34" charset="0"/>
              <a:buChar char="•"/>
            </a:pPr>
            <a:r>
              <a:rPr lang="en-AU" sz="2400" i="1" dirty="0" smtClean="0">
                <a:latin typeface="Garamond" pitchFamily="18" charset="0"/>
              </a:rPr>
              <a:t>Commuting Selection with a Union</a:t>
            </a:r>
          </a:p>
          <a:p>
            <a:pPr marL="179388" indent="-179388">
              <a:buFont typeface="Arial" pitchFamily="34" charset="0"/>
              <a:buChar char="•"/>
            </a:pPr>
            <a:r>
              <a:rPr lang="en-AU" sz="2400" i="1" dirty="0" smtClean="0">
                <a:latin typeface="Garamond" pitchFamily="18" charset="0"/>
              </a:rPr>
              <a:t>Commuting Selection with a Set Difference </a:t>
            </a:r>
          </a:p>
          <a:p>
            <a:pPr marL="179388" indent="-179388">
              <a:buFont typeface="Arial" pitchFamily="34" charset="0"/>
              <a:buChar char="•"/>
            </a:pPr>
            <a:r>
              <a:rPr lang="en-AU" sz="2400" i="1" dirty="0" smtClean="0">
                <a:latin typeface="Garamond" pitchFamily="18" charset="0"/>
              </a:rPr>
              <a:t>Commuting Projection with a Cartesian Product or a Join </a:t>
            </a:r>
          </a:p>
          <a:p>
            <a:pPr marL="179388" indent="-179388">
              <a:buFont typeface="Arial" pitchFamily="34" charset="0"/>
              <a:buChar char="•"/>
            </a:pPr>
            <a:r>
              <a:rPr lang="en-AU" sz="2400" i="1" dirty="0" smtClean="0">
                <a:latin typeface="Garamond" pitchFamily="18" charset="0"/>
              </a:rPr>
              <a:t>Commuting Projection with a Union </a:t>
            </a:r>
            <a:endParaRPr lang="en-AU" sz="2400" dirty="0" smtClean="0">
              <a:latin typeface="Garamond" pitchFamily="18" charset="0"/>
            </a:endParaRPr>
          </a:p>
          <a:p>
            <a:pPr latinLnBrk="0">
              <a:spcBef>
                <a:spcPts val="600"/>
              </a:spcBef>
            </a:pPr>
            <a:endParaRPr lang="en-AU" sz="2400" dirty="0">
              <a:solidFill>
                <a:schemeClr val="tx2"/>
              </a:solidFill>
              <a:latin typeface="Garamond"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5122" name="Rectangle 2"/>
          <p:cNvSpPr>
            <a:spLocks noGrp="1" noChangeArrowheads="1"/>
          </p:cNvSpPr>
          <p:nvPr>
            <p:ph type="title"/>
          </p:nvPr>
        </p:nvSpPr>
        <p:spPr/>
        <p:txBody>
          <a:bodyPr/>
          <a:lstStyle/>
          <a:p>
            <a:r>
              <a:rPr lang="en-US" sz="4000" dirty="0" smtClean="0"/>
              <a:t>Rules of Thumb</a:t>
            </a:r>
            <a:endParaRPr lang="en-AU" sz="4000" dirty="0"/>
          </a:p>
        </p:txBody>
      </p:sp>
      <p:sp>
        <p:nvSpPr>
          <p:cNvPr id="5123" name="Rectangle 3"/>
          <p:cNvSpPr>
            <a:spLocks noChangeArrowheads="1"/>
          </p:cNvSpPr>
          <p:nvPr/>
        </p:nvSpPr>
        <p:spPr bwMode="auto">
          <a:xfrm>
            <a:off x="891914" y="1746354"/>
            <a:ext cx="7718685" cy="3585597"/>
          </a:xfrm>
          <a:prstGeom prst="rect">
            <a:avLst/>
          </a:prstGeom>
          <a:noFill/>
          <a:ln w="12700">
            <a:noFill/>
            <a:miter lim="800000"/>
            <a:headEnd type="none" w="sm" len="sm"/>
            <a:tailEnd type="none" w="sm" len="sm"/>
          </a:ln>
          <a:effectLst/>
        </p:spPr>
        <p:txBody>
          <a:bodyPr wrap="square">
            <a:spAutoFit/>
          </a:bodyPr>
          <a:lstStyle/>
          <a:p>
            <a:pPr marL="457200" indent="-457200" latinLnBrk="0">
              <a:spcBef>
                <a:spcPts val="600"/>
              </a:spcBef>
              <a:buAutoNum type="alphaLcParenBoth"/>
            </a:pPr>
            <a:r>
              <a:rPr lang="en-AU" sz="2400" i="1" dirty="0" smtClean="0">
                <a:latin typeface="Garamond" pitchFamily="18" charset="0"/>
              </a:rPr>
              <a:t>Moving selections down the tree as far as possible. </a:t>
            </a:r>
          </a:p>
          <a:p>
            <a:pPr marL="457200" indent="-457200" latinLnBrk="0">
              <a:spcBef>
                <a:spcPts val="600"/>
              </a:spcBef>
              <a:buAutoNum type="alphaLcParenBoth"/>
            </a:pPr>
            <a:r>
              <a:rPr lang="en-AU" sz="2400" i="1" dirty="0" smtClean="0">
                <a:latin typeface="Garamond" pitchFamily="18" charset="0"/>
              </a:rPr>
              <a:t>Projections are executed as early as possible. </a:t>
            </a:r>
          </a:p>
          <a:p>
            <a:pPr marL="457200" indent="-457200" latinLnBrk="0">
              <a:spcBef>
                <a:spcPts val="600"/>
              </a:spcBef>
              <a:buAutoNum type="alphaLcParenBoth"/>
            </a:pPr>
            <a:r>
              <a:rPr lang="en-AU" sz="2400" i="1" dirty="0" smtClean="0">
                <a:latin typeface="Garamond" pitchFamily="18" charset="0"/>
              </a:rPr>
              <a:t>Optimal ordering of the joins. </a:t>
            </a:r>
          </a:p>
          <a:p>
            <a:pPr marL="457200" indent="-457200" latinLnBrk="0">
              <a:spcBef>
                <a:spcPts val="600"/>
              </a:spcBef>
              <a:buAutoNum type="alphaLcParenBoth"/>
            </a:pPr>
            <a:r>
              <a:rPr lang="en-AU" sz="2400" i="1" dirty="0" smtClean="0">
                <a:latin typeface="Garamond" pitchFamily="18" charset="0"/>
              </a:rPr>
              <a:t>Cascading selections and projections. </a:t>
            </a:r>
          </a:p>
          <a:p>
            <a:pPr marL="457200" indent="-457200" latinLnBrk="0">
              <a:spcBef>
                <a:spcPts val="600"/>
              </a:spcBef>
              <a:buAutoNum type="alphaLcParenBoth"/>
            </a:pPr>
            <a:r>
              <a:rPr lang="en-AU" sz="2400" i="1" dirty="0" smtClean="0">
                <a:latin typeface="Garamond" pitchFamily="18" charset="0"/>
              </a:rPr>
              <a:t>Projections of projections are merged into one projection.</a:t>
            </a:r>
          </a:p>
          <a:p>
            <a:pPr marL="457200" indent="-457200" latinLnBrk="0">
              <a:spcBef>
                <a:spcPts val="600"/>
              </a:spcBef>
              <a:buAutoNum type="alphaLcParenBoth" startAt="6"/>
            </a:pPr>
            <a:r>
              <a:rPr lang="en-AU" sz="2400" i="1" dirty="0" smtClean="0">
                <a:latin typeface="Garamond" pitchFamily="18" charset="0"/>
              </a:rPr>
              <a:t>Combining certain selections and Cartesian product to form a join. </a:t>
            </a:r>
          </a:p>
          <a:p>
            <a:pPr marL="457200" indent="-457200" latinLnBrk="0">
              <a:spcBef>
                <a:spcPts val="600"/>
              </a:spcBef>
              <a:buAutoNum type="alphaLcParenBoth" startAt="6"/>
            </a:pPr>
            <a:r>
              <a:rPr lang="en-AU" sz="2400" i="1" dirty="0" smtClean="0">
                <a:latin typeface="Garamond" pitchFamily="18" charset="0"/>
              </a:rPr>
              <a:t>Sorting is deferred as much as possible.</a:t>
            </a:r>
          </a:p>
          <a:p>
            <a:pPr marL="457200" indent="-457200" latinLnBrk="0">
              <a:spcBef>
                <a:spcPts val="600"/>
              </a:spcBef>
            </a:pPr>
            <a:endParaRPr lang="en-AU" sz="2400" i="1" dirty="0" smtClean="0">
              <a:solidFill>
                <a:schemeClr val="tx2"/>
              </a:solidFill>
              <a:latin typeface="Garamond"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5122" name="Rectangle 2"/>
          <p:cNvSpPr>
            <a:spLocks noGrp="1" noChangeArrowheads="1"/>
          </p:cNvSpPr>
          <p:nvPr>
            <p:ph type="title"/>
          </p:nvPr>
        </p:nvSpPr>
        <p:spPr/>
        <p:txBody>
          <a:bodyPr/>
          <a:lstStyle/>
          <a:p>
            <a:r>
              <a:rPr lang="en-US" sz="4000" dirty="0" smtClean="0"/>
              <a:t>Access Paths</a:t>
            </a:r>
            <a:endParaRPr lang="en-AU" sz="4000" dirty="0"/>
          </a:p>
        </p:txBody>
      </p:sp>
      <p:sp>
        <p:nvSpPr>
          <p:cNvPr id="5123" name="Rectangle 3"/>
          <p:cNvSpPr>
            <a:spLocks noChangeArrowheads="1"/>
          </p:cNvSpPr>
          <p:nvPr/>
        </p:nvSpPr>
        <p:spPr bwMode="auto">
          <a:xfrm>
            <a:off x="622092" y="1409075"/>
            <a:ext cx="7988507" cy="4909036"/>
          </a:xfrm>
          <a:prstGeom prst="rect">
            <a:avLst/>
          </a:prstGeom>
          <a:noFill/>
          <a:ln w="12700">
            <a:noFill/>
            <a:miter lim="800000"/>
            <a:headEnd type="none" w="sm" len="sm"/>
            <a:tailEnd type="none" w="sm" len="sm"/>
          </a:ln>
          <a:effectLst/>
        </p:spPr>
        <p:txBody>
          <a:bodyPr wrap="square">
            <a:spAutoFit/>
          </a:bodyPr>
          <a:lstStyle/>
          <a:p>
            <a:pPr latinLnBrk="0"/>
            <a:r>
              <a:rPr lang="en-AU" sz="2400" dirty="0" smtClean="0">
                <a:latin typeface="Garamond" pitchFamily="18" charset="0"/>
              </a:rPr>
              <a:t>A query may involve a number of operations and a number of steps are usually involved in selecting appropriate access paths. One possible set of steps may be as follows.</a:t>
            </a:r>
          </a:p>
          <a:p>
            <a:pPr marL="457200" indent="-457200" latinLnBrk="0">
              <a:spcBef>
                <a:spcPts val="600"/>
              </a:spcBef>
              <a:buFont typeface="+mj-lt"/>
              <a:buAutoNum type="arabicPeriod"/>
            </a:pPr>
            <a:r>
              <a:rPr lang="en-AU" sz="2400" dirty="0" smtClean="0">
                <a:latin typeface="Garamond" pitchFamily="18" charset="0"/>
              </a:rPr>
              <a:t>Generate a set of basic access paths required to process the query</a:t>
            </a:r>
          </a:p>
          <a:p>
            <a:pPr marL="457200" indent="-457200" latinLnBrk="0">
              <a:spcBef>
                <a:spcPts val="600"/>
              </a:spcBef>
              <a:buFont typeface="+mj-lt"/>
              <a:buAutoNum type="arabicPeriod"/>
            </a:pPr>
            <a:r>
              <a:rPr lang="en-AU" sz="2400" dirty="0" smtClean="0">
                <a:latin typeface="Garamond" pitchFamily="18" charset="0"/>
              </a:rPr>
              <a:t>For each access path, collect all the relevant information including statistical information about indexes, number of rows and columns of tables in the query and estimates of </a:t>
            </a:r>
            <a:r>
              <a:rPr lang="en-AU" sz="2400" dirty="0" err="1" smtClean="0">
                <a:latin typeface="Garamond" pitchFamily="18" charset="0"/>
              </a:rPr>
              <a:t>selectivities</a:t>
            </a:r>
            <a:r>
              <a:rPr lang="en-AU" sz="2400" dirty="0" smtClean="0">
                <a:latin typeface="Garamond" pitchFamily="18" charset="0"/>
              </a:rPr>
              <a:t> of operations involved</a:t>
            </a:r>
          </a:p>
          <a:p>
            <a:pPr marL="457200" indent="-457200" latinLnBrk="0">
              <a:spcBef>
                <a:spcPts val="600"/>
              </a:spcBef>
              <a:buFont typeface="+mj-lt"/>
              <a:buAutoNum type="arabicPeriod"/>
            </a:pPr>
            <a:r>
              <a:rPr lang="en-AU" sz="2400" dirty="0" smtClean="0">
                <a:latin typeface="Garamond" pitchFamily="18" charset="0"/>
              </a:rPr>
              <a:t>Estimate the cost of each access path given the information</a:t>
            </a:r>
          </a:p>
          <a:p>
            <a:pPr marL="457200" indent="-457200" latinLnBrk="0">
              <a:spcBef>
                <a:spcPts val="600"/>
              </a:spcBef>
              <a:buFont typeface="+mj-lt"/>
              <a:buAutoNum type="arabicPeriod"/>
            </a:pPr>
            <a:r>
              <a:rPr lang="en-AU" sz="2400" dirty="0" smtClean="0">
                <a:latin typeface="Garamond" pitchFamily="18" charset="0"/>
              </a:rPr>
              <a:t>Select the cheapest access paths for the query</a:t>
            </a:r>
          </a:p>
          <a:p>
            <a:pPr latinLnBrk="0">
              <a:spcBef>
                <a:spcPts val="600"/>
              </a:spcBef>
            </a:pPr>
            <a:endParaRPr lang="en-AU" sz="2400" dirty="0">
              <a:solidFill>
                <a:schemeClr val="tx2"/>
              </a:solidFill>
              <a:latin typeface="Garamond"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5122" name="Rectangle 2"/>
          <p:cNvSpPr>
            <a:spLocks noGrp="1" noChangeArrowheads="1"/>
          </p:cNvSpPr>
          <p:nvPr>
            <p:ph type="title"/>
          </p:nvPr>
        </p:nvSpPr>
        <p:spPr/>
        <p:txBody>
          <a:bodyPr/>
          <a:lstStyle/>
          <a:p>
            <a:r>
              <a:rPr lang="en-US" sz="4000" i="1" dirty="0" smtClean="0">
                <a:latin typeface="Garamond" pitchFamily="18" charset="0"/>
              </a:rPr>
              <a:t>Query Code Generation</a:t>
            </a:r>
            <a:endParaRPr lang="en-AU" sz="4000" dirty="0"/>
          </a:p>
        </p:txBody>
      </p:sp>
      <p:sp>
        <p:nvSpPr>
          <p:cNvPr id="5123" name="Rectangle 3"/>
          <p:cNvSpPr>
            <a:spLocks noChangeArrowheads="1"/>
          </p:cNvSpPr>
          <p:nvPr/>
        </p:nvSpPr>
        <p:spPr bwMode="auto">
          <a:xfrm>
            <a:off x="622092" y="1866275"/>
            <a:ext cx="4429593" cy="3416320"/>
          </a:xfrm>
          <a:prstGeom prst="rect">
            <a:avLst/>
          </a:prstGeom>
          <a:noFill/>
          <a:ln w="12700">
            <a:noFill/>
            <a:miter lim="800000"/>
            <a:headEnd type="none" w="sm" len="sm"/>
            <a:tailEnd type="none" w="sm" len="sm"/>
          </a:ln>
          <a:effectLst/>
        </p:spPr>
        <p:txBody>
          <a:bodyPr wrap="square">
            <a:spAutoFit/>
          </a:bodyPr>
          <a:lstStyle/>
          <a:p>
            <a:pPr latinLnBrk="0"/>
            <a:r>
              <a:rPr lang="en-AU" sz="2400" dirty="0" smtClean="0">
                <a:latin typeface="Garamond" pitchFamily="18" charset="0"/>
              </a:rPr>
              <a:t>Query code may be generated from the query tree once optimization has been carried out and access methods have been assessed and algorithms for relational algebra operators have been chosen. We show a query tree with annotations about how the relational algebra operators in will be carried out.</a:t>
            </a:r>
          </a:p>
        </p:txBody>
      </p:sp>
      <p:pic>
        <p:nvPicPr>
          <p:cNvPr id="3074" name="Picture 2" descr="Figure 7"/>
          <p:cNvPicPr>
            <a:picLocks noChangeAspect="1" noChangeArrowheads="1"/>
          </p:cNvPicPr>
          <p:nvPr/>
        </p:nvPicPr>
        <p:blipFill>
          <a:blip r:embed="rId2"/>
          <a:srcRect/>
          <a:stretch>
            <a:fillRect/>
          </a:stretch>
        </p:blipFill>
        <p:spPr bwMode="auto">
          <a:xfrm>
            <a:off x="5711253" y="1693888"/>
            <a:ext cx="2162175" cy="39433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5122" name="Rectangle 2"/>
          <p:cNvSpPr>
            <a:spLocks noGrp="1" noChangeArrowheads="1"/>
          </p:cNvSpPr>
          <p:nvPr>
            <p:ph type="title"/>
          </p:nvPr>
        </p:nvSpPr>
        <p:spPr/>
        <p:txBody>
          <a:bodyPr/>
          <a:lstStyle/>
          <a:p>
            <a:r>
              <a:rPr lang="en-US" sz="4000" dirty="0" smtClean="0"/>
              <a:t>Query Execution</a:t>
            </a:r>
            <a:endParaRPr lang="en-AU" sz="4000" dirty="0"/>
          </a:p>
        </p:txBody>
      </p:sp>
      <p:sp>
        <p:nvSpPr>
          <p:cNvPr id="5123" name="Rectangle 3"/>
          <p:cNvSpPr>
            <a:spLocks noChangeArrowheads="1"/>
          </p:cNvSpPr>
          <p:nvPr/>
        </p:nvSpPr>
        <p:spPr bwMode="auto">
          <a:xfrm>
            <a:off x="622092" y="1656413"/>
            <a:ext cx="7988507" cy="4093428"/>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err="1" smtClean="0">
                <a:latin typeface="Garamond" pitchFamily="18" charset="0"/>
              </a:rPr>
              <a:t>Pseudocode</a:t>
            </a:r>
            <a:r>
              <a:rPr lang="en-AU" sz="2400" dirty="0" smtClean="0">
                <a:latin typeface="Garamond" pitchFamily="18" charset="0"/>
              </a:rPr>
              <a:t> derived from the query tree on the last slide may now be executed.</a:t>
            </a:r>
          </a:p>
          <a:p>
            <a:pPr latinLnBrk="0">
              <a:spcBef>
                <a:spcPts val="1200"/>
              </a:spcBef>
            </a:pPr>
            <a:r>
              <a:rPr lang="en-AU" sz="2400" dirty="0" smtClean="0">
                <a:latin typeface="Garamond" pitchFamily="18" charset="0"/>
              </a:rPr>
              <a:t>There are a variety of complexities in query execution, for example how data will be accessed from the disk and how memory buffers will be managed. The query may involve some writing of data after modification. This involves another set of issues which are not discussed here.</a:t>
            </a:r>
          </a:p>
          <a:p>
            <a:pPr latinLnBrk="0">
              <a:spcBef>
                <a:spcPts val="1200"/>
              </a:spcBef>
            </a:pPr>
            <a:r>
              <a:rPr lang="en-AU" sz="2400" dirty="0" smtClean="0">
                <a:latin typeface="Garamond" pitchFamily="18" charset="0"/>
              </a:rPr>
              <a:t>We now discuss how the relational operations are computed and how the size and cost of carrying out an operation may be carried out.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431768"/>
          </a:xfrm>
        </p:spPr>
        <p:txBody>
          <a:bodyPr/>
          <a:lstStyle/>
          <a:p>
            <a:r>
              <a:rPr lang="en-AU" dirty="0" smtClean="0"/>
              <a:t>Chapter 8</a:t>
            </a:r>
            <a:br>
              <a:rPr lang="en-AU" dirty="0" smtClean="0"/>
            </a:br>
            <a:r>
              <a:rPr lang="en-AU" dirty="0" smtClean="0"/>
              <a:t>Query Processing</a:t>
            </a:r>
            <a:endParaRPr lang="en-A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026" name="Rectangle 2"/>
          <p:cNvSpPr>
            <a:spLocks noGrp="1" noChangeArrowheads="1"/>
          </p:cNvSpPr>
          <p:nvPr>
            <p:ph type="title"/>
          </p:nvPr>
        </p:nvSpPr>
        <p:spPr/>
        <p:txBody>
          <a:bodyPr/>
          <a:lstStyle/>
          <a:p>
            <a:r>
              <a:rPr lang="en-US" sz="4000" dirty="0"/>
              <a:t>Algebra Operations</a:t>
            </a:r>
            <a:endParaRPr lang="en-AU" sz="4000" dirty="0"/>
          </a:p>
        </p:txBody>
      </p:sp>
      <p:sp>
        <p:nvSpPr>
          <p:cNvPr id="1027" name="Rectangle 3"/>
          <p:cNvSpPr>
            <a:spLocks noChangeArrowheads="1"/>
          </p:cNvSpPr>
          <p:nvPr/>
        </p:nvSpPr>
        <p:spPr bwMode="auto">
          <a:xfrm>
            <a:off x="734518" y="1588957"/>
            <a:ext cx="8028482" cy="4462760"/>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The efficiency of query processing depends on the efficiency of processing the relational operators. </a:t>
            </a:r>
          </a:p>
          <a:p>
            <a:pPr latinLnBrk="0">
              <a:spcBef>
                <a:spcPts val="1200"/>
              </a:spcBef>
            </a:pPr>
            <a:r>
              <a:rPr lang="en-AU" sz="2400" dirty="0" smtClean="0">
                <a:latin typeface="Garamond" pitchFamily="18" charset="0"/>
              </a:rPr>
              <a:t>Even the simplest operations can often be executed in several different ways and the costs of different algorithms can be quite different. For all relational operators no algorithm is universally superior given a variety of access paths. </a:t>
            </a:r>
          </a:p>
          <a:p>
            <a:pPr latinLnBrk="0">
              <a:spcBef>
                <a:spcPts val="1200"/>
              </a:spcBef>
            </a:pPr>
            <a:r>
              <a:rPr lang="en-AU" sz="2400" dirty="0" smtClean="0">
                <a:latin typeface="Garamond" pitchFamily="18" charset="0"/>
              </a:rPr>
              <a:t>The join is a frequently used and the most costly operator and therefore worthy of detailed study but we also discuss other operators to show that careful thought is needed in efficiently implementing these simpler operators as well. </a:t>
            </a:r>
          </a:p>
          <a:p>
            <a:endParaRPr lang="en-AU" sz="2400" dirty="0">
              <a:solidFill>
                <a:schemeClr val="tx2"/>
              </a:solidFill>
              <a:latin typeface="Garamond"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4338" name="Rectangle 2"/>
          <p:cNvSpPr>
            <a:spLocks noGrp="1" noChangeArrowheads="1"/>
          </p:cNvSpPr>
          <p:nvPr>
            <p:ph type="title"/>
          </p:nvPr>
        </p:nvSpPr>
        <p:spPr/>
        <p:txBody>
          <a:bodyPr/>
          <a:lstStyle/>
          <a:p>
            <a:r>
              <a:rPr lang="en-US" sz="4000" dirty="0"/>
              <a:t>Selection</a:t>
            </a:r>
          </a:p>
        </p:txBody>
      </p:sp>
      <p:sp>
        <p:nvSpPr>
          <p:cNvPr id="14339" name="Rectangle 3"/>
          <p:cNvSpPr>
            <a:spLocks noChangeArrowheads="1"/>
          </p:cNvSpPr>
          <p:nvPr/>
        </p:nvSpPr>
        <p:spPr bwMode="auto">
          <a:xfrm>
            <a:off x="381000" y="1536492"/>
            <a:ext cx="7923551" cy="1908215"/>
          </a:xfrm>
          <a:prstGeom prst="rect">
            <a:avLst/>
          </a:prstGeom>
          <a:noFill/>
          <a:ln w="12700">
            <a:noFill/>
            <a:miter lim="800000"/>
            <a:headEnd type="none" w="sm" len="sm"/>
            <a:tailEnd type="none" w="sm" len="sm"/>
          </a:ln>
          <a:effectLst/>
        </p:spPr>
        <p:txBody>
          <a:bodyPr wrap="square">
            <a:spAutoFit/>
          </a:bodyPr>
          <a:lstStyle/>
          <a:p>
            <a:pPr lvl="4" indent="-1828800"/>
            <a:r>
              <a:rPr lang="en-US" sz="2800" dirty="0" smtClean="0">
                <a:latin typeface="Garamond" pitchFamily="18" charset="0"/>
              </a:rPr>
              <a:t>Consider a simple query involving a selection operation.</a:t>
            </a:r>
          </a:p>
          <a:p>
            <a:pPr lvl="4"/>
            <a:r>
              <a:rPr lang="en-US" sz="2400" dirty="0" smtClean="0">
                <a:latin typeface="Garamond" pitchFamily="18" charset="0"/>
              </a:rPr>
              <a:t>	SELECT </a:t>
            </a:r>
            <a:r>
              <a:rPr lang="en-US" sz="2400" dirty="0">
                <a:latin typeface="Garamond" pitchFamily="18" charset="0"/>
              </a:rPr>
              <a:t>A </a:t>
            </a:r>
          </a:p>
          <a:p>
            <a:pPr lvl="4"/>
            <a:r>
              <a:rPr lang="en-US" sz="2400" dirty="0">
                <a:latin typeface="Garamond" pitchFamily="18" charset="0"/>
              </a:rPr>
              <a:t>	FROM R </a:t>
            </a:r>
          </a:p>
          <a:p>
            <a:pPr lvl="4"/>
            <a:r>
              <a:rPr lang="en-US" sz="2400" dirty="0">
                <a:latin typeface="Garamond" pitchFamily="18" charset="0"/>
              </a:rPr>
              <a:t>	WHERE p</a:t>
            </a:r>
          </a:p>
          <a:p>
            <a:r>
              <a:rPr lang="en-US" dirty="0" smtClean="0">
                <a:latin typeface="Garamond" pitchFamily="18" charset="0"/>
              </a:rPr>
              <a:t> </a:t>
            </a:r>
            <a:endParaRPr lang="en-US" dirty="0">
              <a:latin typeface="Garamond" pitchFamily="18" charset="0"/>
            </a:endParaRPr>
          </a:p>
        </p:txBody>
      </p:sp>
      <p:graphicFrame>
        <p:nvGraphicFramePr>
          <p:cNvPr id="4098" name="Object 2"/>
          <p:cNvGraphicFramePr>
            <a:graphicFrameLocks noChangeAspect="1"/>
          </p:cNvGraphicFramePr>
          <p:nvPr/>
        </p:nvGraphicFramePr>
        <p:xfrm>
          <a:off x="1438275" y="3230380"/>
          <a:ext cx="6267450" cy="3013023"/>
        </p:xfrm>
        <a:graphic>
          <a:graphicData uri="http://schemas.openxmlformats.org/presentationml/2006/ole">
            <p:oleObj spid="_x0000_s4098" name="Document" r:id="rId3" imgW="6267029" imgH="2899840" progId="Word.Document.12">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5362" name="Rectangle 2"/>
          <p:cNvSpPr>
            <a:spLocks noGrp="1" noChangeArrowheads="1"/>
          </p:cNvSpPr>
          <p:nvPr>
            <p:ph type="title"/>
          </p:nvPr>
        </p:nvSpPr>
        <p:spPr/>
        <p:txBody>
          <a:bodyPr/>
          <a:lstStyle/>
          <a:p>
            <a:r>
              <a:rPr lang="en-US" sz="4000" dirty="0"/>
              <a:t>Selection</a:t>
            </a:r>
          </a:p>
        </p:txBody>
      </p:sp>
      <p:sp>
        <p:nvSpPr>
          <p:cNvPr id="15364" name="Rectangle 4"/>
          <p:cNvSpPr>
            <a:spLocks noChangeArrowheads="1"/>
          </p:cNvSpPr>
          <p:nvPr/>
        </p:nvSpPr>
        <p:spPr bwMode="auto">
          <a:xfrm>
            <a:off x="876926" y="1573967"/>
            <a:ext cx="7886074" cy="4832092"/>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Therefore deciding which algorithm to use for a SELECT operation is not always easy. Even in the simple case of equality, a number of different approaches may be possible depending on how the table has been stored.</a:t>
            </a:r>
          </a:p>
          <a:p>
            <a:pPr marL="179388" indent="-179388" latinLnBrk="0">
              <a:spcBef>
                <a:spcPts val="1200"/>
              </a:spcBef>
              <a:buFont typeface="Arial" pitchFamily="34" charset="0"/>
              <a:buChar char="•"/>
            </a:pPr>
            <a:r>
              <a:rPr lang="en-AU" sz="2400" dirty="0" smtClean="0">
                <a:latin typeface="Garamond" pitchFamily="18" charset="0"/>
              </a:rPr>
              <a:t>File Scan – Traversing a file to find the information of interest. This may be the most inefficient way to retrieve the information required.</a:t>
            </a:r>
          </a:p>
          <a:p>
            <a:pPr marL="179388" indent="-179388" latinLnBrk="0">
              <a:spcBef>
                <a:spcPts val="1200"/>
              </a:spcBef>
              <a:buFont typeface="Arial" pitchFamily="34" charset="0"/>
              <a:buChar char="•"/>
            </a:pPr>
            <a:r>
              <a:rPr lang="en-AU" sz="2400" dirty="0" smtClean="0">
                <a:latin typeface="Garamond" pitchFamily="18" charset="0"/>
              </a:rPr>
              <a:t>Using an Index – If the condition p involves equality on a single attribute and there is an index on that attribute, it is most efficient to search the index and find the row or rows where the attribute value is equal to the value given.</a:t>
            </a:r>
          </a:p>
          <a:p>
            <a:endParaRPr lang="en-US" sz="2400" dirty="0">
              <a:latin typeface="Garamond"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5362" name="Rectangle 2"/>
          <p:cNvSpPr>
            <a:spLocks noGrp="1" noChangeArrowheads="1"/>
          </p:cNvSpPr>
          <p:nvPr>
            <p:ph type="title"/>
          </p:nvPr>
        </p:nvSpPr>
        <p:spPr/>
        <p:txBody>
          <a:bodyPr/>
          <a:lstStyle/>
          <a:p>
            <a:r>
              <a:rPr lang="en-US" sz="4000" dirty="0"/>
              <a:t>Selection</a:t>
            </a:r>
          </a:p>
        </p:txBody>
      </p:sp>
      <p:sp>
        <p:nvSpPr>
          <p:cNvPr id="15364" name="Rectangle 4"/>
          <p:cNvSpPr>
            <a:spLocks noChangeArrowheads="1"/>
          </p:cNvSpPr>
          <p:nvPr/>
        </p:nvSpPr>
        <p:spPr bwMode="auto">
          <a:xfrm>
            <a:off x="876926" y="1573967"/>
            <a:ext cx="7886074" cy="4093428"/>
          </a:xfrm>
          <a:prstGeom prst="rect">
            <a:avLst/>
          </a:prstGeom>
          <a:noFill/>
          <a:ln w="12700">
            <a:noFill/>
            <a:miter lim="800000"/>
            <a:headEnd type="none" w="sm" len="sm"/>
            <a:tailEnd type="none" w="sm" len="sm"/>
          </a:ln>
          <a:effectLst/>
        </p:spPr>
        <p:txBody>
          <a:bodyPr wrap="square">
            <a:spAutoFit/>
          </a:bodyPr>
          <a:lstStyle/>
          <a:p>
            <a:pPr marL="179388" indent="-179388" latinLnBrk="0">
              <a:spcBef>
                <a:spcPts val="1200"/>
              </a:spcBef>
              <a:buFont typeface="Arial" pitchFamily="34" charset="0"/>
              <a:buChar char="•"/>
            </a:pPr>
            <a:r>
              <a:rPr lang="en-AU" sz="2400" dirty="0" smtClean="0">
                <a:latin typeface="Garamond" pitchFamily="18" charset="0"/>
              </a:rPr>
              <a:t>Using Hashing – Another possibility is that the table R is stored as a hash file using the attribute of interest and then again one would be able to hash on the value specified and find the record very efficiently. </a:t>
            </a:r>
          </a:p>
          <a:p>
            <a:pPr marL="179388" indent="-179388" latinLnBrk="0">
              <a:spcBef>
                <a:spcPts val="1200"/>
              </a:spcBef>
              <a:buFont typeface="Arial" pitchFamily="34" charset="0"/>
              <a:buChar char="•"/>
            </a:pPr>
            <a:r>
              <a:rPr lang="en-AU" sz="2400" dirty="0" smtClean="0">
                <a:latin typeface="Garamond" pitchFamily="18" charset="0"/>
              </a:rPr>
              <a:t>Secondary Index – The file may have an index on an attribute other than the primary key and this attribute might be the attribute which may be used to retrieve a record or a number of records.</a:t>
            </a:r>
          </a:p>
          <a:p>
            <a:pPr marL="179388" indent="-179388" latinLnBrk="0">
              <a:spcBef>
                <a:spcPts val="1200"/>
              </a:spcBef>
              <a:buFont typeface="Arial" pitchFamily="34" charset="0"/>
              <a:buChar char="•"/>
            </a:pPr>
            <a:endParaRPr lang="en-AU" sz="2400" dirty="0" smtClean="0">
              <a:latin typeface="Garamond" pitchFamily="18" charset="0"/>
            </a:endParaRPr>
          </a:p>
          <a:p>
            <a:endParaRPr lang="en-US" sz="2400" dirty="0">
              <a:latin typeface="Garamond"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dirty="0"/>
              <a:t>©G. K. Gupta</a:t>
            </a:r>
          </a:p>
        </p:txBody>
      </p:sp>
      <p:sp>
        <p:nvSpPr>
          <p:cNvPr id="16386" name="Rectangle 2"/>
          <p:cNvSpPr>
            <a:spLocks noGrp="1" noChangeArrowheads="1"/>
          </p:cNvSpPr>
          <p:nvPr>
            <p:ph type="title"/>
          </p:nvPr>
        </p:nvSpPr>
        <p:spPr/>
        <p:txBody>
          <a:bodyPr/>
          <a:lstStyle/>
          <a:p>
            <a:r>
              <a:rPr lang="en-US" sz="4000" dirty="0"/>
              <a:t>Projection</a:t>
            </a:r>
          </a:p>
        </p:txBody>
      </p:sp>
      <p:sp>
        <p:nvSpPr>
          <p:cNvPr id="6" name="Rectangle 5"/>
          <p:cNvSpPr/>
          <p:nvPr/>
        </p:nvSpPr>
        <p:spPr>
          <a:xfrm>
            <a:off x="899409" y="1798819"/>
            <a:ext cx="7667469" cy="4770537"/>
          </a:xfrm>
          <a:prstGeom prst="rect">
            <a:avLst/>
          </a:prstGeom>
        </p:spPr>
        <p:txBody>
          <a:bodyPr wrap="square">
            <a:spAutoFit/>
          </a:bodyPr>
          <a:lstStyle/>
          <a:p>
            <a:pPr latinLnBrk="0">
              <a:spcBef>
                <a:spcPts val="1200"/>
              </a:spcBef>
            </a:pPr>
            <a:r>
              <a:rPr lang="en-AU" sz="2400" dirty="0" smtClean="0">
                <a:latin typeface="Garamond" pitchFamily="18" charset="0"/>
              </a:rPr>
              <a:t>Simple operation which requires selecting one or more columns of a table. Selecting columns requires a scan of the whole table and discarding the unwanted columns. </a:t>
            </a:r>
          </a:p>
          <a:p>
            <a:pPr latinLnBrk="0">
              <a:spcBef>
                <a:spcPts val="1200"/>
              </a:spcBef>
            </a:pPr>
            <a:r>
              <a:rPr lang="en-AU" sz="2400" dirty="0" smtClean="0">
                <a:latin typeface="Garamond" pitchFamily="18" charset="0"/>
              </a:rPr>
              <a:t>SQL does not remove duplicates unless the user specifies DISTINCT. Duplicate removal is an expensive operation. If the projection includes a candidate key of the table, duplicate removal is then not necessary. If the projection does not include a candidate key, the result may have duplicates. Duplicates may be removed by sorting the result and identifying the duplicates and eliminating them. </a:t>
            </a:r>
          </a:p>
          <a:p>
            <a:endParaRPr lang="en-AU" dirty="0" smtClean="0">
              <a:latin typeface="Garamond" pitchFamily="18" charset="0"/>
            </a:endParaRPr>
          </a:p>
          <a:p>
            <a:endParaRPr lang="en-AU" dirty="0" smtClean="0">
              <a:latin typeface="Garamond" pitchFamily="18" charset="0"/>
            </a:endParaRPr>
          </a:p>
          <a:p>
            <a:endParaRPr lang="en-AU" dirty="0" smtClean="0">
              <a:latin typeface="Garamond"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9458" name="Rectangle 2"/>
          <p:cNvSpPr>
            <a:spLocks noGrp="1" noChangeArrowheads="1"/>
          </p:cNvSpPr>
          <p:nvPr>
            <p:ph type="title"/>
          </p:nvPr>
        </p:nvSpPr>
        <p:spPr/>
        <p:txBody>
          <a:bodyPr/>
          <a:lstStyle/>
          <a:p>
            <a:r>
              <a:rPr lang="en-US" sz="4000" dirty="0"/>
              <a:t>Eliminating Duplicates</a:t>
            </a:r>
          </a:p>
        </p:txBody>
      </p:sp>
      <p:sp>
        <p:nvSpPr>
          <p:cNvPr id="19459" name="Rectangle 3"/>
          <p:cNvSpPr>
            <a:spLocks noChangeArrowheads="1"/>
          </p:cNvSpPr>
          <p:nvPr/>
        </p:nvSpPr>
        <p:spPr bwMode="auto">
          <a:xfrm>
            <a:off x="607102" y="1752600"/>
            <a:ext cx="8232098" cy="3354765"/>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US" sz="2400" dirty="0">
                <a:latin typeface="Garamond" pitchFamily="18" charset="0"/>
              </a:rPr>
              <a:t>Duplicate elimination is generally done by sorting the relation and then identifying  the duplicates</a:t>
            </a:r>
            <a:r>
              <a:rPr lang="en-US" sz="2400" dirty="0" smtClean="0">
                <a:latin typeface="Garamond" pitchFamily="18" charset="0"/>
              </a:rPr>
              <a:t>.</a:t>
            </a:r>
            <a:endParaRPr lang="en-US" sz="2400" dirty="0">
              <a:latin typeface="Garamond" pitchFamily="18" charset="0"/>
            </a:endParaRPr>
          </a:p>
          <a:p>
            <a:pPr latinLnBrk="0">
              <a:spcBef>
                <a:spcPts val="1200"/>
              </a:spcBef>
            </a:pPr>
            <a:r>
              <a:rPr lang="en-US" sz="2400" dirty="0">
                <a:latin typeface="Garamond" pitchFamily="18" charset="0"/>
              </a:rPr>
              <a:t>Sorting may be done in several different ways depending on how the table is stored. If there is an index on the attribute that we wish to sort on then an index scan is sufficient</a:t>
            </a:r>
            <a:r>
              <a:rPr lang="en-US" sz="2400" dirty="0" smtClean="0">
                <a:latin typeface="Garamond" pitchFamily="18" charset="0"/>
              </a:rPr>
              <a:t>.</a:t>
            </a:r>
            <a:endParaRPr lang="en-US" sz="2400" dirty="0">
              <a:latin typeface="Garamond" pitchFamily="18" charset="0"/>
            </a:endParaRPr>
          </a:p>
          <a:p>
            <a:pPr latinLnBrk="0">
              <a:spcBef>
                <a:spcPts val="1200"/>
              </a:spcBef>
            </a:pPr>
            <a:r>
              <a:rPr lang="en-US" sz="2400" dirty="0">
                <a:latin typeface="Garamond" pitchFamily="18" charset="0"/>
              </a:rPr>
              <a:t>Small relations may be read in the main memory and sorted. Larger relations may require one block to be sorted at one time and merged.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2290" name="Rectangle 2"/>
          <p:cNvSpPr>
            <a:spLocks noGrp="1" noChangeArrowheads="1"/>
          </p:cNvSpPr>
          <p:nvPr>
            <p:ph type="title"/>
          </p:nvPr>
        </p:nvSpPr>
        <p:spPr/>
        <p:txBody>
          <a:bodyPr/>
          <a:lstStyle/>
          <a:p>
            <a:r>
              <a:rPr lang="en-US" sz="4000" dirty="0" smtClean="0"/>
              <a:t>Relational Operations</a:t>
            </a:r>
            <a:endParaRPr lang="en-US" sz="4000" dirty="0"/>
          </a:p>
        </p:txBody>
      </p:sp>
      <p:sp>
        <p:nvSpPr>
          <p:cNvPr id="12291" name="Rectangle 3"/>
          <p:cNvSpPr>
            <a:spLocks noChangeArrowheads="1"/>
          </p:cNvSpPr>
          <p:nvPr/>
        </p:nvSpPr>
        <p:spPr bwMode="auto">
          <a:xfrm>
            <a:off x="839448" y="1905000"/>
            <a:ext cx="7282201" cy="3862596"/>
          </a:xfrm>
          <a:prstGeom prst="rect">
            <a:avLst/>
          </a:prstGeom>
          <a:noFill/>
          <a:ln w="12700">
            <a:noFill/>
            <a:miter lim="800000"/>
            <a:headEnd type="none" w="sm" len="sm"/>
            <a:tailEnd type="none" w="sm" len="sm"/>
          </a:ln>
          <a:effectLst/>
        </p:spPr>
        <p:txBody>
          <a:bodyPr wrap="square">
            <a:spAutoFit/>
          </a:bodyPr>
          <a:lstStyle/>
          <a:p>
            <a:pPr latinLnBrk="0"/>
            <a:r>
              <a:rPr lang="en-US" sz="2400" dirty="0">
                <a:solidFill>
                  <a:schemeClr val="tx2"/>
                </a:solidFill>
                <a:latin typeface="Garamond" pitchFamily="18" charset="0"/>
              </a:rPr>
              <a:t>Note that SQL allows duplicate tuples. How does that impact the algorithms for algebra operations</a:t>
            </a:r>
            <a:r>
              <a:rPr lang="en-US" sz="2400" dirty="0" smtClean="0">
                <a:solidFill>
                  <a:schemeClr val="tx2"/>
                </a:solidFill>
                <a:latin typeface="Garamond" pitchFamily="18" charset="0"/>
              </a:rPr>
              <a:t>?</a:t>
            </a:r>
            <a:endParaRPr lang="en-US" sz="2400" dirty="0">
              <a:solidFill>
                <a:schemeClr val="tx2"/>
              </a:solidFill>
              <a:latin typeface="Garamond" pitchFamily="18" charset="0"/>
            </a:endParaRPr>
          </a:p>
          <a:p>
            <a:pPr latinLnBrk="0">
              <a:spcBef>
                <a:spcPts val="600"/>
              </a:spcBef>
            </a:pPr>
            <a:r>
              <a:rPr lang="en-US" sz="2400" dirty="0">
                <a:solidFill>
                  <a:schemeClr val="tx2"/>
                </a:solidFill>
                <a:latin typeface="Garamond" pitchFamily="18" charset="0"/>
              </a:rPr>
              <a:t>How does it </a:t>
            </a:r>
            <a:r>
              <a:rPr lang="en-US" sz="2400" dirty="0" smtClean="0">
                <a:solidFill>
                  <a:schemeClr val="tx2"/>
                </a:solidFill>
                <a:latin typeface="Garamond" pitchFamily="18" charset="0"/>
              </a:rPr>
              <a:t>affect these operations?:</a:t>
            </a:r>
            <a:endParaRPr lang="en-US" sz="2400" dirty="0">
              <a:solidFill>
                <a:schemeClr val="tx2"/>
              </a:solidFill>
              <a:latin typeface="Garamond" pitchFamily="18" charset="0"/>
            </a:endParaRPr>
          </a:p>
          <a:p>
            <a:pPr latinLnBrk="0"/>
            <a:r>
              <a:rPr lang="en-US" sz="2400" dirty="0">
                <a:solidFill>
                  <a:schemeClr val="tx2"/>
                </a:solidFill>
                <a:latin typeface="Garamond" pitchFamily="18" charset="0"/>
              </a:rPr>
              <a:t>	Selection</a:t>
            </a:r>
          </a:p>
          <a:p>
            <a:pPr latinLnBrk="0"/>
            <a:r>
              <a:rPr lang="en-US" sz="2400" dirty="0">
                <a:solidFill>
                  <a:schemeClr val="tx2"/>
                </a:solidFill>
                <a:latin typeface="Garamond" pitchFamily="18" charset="0"/>
              </a:rPr>
              <a:t>	Projection</a:t>
            </a:r>
          </a:p>
          <a:p>
            <a:pPr latinLnBrk="0"/>
            <a:r>
              <a:rPr lang="en-US" sz="2400" dirty="0">
                <a:solidFill>
                  <a:schemeClr val="tx2"/>
                </a:solidFill>
                <a:latin typeface="Garamond" pitchFamily="18" charset="0"/>
              </a:rPr>
              <a:t>	Union</a:t>
            </a:r>
          </a:p>
          <a:p>
            <a:pPr latinLnBrk="0"/>
            <a:r>
              <a:rPr lang="en-US" sz="2400" dirty="0">
                <a:solidFill>
                  <a:schemeClr val="tx2"/>
                </a:solidFill>
                <a:latin typeface="Garamond" pitchFamily="18" charset="0"/>
              </a:rPr>
              <a:t>	Intersection</a:t>
            </a:r>
          </a:p>
          <a:p>
            <a:pPr latinLnBrk="0"/>
            <a:r>
              <a:rPr lang="en-US" sz="2400" dirty="0">
                <a:solidFill>
                  <a:schemeClr val="tx2"/>
                </a:solidFill>
                <a:latin typeface="Garamond" pitchFamily="18" charset="0"/>
              </a:rPr>
              <a:t>	Difference</a:t>
            </a:r>
          </a:p>
          <a:p>
            <a:pPr latinLnBrk="0"/>
            <a:r>
              <a:rPr lang="en-US" sz="2400" dirty="0">
                <a:solidFill>
                  <a:schemeClr val="tx2"/>
                </a:solidFill>
                <a:latin typeface="Garamond" pitchFamily="18" charset="0"/>
              </a:rPr>
              <a:t>	Product</a:t>
            </a:r>
          </a:p>
          <a:p>
            <a:pPr latinLnBrk="0"/>
            <a:r>
              <a:rPr lang="en-US" sz="2400" dirty="0">
                <a:solidFill>
                  <a:schemeClr val="tx2"/>
                </a:solidFill>
                <a:latin typeface="Garamond" pitchFamily="18" charset="0"/>
              </a:rPr>
              <a:t>	Join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3314" name="Rectangle 2"/>
          <p:cNvSpPr>
            <a:spLocks noGrp="1" noChangeArrowheads="1"/>
          </p:cNvSpPr>
          <p:nvPr>
            <p:ph type="title"/>
          </p:nvPr>
        </p:nvSpPr>
        <p:spPr/>
        <p:txBody>
          <a:bodyPr/>
          <a:lstStyle/>
          <a:p>
            <a:r>
              <a:rPr lang="en-US" sz="4000" dirty="0"/>
              <a:t>Operations</a:t>
            </a:r>
          </a:p>
        </p:txBody>
      </p:sp>
      <p:sp>
        <p:nvSpPr>
          <p:cNvPr id="13316" name="Rectangle 4"/>
          <p:cNvSpPr>
            <a:spLocks noChangeArrowheads="1"/>
          </p:cNvSpPr>
          <p:nvPr/>
        </p:nvSpPr>
        <p:spPr bwMode="auto">
          <a:xfrm>
            <a:off x="1064302" y="1828800"/>
            <a:ext cx="7851098" cy="2985433"/>
          </a:xfrm>
          <a:prstGeom prst="rect">
            <a:avLst/>
          </a:prstGeom>
          <a:noFill/>
          <a:ln w="12700">
            <a:noFill/>
            <a:miter lim="800000"/>
            <a:headEnd type="none" w="sm" len="sm"/>
            <a:tailEnd type="none" w="sm" len="sm"/>
          </a:ln>
          <a:effectLst/>
        </p:spPr>
        <p:txBody>
          <a:bodyPr wrap="square">
            <a:spAutoFit/>
          </a:bodyPr>
          <a:lstStyle/>
          <a:p>
            <a:pPr latinLnBrk="0">
              <a:spcBef>
                <a:spcPts val="600"/>
              </a:spcBef>
            </a:pPr>
            <a:r>
              <a:rPr lang="en-US" sz="2400" dirty="0">
                <a:latin typeface="Garamond" pitchFamily="18" charset="0"/>
              </a:rPr>
              <a:t>New definitions with duplicated allowed in relations</a:t>
            </a:r>
            <a:r>
              <a:rPr lang="en-US" sz="2400" dirty="0" smtClean="0">
                <a:latin typeface="Garamond" pitchFamily="18" charset="0"/>
              </a:rPr>
              <a:t>:</a:t>
            </a:r>
            <a:endParaRPr lang="en-US" sz="2400" dirty="0">
              <a:latin typeface="Garamond" pitchFamily="18" charset="0"/>
            </a:endParaRPr>
          </a:p>
          <a:p>
            <a:pPr latinLnBrk="0">
              <a:spcBef>
                <a:spcPts val="600"/>
              </a:spcBef>
            </a:pPr>
            <a:r>
              <a:rPr lang="en-US" sz="2400" dirty="0">
                <a:latin typeface="Garamond" pitchFamily="18" charset="0"/>
              </a:rPr>
              <a:t>Union - if a tuple t appears m times in R and n times in S then the union has </a:t>
            </a:r>
            <a:r>
              <a:rPr lang="en-US" sz="2400" err="1">
                <a:latin typeface="Garamond" pitchFamily="18" charset="0"/>
              </a:rPr>
              <a:t>m</a:t>
            </a:r>
            <a:r>
              <a:rPr lang="en-US" sz="2400" smtClean="0">
                <a:latin typeface="Garamond" pitchFamily="18" charset="0"/>
              </a:rPr>
              <a:t>+ n </a:t>
            </a:r>
            <a:r>
              <a:rPr lang="en-US" sz="2400" dirty="0">
                <a:latin typeface="Garamond" pitchFamily="18" charset="0"/>
              </a:rPr>
              <a:t>instances of the </a:t>
            </a:r>
            <a:r>
              <a:rPr lang="en-US" sz="2400" dirty="0" smtClean="0">
                <a:latin typeface="Garamond" pitchFamily="18" charset="0"/>
              </a:rPr>
              <a:t>tuple</a:t>
            </a:r>
            <a:endParaRPr lang="en-US" sz="2400" dirty="0">
              <a:latin typeface="Garamond" pitchFamily="18" charset="0"/>
            </a:endParaRPr>
          </a:p>
          <a:p>
            <a:pPr latinLnBrk="0">
              <a:spcBef>
                <a:spcPts val="600"/>
              </a:spcBef>
            </a:pPr>
            <a:r>
              <a:rPr lang="en-US" sz="2400" dirty="0">
                <a:latin typeface="Garamond" pitchFamily="18" charset="0"/>
              </a:rPr>
              <a:t>Intersection - the intersection of R and S will have the smaller of m and n instances of t</a:t>
            </a:r>
            <a:r>
              <a:rPr lang="en-US" sz="2400" dirty="0" smtClean="0">
                <a:latin typeface="Garamond" pitchFamily="18" charset="0"/>
              </a:rPr>
              <a:t>.</a:t>
            </a:r>
            <a:endParaRPr lang="en-US" sz="2400" dirty="0">
              <a:latin typeface="Garamond" pitchFamily="18" charset="0"/>
            </a:endParaRPr>
          </a:p>
          <a:p>
            <a:pPr latinLnBrk="0">
              <a:spcBef>
                <a:spcPts val="600"/>
              </a:spcBef>
            </a:pPr>
            <a:r>
              <a:rPr lang="en-US" sz="2400" dirty="0">
                <a:latin typeface="Garamond" pitchFamily="18" charset="0"/>
              </a:rPr>
              <a:t>Difference - the tuple t will appear m-n times in R - </a:t>
            </a:r>
            <a:r>
              <a:rPr lang="en-US" sz="2400" dirty="0" smtClean="0">
                <a:latin typeface="Garamond" pitchFamily="18" charset="0"/>
              </a:rPr>
              <a:t>S</a:t>
            </a:r>
            <a:endParaRPr lang="en-US" sz="2400" dirty="0">
              <a:latin typeface="Garamond" pitchFamily="18" charset="0"/>
            </a:endParaRPr>
          </a:p>
          <a:p>
            <a:pPr latinLnBrk="0">
              <a:spcBef>
                <a:spcPts val="600"/>
              </a:spcBef>
            </a:pPr>
            <a:r>
              <a:rPr lang="en-US" sz="2400" dirty="0">
                <a:latin typeface="Garamond" pitchFamily="18" charset="0"/>
              </a:rPr>
              <a:t>SQL does not implement these faithfully.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7410" name="Rectangle 2"/>
          <p:cNvSpPr>
            <a:spLocks noGrp="1" noChangeArrowheads="1"/>
          </p:cNvSpPr>
          <p:nvPr>
            <p:ph type="title"/>
          </p:nvPr>
        </p:nvSpPr>
        <p:spPr/>
        <p:txBody>
          <a:bodyPr/>
          <a:lstStyle/>
          <a:p>
            <a:r>
              <a:rPr lang="en-US" sz="4000" dirty="0"/>
              <a:t>Product</a:t>
            </a:r>
          </a:p>
        </p:txBody>
      </p:sp>
      <p:sp>
        <p:nvSpPr>
          <p:cNvPr id="17411" name="Rectangle 3"/>
          <p:cNvSpPr>
            <a:spLocks noChangeArrowheads="1"/>
          </p:cNvSpPr>
          <p:nvPr/>
        </p:nvSpPr>
        <p:spPr bwMode="auto">
          <a:xfrm>
            <a:off x="929390" y="1981200"/>
            <a:ext cx="7652479" cy="2000548"/>
          </a:xfrm>
          <a:prstGeom prst="rect">
            <a:avLst/>
          </a:prstGeom>
          <a:noFill/>
          <a:ln w="12700">
            <a:noFill/>
            <a:miter lim="800000"/>
            <a:headEnd type="none" w="sm" len="sm"/>
            <a:tailEnd type="none" w="sm" len="sm"/>
          </a:ln>
          <a:effectLst/>
        </p:spPr>
        <p:txBody>
          <a:bodyPr wrap="square">
            <a:spAutoFit/>
          </a:bodyPr>
          <a:lstStyle/>
          <a:p>
            <a:pPr latinLnBrk="0"/>
            <a:r>
              <a:rPr lang="en-US" sz="2400" dirty="0">
                <a:latin typeface="Garamond" pitchFamily="18" charset="0"/>
              </a:rPr>
              <a:t>The product of two relations </a:t>
            </a:r>
            <a:r>
              <a:rPr lang="en-US" sz="2400" i="1" dirty="0">
                <a:latin typeface="Garamond" pitchFamily="18" charset="0"/>
              </a:rPr>
              <a:t>R</a:t>
            </a:r>
            <a:r>
              <a:rPr lang="en-US" sz="2400" dirty="0">
                <a:latin typeface="Garamond" pitchFamily="18" charset="0"/>
              </a:rPr>
              <a:t> and </a:t>
            </a:r>
            <a:r>
              <a:rPr lang="en-US" sz="2400" i="1" dirty="0">
                <a:latin typeface="Garamond" pitchFamily="18" charset="0"/>
              </a:rPr>
              <a:t>S</a:t>
            </a:r>
            <a:r>
              <a:rPr lang="en-US" sz="2400" dirty="0">
                <a:latin typeface="Garamond" pitchFamily="18" charset="0"/>
              </a:rPr>
              <a:t> is another relation which consists of all the attributes of both relations. The tuples of the product are obtained by pairing each tuple of </a:t>
            </a:r>
            <a:r>
              <a:rPr lang="en-US" sz="2400" i="1" dirty="0">
                <a:latin typeface="Garamond" pitchFamily="18" charset="0"/>
              </a:rPr>
              <a:t>R</a:t>
            </a:r>
            <a:r>
              <a:rPr lang="en-US" sz="2400" dirty="0">
                <a:latin typeface="Garamond" pitchFamily="18" charset="0"/>
              </a:rPr>
              <a:t> with each tuple of </a:t>
            </a:r>
            <a:r>
              <a:rPr lang="en-US" sz="2400" i="1" dirty="0">
                <a:latin typeface="Garamond" pitchFamily="18" charset="0"/>
              </a:rPr>
              <a:t>S</a:t>
            </a:r>
            <a:r>
              <a:rPr lang="en-US" sz="2400" dirty="0">
                <a:latin typeface="Garamond" pitchFamily="18" charset="0"/>
              </a:rPr>
              <a:t> regardless of duplication.</a:t>
            </a:r>
          </a:p>
          <a:p>
            <a:endParaRPr lang="en-US" sz="2800" dirty="0">
              <a:latin typeface="Garamond"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8434" name="Rectangle 2"/>
          <p:cNvSpPr>
            <a:spLocks noGrp="1" noChangeArrowheads="1"/>
          </p:cNvSpPr>
          <p:nvPr>
            <p:ph type="title"/>
          </p:nvPr>
        </p:nvSpPr>
        <p:spPr/>
        <p:txBody>
          <a:bodyPr/>
          <a:lstStyle/>
          <a:p>
            <a:r>
              <a:rPr lang="en-US" sz="4000" dirty="0"/>
              <a:t>Join</a:t>
            </a:r>
          </a:p>
        </p:txBody>
      </p:sp>
      <p:sp>
        <p:nvSpPr>
          <p:cNvPr id="18435" name="Rectangle 3"/>
          <p:cNvSpPr>
            <a:spLocks noChangeArrowheads="1"/>
          </p:cNvSpPr>
          <p:nvPr/>
        </p:nvSpPr>
        <p:spPr bwMode="auto">
          <a:xfrm>
            <a:off x="764498" y="1981200"/>
            <a:ext cx="8074702" cy="2677656"/>
          </a:xfrm>
          <a:prstGeom prst="rect">
            <a:avLst/>
          </a:prstGeom>
          <a:noFill/>
          <a:ln w="12700">
            <a:noFill/>
            <a:miter lim="800000"/>
            <a:headEnd type="none" w="sm" len="sm"/>
            <a:tailEnd type="none" w="sm" len="sm"/>
          </a:ln>
          <a:effectLst/>
        </p:spPr>
        <p:txBody>
          <a:bodyPr wrap="square">
            <a:spAutoFit/>
          </a:bodyPr>
          <a:lstStyle/>
          <a:p>
            <a:pPr latinLnBrk="0"/>
            <a:r>
              <a:rPr lang="en-US" sz="2400" dirty="0">
                <a:latin typeface="Garamond" pitchFamily="18" charset="0"/>
              </a:rPr>
              <a:t>The join of two relations </a:t>
            </a:r>
            <a:r>
              <a:rPr lang="en-US" sz="2400" i="1" dirty="0">
                <a:latin typeface="Garamond" pitchFamily="18" charset="0"/>
              </a:rPr>
              <a:t>R</a:t>
            </a:r>
            <a:r>
              <a:rPr lang="en-US" sz="2400" dirty="0">
                <a:latin typeface="Garamond" pitchFamily="18" charset="0"/>
              </a:rPr>
              <a:t> and </a:t>
            </a:r>
            <a:r>
              <a:rPr lang="en-US" sz="2400" i="1" dirty="0">
                <a:latin typeface="Garamond" pitchFamily="18" charset="0"/>
              </a:rPr>
              <a:t>S</a:t>
            </a:r>
            <a:r>
              <a:rPr lang="en-US" sz="2400" dirty="0">
                <a:latin typeface="Garamond" pitchFamily="18" charset="0"/>
              </a:rPr>
              <a:t> is another relation which may be considered as a product followed by selection and projection.  It is however easier to compute the join directly. The result of a join may have duplicates if the </a:t>
            </a:r>
            <a:r>
              <a:rPr lang="en-US" sz="2400" i="1" dirty="0">
                <a:latin typeface="Garamond" pitchFamily="18" charset="0"/>
              </a:rPr>
              <a:t>R</a:t>
            </a:r>
            <a:r>
              <a:rPr lang="en-US" sz="2400" dirty="0">
                <a:latin typeface="Garamond" pitchFamily="18" charset="0"/>
              </a:rPr>
              <a:t> and </a:t>
            </a:r>
            <a:r>
              <a:rPr lang="en-US" sz="2400" i="1" dirty="0">
                <a:latin typeface="Garamond" pitchFamily="18" charset="0"/>
              </a:rPr>
              <a:t>S</a:t>
            </a:r>
            <a:r>
              <a:rPr lang="en-US" sz="2400" dirty="0">
                <a:latin typeface="Garamond" pitchFamily="18" charset="0"/>
              </a:rPr>
              <a:t> have duplicates.</a:t>
            </a:r>
          </a:p>
          <a:p>
            <a:pPr latinLnBrk="0"/>
            <a:endParaRPr lang="en-US" sz="2400" dirty="0">
              <a:latin typeface="Garamond" pitchFamily="18" charset="0"/>
            </a:endParaRPr>
          </a:p>
          <a:p>
            <a:pPr latinLnBrk="0"/>
            <a:r>
              <a:rPr lang="en-US" sz="2400" dirty="0">
                <a:latin typeface="Garamond" pitchFamily="18" charset="0"/>
              </a:rPr>
              <a:t>The natural join selection condition is that all pairs of attributes from the two relations are equal.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050" name="Rectangle 2"/>
          <p:cNvSpPr>
            <a:spLocks noGrp="1" noChangeArrowheads="1"/>
          </p:cNvSpPr>
          <p:nvPr>
            <p:ph type="title"/>
          </p:nvPr>
        </p:nvSpPr>
        <p:spPr/>
        <p:txBody>
          <a:bodyPr/>
          <a:lstStyle/>
          <a:p>
            <a:r>
              <a:rPr lang="en-US" sz="4000" dirty="0" smtClean="0"/>
              <a:t>Objectives</a:t>
            </a:r>
            <a:endParaRPr lang="en-AU" sz="4000" dirty="0"/>
          </a:p>
        </p:txBody>
      </p:sp>
      <p:sp>
        <p:nvSpPr>
          <p:cNvPr id="2051" name="Rectangle 3"/>
          <p:cNvSpPr>
            <a:spLocks noChangeArrowheads="1"/>
          </p:cNvSpPr>
          <p:nvPr/>
        </p:nvSpPr>
        <p:spPr bwMode="auto">
          <a:xfrm>
            <a:off x="749508" y="1600200"/>
            <a:ext cx="8013492" cy="3083921"/>
          </a:xfrm>
          <a:prstGeom prst="rect">
            <a:avLst/>
          </a:prstGeom>
          <a:noFill/>
          <a:ln w="12700">
            <a:noFill/>
            <a:miter lim="800000"/>
            <a:headEnd type="none" w="sm" len="sm"/>
            <a:tailEnd type="none" w="sm" len="sm"/>
          </a:ln>
          <a:effectLst/>
        </p:spPr>
        <p:txBody>
          <a:bodyPr wrap="square">
            <a:spAutoFit/>
          </a:bodyPr>
          <a:lstStyle/>
          <a:p>
            <a:pPr marL="179388" indent="-179388" latinLnBrk="0">
              <a:lnSpc>
                <a:spcPct val="90000"/>
              </a:lnSpc>
              <a:buFont typeface="Arial" pitchFamily="34" charset="0"/>
              <a:buChar char="•"/>
            </a:pPr>
            <a:r>
              <a:rPr lang="en-AU" sz="2400" dirty="0" smtClean="0">
                <a:latin typeface="Garamond" pitchFamily="18" charset="0"/>
              </a:rPr>
              <a:t>discuss the concept of query optimization</a:t>
            </a:r>
          </a:p>
          <a:p>
            <a:pPr marL="179388" indent="-179388" latinLnBrk="0">
              <a:lnSpc>
                <a:spcPct val="90000"/>
              </a:lnSpc>
              <a:buFontTx/>
              <a:buChar char="•"/>
            </a:pPr>
            <a:r>
              <a:rPr lang="en-AU" sz="2400" dirty="0" smtClean="0">
                <a:latin typeface="Garamond" pitchFamily="18" charset="0"/>
              </a:rPr>
              <a:t>describe what information a DBMS stores in its catalog</a:t>
            </a:r>
          </a:p>
          <a:p>
            <a:pPr marL="179388" indent="-179388" latinLnBrk="0">
              <a:lnSpc>
                <a:spcPct val="90000"/>
              </a:lnSpc>
              <a:buFontTx/>
              <a:buChar char="•"/>
            </a:pPr>
            <a:r>
              <a:rPr lang="en-AU" sz="2400" dirty="0" smtClean="0">
                <a:latin typeface="Garamond" pitchFamily="18" charset="0"/>
              </a:rPr>
              <a:t>explain that different query plans can have very different costs</a:t>
            </a:r>
          </a:p>
          <a:p>
            <a:pPr marL="179388" indent="-179388" latinLnBrk="0">
              <a:lnSpc>
                <a:spcPct val="90000"/>
              </a:lnSpc>
              <a:buFontTx/>
              <a:buChar char="•"/>
            </a:pPr>
            <a:r>
              <a:rPr lang="en-AU" sz="2400" dirty="0" smtClean="0">
                <a:latin typeface="Garamond" pitchFamily="18" charset="0"/>
              </a:rPr>
              <a:t>describe query transformation including tree representation of a query</a:t>
            </a:r>
          </a:p>
          <a:p>
            <a:pPr marL="179388" indent="-179388" latinLnBrk="0">
              <a:lnSpc>
                <a:spcPct val="90000"/>
              </a:lnSpc>
              <a:buFontTx/>
              <a:buChar char="•"/>
            </a:pPr>
            <a:r>
              <a:rPr lang="en-AU" sz="2400" dirty="0" smtClean="0">
                <a:latin typeface="Garamond" pitchFamily="18" charset="0"/>
              </a:rPr>
              <a:t>discuss heuristic optimization</a:t>
            </a:r>
          </a:p>
          <a:p>
            <a:pPr marL="179388" indent="-179388" latinLnBrk="0">
              <a:lnSpc>
                <a:spcPct val="90000"/>
              </a:lnSpc>
              <a:buFontTx/>
              <a:buChar char="•"/>
            </a:pPr>
            <a:r>
              <a:rPr lang="en-AU" sz="2400" dirty="0" smtClean="0">
                <a:latin typeface="Garamond" pitchFamily="18" charset="0"/>
              </a:rPr>
              <a:t>briefly discuss algorithms for carrying out relational operations selection, projection and join.</a:t>
            </a:r>
          </a:p>
          <a:p>
            <a:pPr marL="179388" indent="-179388" latinLnBrk="0">
              <a:lnSpc>
                <a:spcPct val="90000"/>
              </a:lnSpc>
              <a:buFontTx/>
              <a:buChar char="•"/>
            </a:pPr>
            <a:endParaRPr lang="en-US" sz="2400" dirty="0">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18434" name="Rectangle 2"/>
          <p:cNvSpPr>
            <a:spLocks noGrp="1" noChangeArrowheads="1"/>
          </p:cNvSpPr>
          <p:nvPr>
            <p:ph type="title"/>
          </p:nvPr>
        </p:nvSpPr>
        <p:spPr/>
        <p:txBody>
          <a:bodyPr/>
          <a:lstStyle/>
          <a:p>
            <a:r>
              <a:rPr lang="en-US" sz="4000" dirty="0"/>
              <a:t>Join</a:t>
            </a:r>
          </a:p>
        </p:txBody>
      </p:sp>
      <p:sp>
        <p:nvSpPr>
          <p:cNvPr id="18435" name="Rectangle 3"/>
          <p:cNvSpPr>
            <a:spLocks noChangeArrowheads="1"/>
          </p:cNvSpPr>
          <p:nvPr/>
        </p:nvSpPr>
        <p:spPr bwMode="auto">
          <a:xfrm>
            <a:off x="764498" y="1686393"/>
            <a:ext cx="7847351" cy="3939540"/>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A very important and expensive operation in query processing. It is also a common operation for a database that has many tables.</a:t>
            </a:r>
          </a:p>
          <a:p>
            <a:pPr latinLnBrk="0">
              <a:spcBef>
                <a:spcPts val="1200"/>
              </a:spcBef>
            </a:pPr>
            <a:r>
              <a:rPr lang="en-AU" sz="2400" dirty="0" smtClean="0">
                <a:latin typeface="Garamond" pitchFamily="18" charset="0"/>
              </a:rPr>
              <a:t>Let us carry out an </a:t>
            </a:r>
            <a:r>
              <a:rPr lang="en-AU" sz="2400" dirty="0" err="1" smtClean="0">
                <a:latin typeface="Garamond" pitchFamily="18" charset="0"/>
              </a:rPr>
              <a:t>equi</a:t>
            </a:r>
            <a:r>
              <a:rPr lang="en-AU" sz="2400" dirty="0" smtClean="0">
                <a:latin typeface="Garamond" pitchFamily="18" charset="0"/>
              </a:rPr>
              <a:t>-join of two tables </a:t>
            </a:r>
            <a:r>
              <a:rPr lang="en-AU" sz="2400" i="1" dirty="0" smtClean="0">
                <a:latin typeface="Garamond" pitchFamily="18" charset="0"/>
              </a:rPr>
              <a:t>R</a:t>
            </a:r>
            <a:r>
              <a:rPr lang="en-AU" sz="2400" dirty="0" smtClean="0">
                <a:latin typeface="Garamond" pitchFamily="18" charset="0"/>
              </a:rPr>
              <a:t> and </a:t>
            </a:r>
            <a:r>
              <a:rPr lang="en-AU" sz="2400" i="1" dirty="0" smtClean="0">
                <a:latin typeface="Garamond" pitchFamily="18" charset="0"/>
              </a:rPr>
              <a:t>S</a:t>
            </a:r>
            <a:r>
              <a:rPr lang="en-AU" sz="2400" dirty="0" smtClean="0">
                <a:latin typeface="Garamond" pitchFamily="18" charset="0"/>
              </a:rPr>
              <a:t> that are to be joined on attributes </a:t>
            </a:r>
            <a:r>
              <a:rPr lang="en-AU" sz="2400" i="1" dirty="0" smtClean="0">
                <a:latin typeface="Garamond" pitchFamily="18" charset="0"/>
              </a:rPr>
              <a:t>a</a:t>
            </a:r>
            <a:r>
              <a:rPr lang="en-AU" sz="2400" dirty="0" smtClean="0">
                <a:latin typeface="Garamond" pitchFamily="18" charset="0"/>
              </a:rPr>
              <a:t> in </a:t>
            </a:r>
            <a:r>
              <a:rPr lang="en-AU" sz="2400" i="1" dirty="0" smtClean="0">
                <a:latin typeface="Garamond" pitchFamily="18" charset="0"/>
              </a:rPr>
              <a:t>R</a:t>
            </a:r>
            <a:r>
              <a:rPr lang="en-AU" sz="2400" dirty="0" smtClean="0">
                <a:latin typeface="Garamond" pitchFamily="18" charset="0"/>
              </a:rPr>
              <a:t> and </a:t>
            </a:r>
            <a:r>
              <a:rPr lang="en-AU" sz="2400" i="1" dirty="0" smtClean="0">
                <a:latin typeface="Garamond" pitchFamily="18" charset="0"/>
              </a:rPr>
              <a:t>b</a:t>
            </a:r>
            <a:r>
              <a:rPr lang="en-AU" sz="2400" dirty="0" smtClean="0">
                <a:latin typeface="Garamond" pitchFamily="18" charset="0"/>
              </a:rPr>
              <a:t> in </a:t>
            </a:r>
            <a:r>
              <a:rPr lang="en-AU" sz="2400" i="1" dirty="0" smtClean="0">
                <a:latin typeface="Garamond" pitchFamily="18" charset="0"/>
              </a:rPr>
              <a:t>S</a:t>
            </a:r>
            <a:r>
              <a:rPr lang="en-AU" sz="2400" dirty="0" smtClean="0">
                <a:latin typeface="Garamond" pitchFamily="18" charset="0"/>
              </a:rPr>
              <a:t>. Let the number of rows in </a:t>
            </a:r>
            <a:r>
              <a:rPr lang="en-AU" sz="2400" i="1" dirty="0" smtClean="0">
                <a:latin typeface="Garamond" pitchFamily="18" charset="0"/>
              </a:rPr>
              <a:t>R</a:t>
            </a:r>
            <a:r>
              <a:rPr lang="en-AU" sz="2400" dirty="0" smtClean="0">
                <a:latin typeface="Garamond" pitchFamily="18" charset="0"/>
              </a:rPr>
              <a:t> and </a:t>
            </a:r>
            <a:r>
              <a:rPr lang="en-AU" sz="2400" i="1" dirty="0" smtClean="0">
                <a:latin typeface="Garamond" pitchFamily="18" charset="0"/>
              </a:rPr>
              <a:t>S</a:t>
            </a:r>
            <a:r>
              <a:rPr lang="en-AU" sz="2400" dirty="0" smtClean="0">
                <a:latin typeface="Garamond" pitchFamily="18" charset="0"/>
              </a:rPr>
              <a:t> be </a:t>
            </a:r>
            <a:r>
              <a:rPr lang="en-AU" sz="2400" i="1" dirty="0" smtClean="0">
                <a:latin typeface="Garamond" pitchFamily="18" charset="0"/>
              </a:rPr>
              <a:t>m</a:t>
            </a:r>
            <a:r>
              <a:rPr lang="en-AU" sz="2400" dirty="0" smtClean="0">
                <a:latin typeface="Garamond" pitchFamily="18" charset="0"/>
              </a:rPr>
              <a:t> and </a:t>
            </a:r>
            <a:r>
              <a:rPr lang="en-AU" sz="2400" i="1" dirty="0" smtClean="0">
                <a:latin typeface="Garamond" pitchFamily="18" charset="0"/>
              </a:rPr>
              <a:t>n</a:t>
            </a:r>
            <a:r>
              <a:rPr lang="en-AU" sz="2400" dirty="0" smtClean="0">
                <a:latin typeface="Garamond" pitchFamily="18" charset="0"/>
              </a:rPr>
              <a:t> respectively. Assume </a:t>
            </a:r>
            <a:r>
              <a:rPr lang="en-AU" sz="2400" i="1" dirty="0" smtClean="0">
                <a:latin typeface="Garamond" pitchFamily="18" charset="0"/>
              </a:rPr>
              <a:t>R</a:t>
            </a:r>
            <a:r>
              <a:rPr lang="en-AU" sz="2400" dirty="0" smtClean="0">
                <a:latin typeface="Garamond" pitchFamily="18" charset="0"/>
              </a:rPr>
              <a:t> is the smaller table – that is |</a:t>
            </a:r>
            <a:r>
              <a:rPr lang="en-AU" sz="2400" i="1" dirty="0" smtClean="0">
                <a:latin typeface="Garamond" pitchFamily="18" charset="0"/>
              </a:rPr>
              <a:t>R</a:t>
            </a:r>
            <a:r>
              <a:rPr lang="en-AU" sz="2400" dirty="0" smtClean="0">
                <a:latin typeface="Garamond" pitchFamily="18" charset="0"/>
              </a:rPr>
              <a:t>| </a:t>
            </a:r>
            <a:r>
              <a:rPr lang="en-AU" sz="2400" dirty="0" smtClean="0">
                <a:latin typeface="Garamond" pitchFamily="18" charset="0"/>
                <a:sym typeface="Symbol"/>
              </a:rPr>
              <a:t> |</a:t>
            </a:r>
            <a:r>
              <a:rPr lang="en-AU" sz="2400" i="1" dirty="0" smtClean="0">
                <a:latin typeface="Garamond" pitchFamily="18" charset="0"/>
                <a:sym typeface="Symbol"/>
              </a:rPr>
              <a:t>S</a:t>
            </a:r>
            <a:r>
              <a:rPr lang="en-AU" sz="2400" dirty="0" smtClean="0">
                <a:latin typeface="Garamond" pitchFamily="18" charset="0"/>
                <a:sym typeface="Symbol"/>
              </a:rPr>
              <a:t>|. We further assume that all selections and projections of </a:t>
            </a:r>
            <a:r>
              <a:rPr lang="en-AU" sz="2400" i="1" dirty="0" smtClean="0">
                <a:latin typeface="Garamond" pitchFamily="18" charset="0"/>
                <a:sym typeface="Symbol"/>
              </a:rPr>
              <a:t>R</a:t>
            </a:r>
            <a:r>
              <a:rPr lang="en-AU" sz="2400" dirty="0" smtClean="0">
                <a:latin typeface="Garamond" pitchFamily="18" charset="0"/>
                <a:sym typeface="Symbol"/>
              </a:rPr>
              <a:t> and </a:t>
            </a:r>
            <a:r>
              <a:rPr lang="en-AU" sz="2400" i="1" dirty="0" smtClean="0">
                <a:latin typeface="Garamond" pitchFamily="18" charset="0"/>
                <a:sym typeface="Symbol"/>
              </a:rPr>
              <a:t>S</a:t>
            </a:r>
            <a:r>
              <a:rPr lang="en-AU" sz="2400" dirty="0" smtClean="0">
                <a:latin typeface="Garamond" pitchFamily="18" charset="0"/>
                <a:sym typeface="Symbol"/>
              </a:rPr>
              <a:t> have already been carried out and neither </a:t>
            </a:r>
            <a:r>
              <a:rPr lang="en-AU" sz="2400" i="1" dirty="0" smtClean="0">
                <a:latin typeface="Garamond" pitchFamily="18" charset="0"/>
                <a:sym typeface="Symbol"/>
              </a:rPr>
              <a:t>R</a:t>
            </a:r>
            <a:r>
              <a:rPr lang="en-AU" sz="2400" dirty="0" smtClean="0">
                <a:latin typeface="Garamond" pitchFamily="18" charset="0"/>
                <a:sym typeface="Symbol"/>
              </a:rPr>
              <a:t> nor </a:t>
            </a:r>
            <a:r>
              <a:rPr lang="en-AU" sz="2400" i="1" dirty="0" smtClean="0">
                <a:latin typeface="Garamond" pitchFamily="18" charset="0"/>
                <a:sym typeface="Symbol"/>
              </a:rPr>
              <a:t>S</a:t>
            </a:r>
            <a:r>
              <a:rPr lang="en-AU" sz="2400" dirty="0" smtClean="0">
                <a:latin typeface="Garamond" pitchFamily="18" charset="0"/>
                <a:sym typeface="Symbol"/>
              </a:rPr>
              <a:t> is ordered or indexed unless explicitly noted. </a:t>
            </a:r>
          </a:p>
          <a:p>
            <a:pPr latinLnBrk="0"/>
            <a:r>
              <a:rPr lang="en-US" sz="2400" dirty="0" smtClean="0">
                <a:latin typeface="Garamond" pitchFamily="18" charset="0"/>
              </a:rPr>
              <a:t>  </a:t>
            </a:r>
            <a:endParaRPr lang="en-US" sz="2400" dirty="0">
              <a:latin typeface="Garamond"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1506" name="Rectangle 2"/>
          <p:cNvSpPr>
            <a:spLocks noGrp="1" noChangeArrowheads="1"/>
          </p:cNvSpPr>
          <p:nvPr>
            <p:ph type="title"/>
          </p:nvPr>
        </p:nvSpPr>
        <p:spPr/>
        <p:txBody>
          <a:bodyPr/>
          <a:lstStyle/>
          <a:p>
            <a:r>
              <a:rPr lang="en-US" sz="4000" dirty="0" smtClean="0"/>
              <a:t>Join Algorithms</a:t>
            </a:r>
            <a:endParaRPr lang="en-US" sz="4000" dirty="0"/>
          </a:p>
        </p:txBody>
      </p:sp>
      <p:sp>
        <p:nvSpPr>
          <p:cNvPr id="21507" name="Rectangle 3"/>
          <p:cNvSpPr>
            <a:spLocks noChangeArrowheads="1"/>
          </p:cNvSpPr>
          <p:nvPr/>
        </p:nvSpPr>
        <p:spPr bwMode="auto">
          <a:xfrm>
            <a:off x="562130" y="1981200"/>
            <a:ext cx="8277069" cy="4185761"/>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Because of the importance of the join operator, a number of algorithms have been suggested for processing it. The more commonly used algorithms are: </a:t>
            </a:r>
          </a:p>
          <a:p>
            <a:pPr marL="539750" indent="-179388" latinLnBrk="0">
              <a:spcBef>
                <a:spcPts val="1200"/>
              </a:spcBef>
              <a:buFont typeface="Arial" pitchFamily="34" charset="0"/>
              <a:buChar char="•"/>
              <a:tabLst>
                <a:tab pos="539750" algn="l"/>
              </a:tabLst>
            </a:pPr>
            <a:r>
              <a:rPr lang="en-US" sz="2400" dirty="0" smtClean="0">
                <a:latin typeface="Garamond" pitchFamily="18" charset="0"/>
              </a:rPr>
              <a:t>The Nested Scan method </a:t>
            </a:r>
          </a:p>
          <a:p>
            <a:pPr marL="539750" indent="-179388" latinLnBrk="0">
              <a:spcBef>
                <a:spcPts val="1200"/>
              </a:spcBef>
              <a:buFont typeface="Arial" pitchFamily="34" charset="0"/>
              <a:buChar char="•"/>
              <a:tabLst>
                <a:tab pos="539750" algn="l"/>
              </a:tabLst>
            </a:pPr>
            <a:r>
              <a:rPr lang="en-AU" sz="2400" dirty="0" smtClean="0">
                <a:latin typeface="Garamond" pitchFamily="18" charset="0"/>
              </a:rPr>
              <a:t>Using indexes in Nested Scan</a:t>
            </a:r>
          </a:p>
          <a:p>
            <a:pPr marL="539750" indent="-179388" latinLnBrk="0">
              <a:spcBef>
                <a:spcPts val="1200"/>
              </a:spcBef>
              <a:buFont typeface="Arial" pitchFamily="34" charset="0"/>
              <a:buChar char="•"/>
              <a:tabLst>
                <a:tab pos="539750" algn="l"/>
              </a:tabLst>
            </a:pPr>
            <a:r>
              <a:rPr lang="en-US" sz="2400" dirty="0" smtClean="0">
                <a:latin typeface="Garamond" pitchFamily="18" charset="0"/>
              </a:rPr>
              <a:t>The Sort-Merge algorithm </a:t>
            </a:r>
          </a:p>
          <a:p>
            <a:pPr marL="539750" indent="-179388" latinLnBrk="0">
              <a:spcBef>
                <a:spcPts val="1200"/>
              </a:spcBef>
              <a:buFont typeface="Arial" pitchFamily="34" charset="0"/>
              <a:buChar char="•"/>
              <a:tabLst>
                <a:tab pos="539750" algn="l"/>
              </a:tabLst>
            </a:pPr>
            <a:r>
              <a:rPr lang="en-US" sz="2400" dirty="0" smtClean="0">
                <a:latin typeface="Garamond" pitchFamily="18" charset="0"/>
              </a:rPr>
              <a:t>Hashing algorithm </a:t>
            </a:r>
          </a:p>
          <a:p>
            <a:pPr marL="539750" indent="-179388" latinLnBrk="0">
              <a:spcBef>
                <a:spcPts val="1200"/>
              </a:spcBef>
              <a:buFont typeface="Arial" pitchFamily="34" charset="0"/>
              <a:buChar char="•"/>
              <a:tabLst>
                <a:tab pos="539750" algn="l"/>
              </a:tabLst>
            </a:pPr>
            <a:r>
              <a:rPr lang="en-US" sz="2400" dirty="0" smtClean="0">
                <a:latin typeface="Garamond" pitchFamily="18" charset="0"/>
              </a:rPr>
              <a:t>Variants of hashing </a:t>
            </a:r>
          </a:p>
          <a:p>
            <a:endParaRPr lang="en-US" sz="2400" dirty="0">
              <a:latin typeface="Garamond"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2530" name="Rectangle 2"/>
          <p:cNvSpPr>
            <a:spLocks noGrp="1" noChangeArrowheads="1"/>
          </p:cNvSpPr>
          <p:nvPr>
            <p:ph type="title"/>
          </p:nvPr>
        </p:nvSpPr>
        <p:spPr/>
        <p:txBody>
          <a:bodyPr/>
          <a:lstStyle/>
          <a:p>
            <a:r>
              <a:rPr lang="en-US" sz="4000" dirty="0" smtClean="0"/>
              <a:t>Nested Scan</a:t>
            </a:r>
            <a:endParaRPr lang="en-US" sz="4000" dirty="0"/>
          </a:p>
        </p:txBody>
      </p:sp>
      <p:sp>
        <p:nvSpPr>
          <p:cNvPr id="22531" name="Rectangle 3"/>
          <p:cNvSpPr>
            <a:spLocks noChangeArrowheads="1"/>
          </p:cNvSpPr>
          <p:nvPr/>
        </p:nvSpPr>
        <p:spPr bwMode="auto">
          <a:xfrm>
            <a:off x="524656" y="1701384"/>
            <a:ext cx="8147154" cy="4308872"/>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We first briefly discuss the naive nested scan method that accesses every pair of rows and concatenates them if the join condition is satisfied. The algorithm essentially enumerates the cross-product of the two relations. The cost of the naive algorithm is </a:t>
            </a:r>
            <a:r>
              <a:rPr lang="en-AU" sz="2400" i="1" dirty="0" smtClean="0">
                <a:latin typeface="Garamond" pitchFamily="18" charset="0"/>
              </a:rPr>
              <a:t>O(</a:t>
            </a:r>
            <a:r>
              <a:rPr lang="en-AU" sz="2400" i="1" dirty="0" err="1" smtClean="0">
                <a:latin typeface="Garamond" pitchFamily="18" charset="0"/>
              </a:rPr>
              <a:t>mn</a:t>
            </a:r>
            <a:r>
              <a:rPr lang="en-AU" sz="2400" i="1" dirty="0" smtClean="0">
                <a:latin typeface="Garamond" pitchFamily="18" charset="0"/>
              </a:rPr>
              <a:t>) </a:t>
            </a:r>
            <a:r>
              <a:rPr lang="en-AU" sz="2400" dirty="0" smtClean="0">
                <a:latin typeface="Garamond" pitchFamily="18" charset="0"/>
              </a:rPr>
              <a:t>assuming that </a:t>
            </a:r>
            <a:r>
              <a:rPr lang="en-AU" sz="2400" i="1" dirty="0" smtClean="0">
                <a:latin typeface="Garamond" pitchFamily="18" charset="0"/>
              </a:rPr>
              <a:t>R</a:t>
            </a:r>
            <a:r>
              <a:rPr lang="en-AU" sz="2400" dirty="0" smtClean="0">
                <a:latin typeface="Garamond" pitchFamily="18" charset="0"/>
              </a:rPr>
              <a:t> and </a:t>
            </a:r>
            <a:r>
              <a:rPr lang="en-AU" sz="2400" i="1" dirty="0" smtClean="0">
                <a:latin typeface="Garamond" pitchFamily="18" charset="0"/>
              </a:rPr>
              <a:t>S</a:t>
            </a:r>
            <a:r>
              <a:rPr lang="en-AU" sz="2400" dirty="0" smtClean="0">
                <a:latin typeface="Garamond" pitchFamily="18" charset="0"/>
              </a:rPr>
              <a:t> both are not ordered. The cost of the join can be large when </a:t>
            </a:r>
            <a:r>
              <a:rPr lang="en-AU" sz="2400" i="1" dirty="0" smtClean="0">
                <a:latin typeface="Garamond" pitchFamily="18" charset="0"/>
              </a:rPr>
              <a:t>m</a:t>
            </a:r>
            <a:r>
              <a:rPr lang="en-AU" sz="2400" dirty="0" smtClean="0">
                <a:latin typeface="Garamond" pitchFamily="18" charset="0"/>
              </a:rPr>
              <a:t> and </a:t>
            </a:r>
            <a:r>
              <a:rPr lang="en-AU" sz="2400" i="1" dirty="0" smtClean="0">
                <a:latin typeface="Garamond" pitchFamily="18" charset="0"/>
              </a:rPr>
              <a:t>n</a:t>
            </a:r>
            <a:r>
              <a:rPr lang="en-AU" sz="2400" dirty="0" smtClean="0">
                <a:latin typeface="Garamond" pitchFamily="18" charset="0"/>
              </a:rPr>
              <a:t> are large.</a:t>
            </a:r>
            <a:r>
              <a:rPr lang="en-AU" sz="2400" i="1" dirty="0" smtClean="0">
                <a:latin typeface="Garamond" pitchFamily="18" charset="0"/>
              </a:rPr>
              <a:t> </a:t>
            </a:r>
          </a:p>
          <a:p>
            <a:pPr latinLnBrk="0">
              <a:spcBef>
                <a:spcPts val="1200"/>
              </a:spcBef>
            </a:pPr>
            <a:r>
              <a:rPr lang="en-AU" sz="2400" dirty="0" smtClean="0">
                <a:latin typeface="Garamond" pitchFamily="18" charset="0"/>
              </a:rPr>
              <a:t>We will assume that the table </a:t>
            </a:r>
            <a:r>
              <a:rPr lang="en-AU" sz="2400" i="1" dirty="0" smtClean="0">
                <a:latin typeface="Garamond" pitchFamily="18" charset="0"/>
              </a:rPr>
              <a:t>R</a:t>
            </a:r>
            <a:r>
              <a:rPr lang="en-AU" sz="2400" dirty="0" smtClean="0">
                <a:latin typeface="Garamond" pitchFamily="18" charset="0"/>
              </a:rPr>
              <a:t> is the outer table, that is, </a:t>
            </a:r>
            <a:r>
              <a:rPr lang="en-AU" sz="2400" i="1" dirty="0" smtClean="0">
                <a:latin typeface="Garamond" pitchFamily="18" charset="0"/>
              </a:rPr>
              <a:t>R</a:t>
            </a:r>
            <a:r>
              <a:rPr lang="en-AU" sz="2400" dirty="0" smtClean="0">
                <a:latin typeface="Garamond" pitchFamily="18" charset="0"/>
              </a:rPr>
              <a:t> is the table whose rows are retrieved first. Table </a:t>
            </a:r>
            <a:r>
              <a:rPr lang="en-AU" sz="2400" i="1" dirty="0" smtClean="0">
                <a:latin typeface="Garamond" pitchFamily="18" charset="0"/>
              </a:rPr>
              <a:t>S</a:t>
            </a:r>
            <a:r>
              <a:rPr lang="en-AU" sz="2400" dirty="0" smtClean="0">
                <a:latin typeface="Garamond" pitchFamily="18" charset="0"/>
              </a:rPr>
              <a:t> is then the inner table since in the nested scan loop, rows of </a:t>
            </a:r>
            <a:r>
              <a:rPr lang="en-AU" sz="2400" i="1" dirty="0" smtClean="0">
                <a:latin typeface="Garamond" pitchFamily="18" charset="0"/>
              </a:rPr>
              <a:t>S</a:t>
            </a:r>
            <a:r>
              <a:rPr lang="en-AU" sz="2400" dirty="0" smtClean="0">
                <a:latin typeface="Garamond" pitchFamily="18" charset="0"/>
              </a:rPr>
              <a:t> will only be retrieved when a row of </a:t>
            </a:r>
            <a:r>
              <a:rPr lang="en-AU" sz="2400" i="1" dirty="0" smtClean="0">
                <a:latin typeface="Garamond" pitchFamily="18" charset="0"/>
              </a:rPr>
              <a:t>R</a:t>
            </a:r>
            <a:r>
              <a:rPr lang="en-AU" sz="2400" dirty="0" smtClean="0">
                <a:latin typeface="Garamond" pitchFamily="18" charset="0"/>
              </a:rPr>
              <a:t> has been read. </a:t>
            </a:r>
          </a:p>
          <a:p>
            <a:endParaRPr lang="en-US" sz="2400" dirty="0">
              <a:latin typeface="Garamond"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7650" name="Rectangle 1026"/>
          <p:cNvSpPr>
            <a:spLocks noGrp="1" noChangeArrowheads="1"/>
          </p:cNvSpPr>
          <p:nvPr>
            <p:ph type="title"/>
          </p:nvPr>
        </p:nvSpPr>
        <p:spPr/>
        <p:txBody>
          <a:bodyPr/>
          <a:lstStyle/>
          <a:p>
            <a:r>
              <a:rPr lang="en-US" sz="4000" dirty="0"/>
              <a:t>Nested-Scan</a:t>
            </a:r>
          </a:p>
        </p:txBody>
      </p:sp>
      <p:sp>
        <p:nvSpPr>
          <p:cNvPr id="27651" name="Rectangle 1027"/>
          <p:cNvSpPr>
            <a:spLocks noChangeArrowheads="1"/>
          </p:cNvSpPr>
          <p:nvPr/>
        </p:nvSpPr>
        <p:spPr bwMode="auto">
          <a:xfrm>
            <a:off x="921894" y="1566472"/>
            <a:ext cx="6543207" cy="3847207"/>
          </a:xfrm>
          <a:prstGeom prst="rect">
            <a:avLst/>
          </a:prstGeom>
          <a:noFill/>
          <a:ln w="12700">
            <a:noFill/>
            <a:miter lim="800000"/>
            <a:headEnd type="none" w="sm" len="sm"/>
            <a:tailEnd type="none" w="sm" len="sm"/>
          </a:ln>
          <a:effectLst/>
        </p:spPr>
        <p:txBody>
          <a:bodyPr wrap="square">
            <a:spAutoFit/>
          </a:bodyPr>
          <a:lstStyle/>
          <a:p>
            <a:r>
              <a:rPr lang="en-US" sz="2400" dirty="0">
                <a:latin typeface="Garamond" pitchFamily="18" charset="0"/>
              </a:rPr>
              <a:t>The nested-scan algorithm may be written as: </a:t>
            </a:r>
          </a:p>
          <a:p>
            <a:pPr lvl="3"/>
            <a:r>
              <a:rPr lang="pl-PL" sz="2000" dirty="0" smtClean="0">
                <a:latin typeface="Garamond" pitchFamily="18" charset="0"/>
              </a:rPr>
              <a:t>for </a:t>
            </a:r>
            <a:r>
              <a:rPr lang="pl-PL" sz="2000" i="1" dirty="0" smtClean="0">
                <a:latin typeface="Garamond" pitchFamily="18" charset="0"/>
              </a:rPr>
              <a:t>i = 1 to m do </a:t>
            </a:r>
          </a:p>
          <a:p>
            <a:pPr lvl="4"/>
            <a:r>
              <a:rPr lang="en-US" sz="2000" dirty="0" smtClean="0">
                <a:latin typeface="Garamond" pitchFamily="18" charset="0"/>
              </a:rPr>
              <a:t>begin</a:t>
            </a:r>
          </a:p>
          <a:p>
            <a:pPr lvl="4"/>
            <a:r>
              <a:rPr lang="en-AU" sz="2000" dirty="0" smtClean="0">
                <a:latin typeface="Garamond" pitchFamily="18" charset="0"/>
              </a:rPr>
              <a:t>access </a:t>
            </a:r>
            <a:r>
              <a:rPr lang="en-AU" sz="2000" i="1" dirty="0" err="1" smtClean="0">
                <a:latin typeface="Garamond" pitchFamily="18" charset="0"/>
              </a:rPr>
              <a:t>ith</a:t>
            </a:r>
            <a:r>
              <a:rPr lang="en-AU" sz="2000" i="1" dirty="0" smtClean="0">
                <a:latin typeface="Garamond" pitchFamily="18" charset="0"/>
              </a:rPr>
              <a:t> row of R ; </a:t>
            </a:r>
            <a:br>
              <a:rPr lang="en-AU" sz="2000" i="1" dirty="0" smtClean="0">
                <a:latin typeface="Garamond" pitchFamily="18" charset="0"/>
              </a:rPr>
            </a:br>
            <a:r>
              <a:rPr lang="en-AU" sz="2000" i="1" dirty="0" smtClean="0">
                <a:latin typeface="Garamond" pitchFamily="18" charset="0"/>
              </a:rPr>
              <a:t>for j = 1 to n do </a:t>
            </a:r>
          </a:p>
          <a:p>
            <a:pPr lvl="5"/>
            <a:r>
              <a:rPr lang="en-US" sz="2000" dirty="0" smtClean="0">
                <a:latin typeface="Garamond" pitchFamily="18" charset="0"/>
              </a:rPr>
              <a:t>begin</a:t>
            </a:r>
          </a:p>
          <a:p>
            <a:pPr lvl="5"/>
            <a:r>
              <a:rPr lang="en-AU" sz="2000" dirty="0" smtClean="0">
                <a:latin typeface="Garamond" pitchFamily="18" charset="0"/>
              </a:rPr>
              <a:t>access </a:t>
            </a:r>
            <a:r>
              <a:rPr lang="en-AU" sz="2000" i="1" dirty="0" err="1" smtClean="0">
                <a:latin typeface="Garamond" pitchFamily="18" charset="0"/>
              </a:rPr>
              <a:t>jth</a:t>
            </a:r>
            <a:r>
              <a:rPr lang="en-AU" sz="2000" i="1" dirty="0" smtClean="0">
                <a:latin typeface="Garamond" pitchFamily="18" charset="0"/>
              </a:rPr>
              <a:t> row of S ; </a:t>
            </a:r>
          </a:p>
          <a:p>
            <a:pPr lvl="5"/>
            <a:r>
              <a:rPr lang="en-AU" sz="2000" dirty="0" smtClean="0">
                <a:latin typeface="Garamond" pitchFamily="18" charset="0"/>
              </a:rPr>
              <a:t>compare </a:t>
            </a:r>
            <a:r>
              <a:rPr lang="en-AU" sz="2000" i="1" dirty="0" err="1" smtClean="0">
                <a:latin typeface="Garamond" pitchFamily="18" charset="0"/>
              </a:rPr>
              <a:t>ith</a:t>
            </a:r>
            <a:r>
              <a:rPr lang="en-AU" sz="2000" i="1" dirty="0" smtClean="0">
                <a:latin typeface="Garamond" pitchFamily="18" charset="0"/>
              </a:rPr>
              <a:t> row of R and </a:t>
            </a:r>
            <a:r>
              <a:rPr lang="en-AU" sz="2000" i="1" dirty="0" err="1" smtClean="0">
                <a:latin typeface="Garamond" pitchFamily="18" charset="0"/>
              </a:rPr>
              <a:t>jth</a:t>
            </a:r>
            <a:r>
              <a:rPr lang="en-AU" sz="2000" i="1" dirty="0" smtClean="0">
                <a:latin typeface="Garamond" pitchFamily="18" charset="0"/>
              </a:rPr>
              <a:t> row of S ; </a:t>
            </a:r>
            <a:br>
              <a:rPr lang="en-AU" sz="2000" i="1" dirty="0" smtClean="0">
                <a:latin typeface="Garamond" pitchFamily="18" charset="0"/>
              </a:rPr>
            </a:br>
            <a:r>
              <a:rPr lang="en-AU" sz="2000" i="1" dirty="0" smtClean="0">
                <a:latin typeface="Garamond" pitchFamily="18" charset="0"/>
              </a:rPr>
              <a:t>if </a:t>
            </a:r>
            <a:r>
              <a:rPr lang="en-AU" sz="2000" i="1" dirty="0" err="1" smtClean="0">
                <a:latin typeface="Garamond" pitchFamily="18" charset="0"/>
              </a:rPr>
              <a:t>equi</a:t>
            </a:r>
            <a:r>
              <a:rPr lang="en-AU" sz="2000" i="1" dirty="0" smtClean="0">
                <a:latin typeface="Garamond" pitchFamily="18" charset="0"/>
              </a:rPr>
              <a:t>-join condition is satisfied </a:t>
            </a:r>
            <a:br>
              <a:rPr lang="en-AU" sz="2000" i="1" dirty="0" smtClean="0">
                <a:latin typeface="Garamond" pitchFamily="18" charset="0"/>
              </a:rPr>
            </a:br>
            <a:r>
              <a:rPr lang="en-AU" sz="2000" i="1" dirty="0" smtClean="0">
                <a:latin typeface="Garamond" pitchFamily="18" charset="0"/>
              </a:rPr>
              <a:t>then concatenate and save; </a:t>
            </a:r>
          </a:p>
          <a:p>
            <a:pPr lvl="5"/>
            <a:r>
              <a:rPr lang="en-US" sz="2000" dirty="0" smtClean="0">
                <a:latin typeface="Garamond" pitchFamily="18" charset="0"/>
              </a:rPr>
              <a:t>end</a:t>
            </a:r>
          </a:p>
          <a:p>
            <a:pPr lvl="3"/>
            <a:r>
              <a:rPr lang="en-US" sz="2000" dirty="0" smtClean="0">
                <a:latin typeface="Garamond" pitchFamily="18" charset="0"/>
              </a:rPr>
              <a:t>	end. </a:t>
            </a:r>
            <a:endParaRPr lang="en-US" sz="2000" i="1" dirty="0">
              <a:latin typeface="Garamond"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3554" name="Rectangle 2"/>
          <p:cNvSpPr>
            <a:spLocks noGrp="1" noChangeArrowheads="1"/>
          </p:cNvSpPr>
          <p:nvPr>
            <p:ph type="title"/>
          </p:nvPr>
        </p:nvSpPr>
        <p:spPr/>
        <p:txBody>
          <a:bodyPr/>
          <a:lstStyle/>
          <a:p>
            <a:r>
              <a:rPr lang="en-US" sz="4000" dirty="0"/>
              <a:t>Sort-Merge</a:t>
            </a:r>
          </a:p>
        </p:txBody>
      </p:sp>
      <p:sp>
        <p:nvSpPr>
          <p:cNvPr id="23555" name="Rectangle 3"/>
          <p:cNvSpPr>
            <a:spLocks noChangeArrowheads="1"/>
          </p:cNvSpPr>
          <p:nvPr/>
        </p:nvSpPr>
        <p:spPr bwMode="auto">
          <a:xfrm>
            <a:off x="599607" y="1603948"/>
            <a:ext cx="8102183" cy="4308872"/>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Involves matching each row of </a:t>
            </a:r>
            <a:r>
              <a:rPr lang="en-AU" sz="2400" i="1" dirty="0" smtClean="0">
                <a:latin typeface="Garamond" pitchFamily="18" charset="0"/>
              </a:rPr>
              <a:t>R </a:t>
            </a:r>
            <a:r>
              <a:rPr lang="en-AU" sz="2400" dirty="0" smtClean="0">
                <a:latin typeface="Garamond" pitchFamily="18" charset="0"/>
              </a:rPr>
              <a:t>with every row of</a:t>
            </a:r>
            <a:r>
              <a:rPr lang="en-AU" sz="2400" i="1" dirty="0" smtClean="0">
                <a:latin typeface="Garamond" pitchFamily="18" charset="0"/>
              </a:rPr>
              <a:t> S </a:t>
            </a:r>
            <a:r>
              <a:rPr lang="en-AU" sz="2400" dirty="0" smtClean="0">
                <a:latin typeface="Garamond" pitchFamily="18" charset="0"/>
              </a:rPr>
              <a:t>thus essentially enumerating the cross product of the two relations. This can be avoided if both tables are ordered on the join attribute and then rows that match are merged. This algorithm is a classical technique that has been the choice algorithm for joining tables that have no index on either of the join attributes.</a:t>
            </a:r>
            <a:r>
              <a:rPr lang="en-AU" sz="2400" i="1" dirty="0" smtClean="0">
                <a:latin typeface="Garamond" pitchFamily="18" charset="0"/>
              </a:rPr>
              <a:t> </a:t>
            </a:r>
          </a:p>
          <a:p>
            <a:pPr latinLnBrk="0">
              <a:spcBef>
                <a:spcPts val="1200"/>
              </a:spcBef>
            </a:pPr>
            <a:r>
              <a:rPr lang="en-AU" sz="2400" dirty="0" smtClean="0">
                <a:latin typeface="Garamond" pitchFamily="18" charset="0"/>
              </a:rPr>
              <a:t>Therefore the tables </a:t>
            </a:r>
            <a:r>
              <a:rPr lang="en-AU" sz="2400" i="1" dirty="0" smtClean="0">
                <a:latin typeface="Garamond" pitchFamily="18" charset="0"/>
              </a:rPr>
              <a:t>R and S </a:t>
            </a:r>
            <a:r>
              <a:rPr lang="en-AU" sz="2400" dirty="0" smtClean="0">
                <a:latin typeface="Garamond" pitchFamily="18" charset="0"/>
              </a:rPr>
              <a:t>must be sorted on the join attributes, storing them as temporary tables and then scanning them row by row or block by block and merging those rows that satisfy the join condition. Is it better than nested scan? </a:t>
            </a:r>
          </a:p>
          <a:p>
            <a:endParaRPr lang="en-US" sz="2400" dirty="0">
              <a:latin typeface="Garamond"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3554" name="Rectangle 2"/>
          <p:cNvSpPr>
            <a:spLocks noGrp="1" noChangeArrowheads="1"/>
          </p:cNvSpPr>
          <p:nvPr>
            <p:ph type="title"/>
          </p:nvPr>
        </p:nvSpPr>
        <p:spPr/>
        <p:txBody>
          <a:bodyPr/>
          <a:lstStyle/>
          <a:p>
            <a:r>
              <a:rPr lang="en-US" sz="4000" dirty="0"/>
              <a:t>Sort-Merge</a:t>
            </a:r>
          </a:p>
        </p:txBody>
      </p:sp>
      <p:sp>
        <p:nvSpPr>
          <p:cNvPr id="23555" name="Rectangle 3"/>
          <p:cNvSpPr>
            <a:spLocks noChangeArrowheads="1"/>
          </p:cNvSpPr>
          <p:nvPr/>
        </p:nvSpPr>
        <p:spPr bwMode="auto">
          <a:xfrm>
            <a:off x="464695" y="1603948"/>
            <a:ext cx="8374505" cy="2308324"/>
          </a:xfrm>
          <a:prstGeom prst="rect">
            <a:avLst/>
          </a:prstGeom>
          <a:noFill/>
          <a:ln w="12700">
            <a:noFill/>
            <a:miter lim="800000"/>
            <a:headEnd type="none" w="sm" len="sm"/>
            <a:tailEnd type="none" w="sm" len="sm"/>
          </a:ln>
          <a:effectLst/>
        </p:spPr>
        <p:txBody>
          <a:bodyPr wrap="square">
            <a:spAutoFit/>
          </a:bodyPr>
          <a:lstStyle/>
          <a:p>
            <a:pPr latinLnBrk="0"/>
            <a:r>
              <a:rPr lang="en-AU" sz="2400" dirty="0" smtClean="0">
                <a:latin typeface="Garamond" pitchFamily="18" charset="0"/>
              </a:rPr>
              <a:t>Let the cost of sorting </a:t>
            </a:r>
            <a:r>
              <a:rPr lang="en-AU" sz="2400" i="1" dirty="0" smtClean="0">
                <a:latin typeface="Garamond" pitchFamily="18" charset="0"/>
              </a:rPr>
              <a:t>R and S be C</a:t>
            </a:r>
            <a:r>
              <a:rPr lang="en-AU" sz="2400" i="1" baseline="-25000" dirty="0" smtClean="0">
                <a:latin typeface="Garamond" pitchFamily="18" charset="0"/>
              </a:rPr>
              <a:t>s</a:t>
            </a:r>
            <a:r>
              <a:rPr lang="en-AU" sz="2400" i="1" dirty="0" smtClean="0">
                <a:latin typeface="Garamond" pitchFamily="18" charset="0"/>
              </a:rPr>
              <a:t> and C</a:t>
            </a:r>
            <a:r>
              <a:rPr lang="en-AU" sz="2400" i="1" baseline="-25000" dirty="0" smtClean="0">
                <a:latin typeface="Garamond" pitchFamily="18" charset="0"/>
              </a:rPr>
              <a:t>r</a:t>
            </a:r>
            <a:r>
              <a:rPr lang="en-AU" sz="2400" i="1" dirty="0" smtClean="0">
                <a:latin typeface="Garamond" pitchFamily="18" charset="0"/>
              </a:rPr>
              <a:t>. The costs C</a:t>
            </a:r>
            <a:r>
              <a:rPr lang="en-AU" sz="2400" i="1" baseline="-25000" dirty="0" smtClean="0">
                <a:latin typeface="Garamond" pitchFamily="18" charset="0"/>
              </a:rPr>
              <a:t>s</a:t>
            </a:r>
            <a:r>
              <a:rPr lang="en-AU" sz="2400" i="1" dirty="0" smtClean="0">
                <a:latin typeface="Garamond" pitchFamily="18" charset="0"/>
              </a:rPr>
              <a:t> and C</a:t>
            </a:r>
            <a:r>
              <a:rPr lang="en-AU" sz="2400" i="1" baseline="-25000" dirty="0" smtClean="0">
                <a:latin typeface="Garamond" pitchFamily="18" charset="0"/>
              </a:rPr>
              <a:t>r</a:t>
            </a:r>
            <a:r>
              <a:rPr lang="en-AU" sz="2400" i="1" dirty="0" smtClean="0">
                <a:latin typeface="Garamond" pitchFamily="18" charset="0"/>
              </a:rPr>
              <a:t> are given by O(</a:t>
            </a:r>
            <a:r>
              <a:rPr lang="en-AU" sz="2400" i="1" dirty="0" err="1" smtClean="0">
                <a:latin typeface="Garamond" pitchFamily="18" charset="0"/>
              </a:rPr>
              <a:t>mlog</a:t>
            </a:r>
            <a:r>
              <a:rPr lang="en-AU" sz="2400" i="1" dirty="0" smtClean="0">
                <a:latin typeface="Garamond" pitchFamily="18" charset="0"/>
              </a:rPr>
              <a:t> m) and O(</a:t>
            </a:r>
            <a:r>
              <a:rPr lang="en-AU" sz="2400" i="1" dirty="0" err="1" smtClean="0">
                <a:latin typeface="Garamond" pitchFamily="18" charset="0"/>
              </a:rPr>
              <a:t>nlog</a:t>
            </a:r>
            <a:r>
              <a:rPr lang="en-AU" sz="2400" i="1" dirty="0" smtClean="0">
                <a:latin typeface="Garamond" pitchFamily="18" charset="0"/>
              </a:rPr>
              <a:t> n) respectively. The cost of merging them by reading the two tables in main memory is m and n accesses respectively. The total cost of the join therefore is:</a:t>
            </a:r>
          </a:p>
          <a:p>
            <a:pPr latinLnBrk="0"/>
            <a:r>
              <a:rPr lang="en-US" sz="2400" i="1" dirty="0" smtClean="0">
                <a:latin typeface="Garamond" pitchFamily="18" charset="0"/>
              </a:rPr>
              <a:t>			C</a:t>
            </a:r>
            <a:r>
              <a:rPr lang="en-US" sz="2400" i="1" baseline="-25000" dirty="0" smtClean="0">
                <a:latin typeface="Garamond" pitchFamily="18" charset="0"/>
              </a:rPr>
              <a:t>r</a:t>
            </a:r>
            <a:r>
              <a:rPr lang="en-US" sz="2400" i="1" dirty="0" smtClean="0">
                <a:latin typeface="Garamond" pitchFamily="18" charset="0"/>
              </a:rPr>
              <a:t> + C</a:t>
            </a:r>
            <a:r>
              <a:rPr lang="en-US" sz="2400" i="1" baseline="-25000" dirty="0" smtClean="0">
                <a:latin typeface="Garamond" pitchFamily="18" charset="0"/>
              </a:rPr>
              <a:t>s</a:t>
            </a:r>
            <a:r>
              <a:rPr lang="en-US" sz="2400" i="1" dirty="0" smtClean="0">
                <a:latin typeface="Garamond" pitchFamily="18" charset="0"/>
              </a:rPr>
              <a:t> + m + n</a:t>
            </a:r>
            <a:endParaRPr lang="en-AU" sz="2400" dirty="0" smtClean="0">
              <a:latin typeface="Garamond" pitchFamily="18" charset="0"/>
            </a:endParaRPr>
          </a:p>
          <a:p>
            <a:endParaRPr lang="en-US" sz="2400" dirty="0">
              <a:latin typeface="Garamond"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5602" name="Rectangle 2"/>
          <p:cNvSpPr>
            <a:spLocks noGrp="1" noChangeArrowheads="1"/>
          </p:cNvSpPr>
          <p:nvPr>
            <p:ph type="title"/>
          </p:nvPr>
        </p:nvSpPr>
        <p:spPr/>
        <p:txBody>
          <a:bodyPr/>
          <a:lstStyle/>
          <a:p>
            <a:r>
              <a:rPr lang="en-US" sz="4000" dirty="0"/>
              <a:t>An </a:t>
            </a:r>
            <a:r>
              <a:rPr lang="en-US" sz="4000" dirty="0" smtClean="0"/>
              <a:t>Algorithm</a:t>
            </a:r>
            <a:endParaRPr lang="en-US" sz="4000" dirty="0"/>
          </a:p>
        </p:txBody>
      </p:sp>
      <p:sp>
        <p:nvSpPr>
          <p:cNvPr id="25603" name="Rectangle 3"/>
          <p:cNvSpPr>
            <a:spLocks noChangeArrowheads="1"/>
          </p:cNvSpPr>
          <p:nvPr/>
        </p:nvSpPr>
        <p:spPr bwMode="auto">
          <a:xfrm>
            <a:off x="689548" y="1981200"/>
            <a:ext cx="8149652" cy="3046988"/>
          </a:xfrm>
          <a:prstGeom prst="rect">
            <a:avLst/>
          </a:prstGeom>
          <a:noFill/>
          <a:ln w="12700">
            <a:noFill/>
            <a:miter lim="800000"/>
            <a:headEnd type="none" w="sm" len="sm"/>
            <a:tailEnd type="none" w="sm" len="sm"/>
          </a:ln>
          <a:effectLst/>
        </p:spPr>
        <p:txBody>
          <a:bodyPr wrap="square">
            <a:spAutoFit/>
          </a:bodyPr>
          <a:lstStyle/>
          <a:p>
            <a:pPr marL="457200" indent="-457200" latinLnBrk="0">
              <a:buFont typeface="+mj-lt"/>
              <a:buAutoNum type="arabicPeriod"/>
            </a:pPr>
            <a:r>
              <a:rPr lang="en-AU" sz="2400" dirty="0" smtClean="0">
                <a:latin typeface="Garamond" pitchFamily="18" charset="0"/>
              </a:rPr>
              <a:t>Sort </a:t>
            </a:r>
            <a:r>
              <a:rPr lang="en-AU" sz="2400" i="1" dirty="0" smtClean="0">
                <a:latin typeface="Garamond" pitchFamily="18" charset="0"/>
              </a:rPr>
              <a:t>R and S on the join attribute</a:t>
            </a:r>
          </a:p>
          <a:p>
            <a:pPr marL="457200" indent="-457200" latinLnBrk="0">
              <a:buFont typeface="+mj-lt"/>
              <a:buAutoNum type="arabicPeriod"/>
            </a:pPr>
            <a:r>
              <a:rPr lang="en-AU" sz="2400" dirty="0" smtClean="0">
                <a:latin typeface="Garamond" pitchFamily="18" charset="0"/>
              </a:rPr>
              <a:t>Start by setting first row of </a:t>
            </a:r>
            <a:r>
              <a:rPr lang="en-AU" sz="2400" i="1" dirty="0" smtClean="0">
                <a:latin typeface="Garamond" pitchFamily="18" charset="0"/>
              </a:rPr>
              <a:t>R (r) and first row of S (s) to be 1. So r = 1 and s = 1</a:t>
            </a:r>
          </a:p>
          <a:p>
            <a:pPr marL="457200" indent="-457200" latinLnBrk="0">
              <a:buFont typeface="+mj-lt"/>
              <a:buAutoNum type="arabicPeriod"/>
            </a:pPr>
            <a:r>
              <a:rPr lang="en-AU" sz="2400" dirty="0" smtClean="0">
                <a:latin typeface="Garamond" pitchFamily="18" charset="0"/>
              </a:rPr>
              <a:t>If </a:t>
            </a:r>
            <a:r>
              <a:rPr lang="en-AU" sz="2400" i="1" dirty="0" smtClean="0">
                <a:latin typeface="Garamond" pitchFamily="18" charset="0"/>
              </a:rPr>
              <a:t>r and s match then output them and set s = s + 1</a:t>
            </a:r>
          </a:p>
          <a:p>
            <a:pPr marL="457200" indent="-457200" latinLnBrk="0">
              <a:buFont typeface="+mj-lt"/>
              <a:buAutoNum type="arabicPeriod"/>
            </a:pPr>
            <a:r>
              <a:rPr lang="en-AU" sz="2400" dirty="0" smtClean="0">
                <a:latin typeface="Garamond" pitchFamily="18" charset="0"/>
              </a:rPr>
              <a:t>Otherwise if r &gt; s on the join attribute, set </a:t>
            </a:r>
            <a:r>
              <a:rPr lang="en-AU" sz="2400" i="1" dirty="0" smtClean="0">
                <a:latin typeface="Garamond" pitchFamily="18" charset="0"/>
              </a:rPr>
              <a:t>s = s + 1, otherwise r = r +1</a:t>
            </a:r>
          </a:p>
          <a:p>
            <a:pPr marL="457200" indent="-457200" latinLnBrk="0">
              <a:buFont typeface="+mj-lt"/>
              <a:buAutoNum type="arabicPeriod"/>
            </a:pPr>
            <a:r>
              <a:rPr lang="en-AU" sz="2400" dirty="0" smtClean="0">
                <a:latin typeface="Garamond" pitchFamily="18" charset="0"/>
              </a:rPr>
              <a:t>Stop if end of relation </a:t>
            </a:r>
            <a:r>
              <a:rPr lang="en-AU" sz="2400" i="1" dirty="0" smtClean="0">
                <a:latin typeface="Garamond" pitchFamily="18" charset="0"/>
              </a:rPr>
              <a:t>R or S, that is r &gt; m or s &gt; n</a:t>
            </a:r>
          </a:p>
          <a:p>
            <a:pPr marL="457200" indent="-457200" latinLnBrk="0">
              <a:buFont typeface="+mj-lt"/>
              <a:buAutoNum type="arabicPeriod"/>
            </a:pPr>
            <a:r>
              <a:rPr lang="en-US" sz="2400" dirty="0" smtClean="0">
                <a:latin typeface="Garamond" pitchFamily="18" charset="0"/>
              </a:rPr>
              <a:t>Go to Step 2</a:t>
            </a:r>
            <a:endParaRPr lang="en-US" sz="2400" dirty="0">
              <a:latin typeface="Garamond"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6626" name="Rectangle 2"/>
          <p:cNvSpPr>
            <a:spLocks noGrp="1" noChangeArrowheads="1"/>
          </p:cNvSpPr>
          <p:nvPr>
            <p:ph type="title"/>
          </p:nvPr>
        </p:nvSpPr>
        <p:spPr/>
        <p:txBody>
          <a:bodyPr/>
          <a:lstStyle/>
          <a:p>
            <a:r>
              <a:rPr lang="en-US" sz="4000" dirty="0"/>
              <a:t>Hash-Join</a:t>
            </a:r>
          </a:p>
        </p:txBody>
      </p:sp>
      <p:sp>
        <p:nvSpPr>
          <p:cNvPr id="26627" name="Rectangle 3"/>
          <p:cNvSpPr>
            <a:spLocks noChangeArrowheads="1"/>
          </p:cNvSpPr>
          <p:nvPr/>
        </p:nvSpPr>
        <p:spPr bwMode="auto">
          <a:xfrm>
            <a:off x="457200" y="1723869"/>
            <a:ext cx="8382000" cy="4308872"/>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Involves identifying matching rows from the two tables by hashing both relations on the join attribute, using the same hash function.</a:t>
            </a:r>
          </a:p>
          <a:p>
            <a:pPr latinLnBrk="0">
              <a:spcBef>
                <a:spcPts val="1200"/>
              </a:spcBef>
            </a:pPr>
            <a:r>
              <a:rPr lang="en-AU" sz="2400" dirty="0" smtClean="0">
                <a:latin typeface="Garamond" pitchFamily="18" charset="0"/>
              </a:rPr>
              <a:t>One approach would be to build the hash table of the smaller table </a:t>
            </a:r>
            <a:r>
              <a:rPr lang="en-AU" sz="2400" i="1" dirty="0" smtClean="0">
                <a:latin typeface="Garamond" pitchFamily="18" charset="0"/>
              </a:rPr>
              <a:t>R </a:t>
            </a:r>
            <a:r>
              <a:rPr lang="en-AU" sz="2400" dirty="0" smtClean="0">
                <a:latin typeface="Garamond" pitchFamily="18" charset="0"/>
              </a:rPr>
              <a:t>by hashing each row on its join attribute</a:t>
            </a:r>
            <a:r>
              <a:rPr lang="en-AU" sz="2400" i="1" dirty="0" smtClean="0">
                <a:latin typeface="Garamond" pitchFamily="18" charset="0"/>
              </a:rPr>
              <a:t>. </a:t>
            </a:r>
            <a:r>
              <a:rPr lang="en-AU" sz="2400" dirty="0" smtClean="0">
                <a:latin typeface="Garamond" pitchFamily="18" charset="0"/>
              </a:rPr>
              <a:t>If the smaller of the two tables is too large to fit in the main memory; the hash table would also in general not fit into the main memory. The hash table therefore must be built in stages. A number of addresses of the hash table are first selected such that the rows hashed to those addresses can be stored in the main memory. The rows that do not hash to these addresses are written back to the disk. </a:t>
            </a:r>
            <a:endParaRPr lang="en-AU" sz="2400" dirty="0" smtClean="0">
              <a:latin typeface="Garamond" pitchFamily="18" charset="0"/>
              <a:sym typeface="Symbol"/>
            </a:endParaRPr>
          </a:p>
          <a:p>
            <a:endParaRPr lang="en-US" sz="2400" dirty="0">
              <a:latin typeface="Garamond"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6626" name="Rectangle 2"/>
          <p:cNvSpPr>
            <a:spLocks noGrp="1" noChangeArrowheads="1"/>
          </p:cNvSpPr>
          <p:nvPr>
            <p:ph type="title"/>
          </p:nvPr>
        </p:nvSpPr>
        <p:spPr/>
        <p:txBody>
          <a:bodyPr/>
          <a:lstStyle/>
          <a:p>
            <a:r>
              <a:rPr lang="en-US" sz="4000" dirty="0" smtClean="0"/>
              <a:t>A Hash-Join Algorithm</a:t>
            </a:r>
            <a:endParaRPr lang="en-US" sz="4000" dirty="0"/>
          </a:p>
        </p:txBody>
      </p:sp>
      <p:sp>
        <p:nvSpPr>
          <p:cNvPr id="26627" name="Rectangle 3"/>
          <p:cNvSpPr>
            <a:spLocks noChangeArrowheads="1"/>
          </p:cNvSpPr>
          <p:nvPr/>
        </p:nvSpPr>
        <p:spPr bwMode="auto">
          <a:xfrm>
            <a:off x="547140" y="1506511"/>
            <a:ext cx="8117175" cy="5416868"/>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000" dirty="0" smtClean="0">
                <a:latin typeface="Garamond" pitchFamily="18" charset="0"/>
              </a:rPr>
              <a:t>(a) </a:t>
            </a:r>
            <a:r>
              <a:rPr lang="en-AU" sz="2400" dirty="0" smtClean="0">
                <a:latin typeface="Garamond" pitchFamily="18" charset="0"/>
              </a:rPr>
              <a:t>Scan table </a:t>
            </a:r>
            <a:r>
              <a:rPr lang="en-AU" sz="2400" i="1" dirty="0" smtClean="0">
                <a:latin typeface="Garamond" pitchFamily="18" charset="0"/>
              </a:rPr>
              <a:t>R </a:t>
            </a:r>
            <a:r>
              <a:rPr lang="en-AU" sz="2400" dirty="0" smtClean="0">
                <a:latin typeface="Garamond" pitchFamily="18" charset="0"/>
              </a:rPr>
              <a:t>and hash each row on its join attribute(s). If the hashed value is equal to one of the addresses that are in the main memory, store the row in the hash table. Otherwise write the row back to the disk in a new table R</a:t>
            </a:r>
            <a:r>
              <a:rPr lang="en-AU" sz="2400" dirty="0" smtClean="0">
                <a:latin typeface="Garamond" pitchFamily="18" charset="0"/>
                <a:sym typeface="Symbol"/>
              </a:rPr>
              <a:t>. </a:t>
            </a:r>
          </a:p>
          <a:p>
            <a:pPr latinLnBrk="0">
              <a:spcBef>
                <a:spcPts val="1200"/>
              </a:spcBef>
            </a:pPr>
            <a:r>
              <a:rPr lang="en-AU" sz="2400" dirty="0" smtClean="0">
                <a:latin typeface="Garamond" pitchFamily="18" charset="0"/>
              </a:rPr>
              <a:t>(b) Scan the table </a:t>
            </a:r>
            <a:r>
              <a:rPr lang="en-AU" sz="2400" i="1" dirty="0" smtClean="0">
                <a:latin typeface="Garamond" pitchFamily="18" charset="0"/>
              </a:rPr>
              <a:t>S </a:t>
            </a:r>
            <a:r>
              <a:rPr lang="en-AU" sz="2400" dirty="0" smtClean="0">
                <a:latin typeface="Garamond" pitchFamily="18" charset="0"/>
              </a:rPr>
              <a:t>and hash each row of S on its join attribute(s). One of the following three conditions must hold: </a:t>
            </a:r>
          </a:p>
          <a:p>
            <a:pPr marL="360363" lvl="1" latinLnBrk="0">
              <a:spcBef>
                <a:spcPts val="1200"/>
              </a:spcBef>
            </a:pPr>
            <a:r>
              <a:rPr lang="en-AU" sz="2400" dirty="0" smtClean="0">
                <a:latin typeface="Garamond" pitchFamily="18" charset="0"/>
              </a:rPr>
              <a:t>The hashed value is equal to one of the values in the hash table in the memory, and one or more row of </a:t>
            </a:r>
            <a:r>
              <a:rPr lang="en-AU" sz="2400" i="1" dirty="0" smtClean="0">
                <a:latin typeface="Garamond" pitchFamily="18" charset="0"/>
              </a:rPr>
              <a:t>R </a:t>
            </a:r>
            <a:r>
              <a:rPr lang="en-AU" sz="2400" dirty="0" smtClean="0">
                <a:latin typeface="Garamond" pitchFamily="18" charset="0"/>
              </a:rPr>
              <a:t>with the same join column value exists. We combine the rows of R that match with the row of S and output as the next rows in the join.</a:t>
            </a:r>
            <a:r>
              <a:rPr lang="en-AU" sz="2400" i="1" dirty="0" smtClean="0">
                <a:latin typeface="Garamond" pitchFamily="18" charset="0"/>
              </a:rPr>
              <a:t> </a:t>
            </a:r>
          </a:p>
          <a:p>
            <a:pPr marL="342900" indent="-342900" latinLnBrk="0">
              <a:spcBef>
                <a:spcPts val="1200"/>
              </a:spcBef>
            </a:pPr>
            <a:r>
              <a:rPr lang="en-AU" dirty="0" smtClean="0">
                <a:latin typeface="Garamond" pitchFamily="18" charset="0"/>
              </a:rPr>
              <a:t>	</a:t>
            </a:r>
            <a:endParaRPr lang="en-AU" i="1" dirty="0" smtClean="0">
              <a:latin typeface="Garamond" pitchFamily="18" charset="0"/>
              <a:sym typeface="Symbol"/>
            </a:endParaRPr>
          </a:p>
          <a:p>
            <a:pPr latinLnBrk="0">
              <a:spcBef>
                <a:spcPts val="1200"/>
              </a:spcBef>
            </a:pPr>
            <a:endParaRPr lang="en-AU" sz="2400" dirty="0" smtClean="0">
              <a:latin typeface="Garamond" pitchFamily="18" charset="0"/>
              <a:sym typeface="Symbol"/>
            </a:endParaRPr>
          </a:p>
          <a:p>
            <a:endParaRPr lang="en-US" sz="2400" dirty="0">
              <a:latin typeface="Garamond"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6626" name="Rectangle 2"/>
          <p:cNvSpPr>
            <a:spLocks noGrp="1" noChangeArrowheads="1"/>
          </p:cNvSpPr>
          <p:nvPr>
            <p:ph type="title"/>
          </p:nvPr>
        </p:nvSpPr>
        <p:spPr/>
        <p:txBody>
          <a:bodyPr/>
          <a:lstStyle/>
          <a:p>
            <a:r>
              <a:rPr lang="en-US" sz="4000" dirty="0" smtClean="0"/>
              <a:t>A Hash-Join Algorithm</a:t>
            </a:r>
            <a:endParaRPr lang="en-US" sz="4000" dirty="0"/>
          </a:p>
        </p:txBody>
      </p:sp>
      <p:sp>
        <p:nvSpPr>
          <p:cNvPr id="26627" name="Rectangle 3"/>
          <p:cNvSpPr>
            <a:spLocks noChangeArrowheads="1"/>
          </p:cNvSpPr>
          <p:nvPr/>
        </p:nvSpPr>
        <p:spPr bwMode="auto">
          <a:xfrm>
            <a:off x="457200" y="1588957"/>
            <a:ext cx="8382000" cy="4524315"/>
          </a:xfrm>
          <a:prstGeom prst="rect">
            <a:avLst/>
          </a:prstGeom>
          <a:noFill/>
          <a:ln w="12700">
            <a:noFill/>
            <a:miter lim="800000"/>
            <a:headEnd type="none" w="sm" len="sm"/>
            <a:tailEnd type="none" w="sm" len="sm"/>
          </a:ln>
          <a:effectLst/>
        </p:spPr>
        <p:txBody>
          <a:bodyPr wrap="square">
            <a:spAutoFit/>
          </a:bodyPr>
          <a:lstStyle/>
          <a:p>
            <a:pPr marL="342900" indent="-342900" latinLnBrk="0">
              <a:spcBef>
                <a:spcPts val="1200"/>
              </a:spcBef>
            </a:pPr>
            <a:r>
              <a:rPr lang="en-AU" sz="2000" dirty="0" smtClean="0">
                <a:latin typeface="Garamond" pitchFamily="18" charset="0"/>
              </a:rPr>
              <a:t>	</a:t>
            </a:r>
            <a:r>
              <a:rPr lang="en-AU" sz="2400" dirty="0" smtClean="0">
                <a:latin typeface="Garamond" pitchFamily="18" charset="0"/>
              </a:rPr>
              <a:t>The hashed value is equal to one of the values in the hash table in the memory, but there is no row in </a:t>
            </a:r>
            <a:r>
              <a:rPr lang="en-AU" sz="2400" i="1" dirty="0" smtClean="0">
                <a:latin typeface="Garamond" pitchFamily="18" charset="0"/>
              </a:rPr>
              <a:t>R </a:t>
            </a:r>
            <a:r>
              <a:rPr lang="en-AU" sz="2400" dirty="0" smtClean="0">
                <a:latin typeface="Garamond" pitchFamily="18" charset="0"/>
              </a:rPr>
              <a:t>with the same join attribute value. Such rows of S are rejected. </a:t>
            </a:r>
          </a:p>
          <a:p>
            <a:pPr marL="342900" indent="-342900" latinLnBrk="0">
              <a:spcBef>
                <a:spcPts val="1200"/>
              </a:spcBef>
            </a:pPr>
            <a:r>
              <a:rPr lang="en-AU" sz="2400" dirty="0" smtClean="0">
                <a:latin typeface="Garamond" pitchFamily="18" charset="0"/>
              </a:rPr>
              <a:t>	The hashed value is not equal to one of the selected hash table values. These rows are written back to the disk as a new table </a:t>
            </a:r>
            <a:r>
              <a:rPr lang="en-AU" sz="2400" i="1" dirty="0" smtClean="0">
                <a:latin typeface="Garamond" pitchFamily="18" charset="0"/>
              </a:rPr>
              <a:t>S</a:t>
            </a:r>
            <a:r>
              <a:rPr lang="en-AU" sz="2400" i="1" dirty="0" smtClean="0">
                <a:latin typeface="Garamond" pitchFamily="18" charset="0"/>
                <a:sym typeface="Symbol"/>
              </a:rPr>
              <a:t>. </a:t>
            </a:r>
          </a:p>
          <a:p>
            <a:pPr indent="360363"/>
            <a:r>
              <a:rPr lang="en-AU" sz="2400" dirty="0" smtClean="0">
                <a:latin typeface="Garamond" pitchFamily="18" charset="0"/>
              </a:rPr>
              <a:t>The above step continues till </a:t>
            </a:r>
            <a:r>
              <a:rPr lang="en-AU" sz="2400" i="1" dirty="0" smtClean="0">
                <a:latin typeface="Garamond" pitchFamily="18" charset="0"/>
              </a:rPr>
              <a:t>S is finished. </a:t>
            </a:r>
          </a:p>
          <a:p>
            <a:r>
              <a:rPr lang="en-AU" sz="2400" dirty="0" smtClean="0">
                <a:latin typeface="Garamond" pitchFamily="18" charset="0"/>
              </a:rPr>
              <a:t>(c) Repeat steps (a) and (b) until either table </a:t>
            </a:r>
            <a:r>
              <a:rPr lang="en-AU" sz="2400" i="1" dirty="0" err="1" smtClean="0">
                <a:latin typeface="Garamond" pitchFamily="18" charset="0"/>
              </a:rPr>
              <a:t>R</a:t>
            </a:r>
            <a:r>
              <a:rPr lang="en-AU" sz="2400" i="1" dirty="0" err="1" smtClean="0">
                <a:latin typeface="Garamond" pitchFamily="18" charset="0"/>
                <a:sym typeface="Symbol"/>
              </a:rPr>
              <a:t>or</a:t>
            </a:r>
            <a:r>
              <a:rPr lang="en-AU" sz="2400" i="1" dirty="0" smtClean="0">
                <a:latin typeface="Garamond" pitchFamily="18" charset="0"/>
                <a:sym typeface="Symbol"/>
              </a:rPr>
              <a:t> </a:t>
            </a:r>
            <a:r>
              <a:rPr lang="en-AU" sz="2400" i="1" dirty="0" err="1" smtClean="0">
                <a:latin typeface="Garamond" pitchFamily="18" charset="0"/>
                <a:sym typeface="Symbol"/>
              </a:rPr>
              <a:t>Sor</a:t>
            </a:r>
            <a:r>
              <a:rPr lang="en-AU" sz="2400" i="1" dirty="0" smtClean="0">
                <a:latin typeface="Garamond" pitchFamily="18" charset="0"/>
                <a:sym typeface="Symbol"/>
              </a:rPr>
              <a:t> both are exhausted. </a:t>
            </a:r>
          </a:p>
          <a:p>
            <a:pPr marL="342900" indent="-342900" latinLnBrk="0">
              <a:spcBef>
                <a:spcPts val="1200"/>
              </a:spcBef>
            </a:pPr>
            <a:endParaRPr lang="en-AU" i="1" dirty="0" smtClean="0">
              <a:latin typeface="Garamond" pitchFamily="18" charset="0"/>
              <a:sym typeface="Symbol"/>
            </a:endParaRPr>
          </a:p>
          <a:p>
            <a:pPr latinLnBrk="0">
              <a:spcBef>
                <a:spcPts val="1200"/>
              </a:spcBef>
            </a:pPr>
            <a:endParaRPr lang="en-AU" sz="2400" dirty="0" smtClean="0">
              <a:latin typeface="Garamond" pitchFamily="18" charset="0"/>
              <a:sym typeface="Symbol"/>
            </a:endParaRPr>
          </a:p>
          <a:p>
            <a:endParaRPr lang="en-US" sz="2400" dirty="0">
              <a:latin typeface="Garamond"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050" name="Rectangle 2"/>
          <p:cNvSpPr>
            <a:spLocks noGrp="1" noChangeArrowheads="1"/>
          </p:cNvSpPr>
          <p:nvPr>
            <p:ph type="title"/>
          </p:nvPr>
        </p:nvSpPr>
        <p:spPr/>
        <p:txBody>
          <a:bodyPr/>
          <a:lstStyle/>
          <a:p>
            <a:r>
              <a:rPr lang="en-US" sz="4000" dirty="0" smtClean="0"/>
              <a:t>Objectives</a:t>
            </a:r>
            <a:r>
              <a:rPr lang="en-US" dirty="0" smtClean="0"/>
              <a:t> </a:t>
            </a:r>
            <a:r>
              <a:rPr lang="en-US" sz="2800" dirty="0" smtClean="0"/>
              <a:t>(cont’d)</a:t>
            </a:r>
            <a:endParaRPr lang="en-AU" sz="2800" dirty="0"/>
          </a:p>
        </p:txBody>
      </p:sp>
      <p:sp>
        <p:nvSpPr>
          <p:cNvPr id="2051" name="Rectangle 3"/>
          <p:cNvSpPr>
            <a:spLocks noChangeArrowheads="1"/>
          </p:cNvSpPr>
          <p:nvPr/>
        </p:nvSpPr>
        <p:spPr bwMode="auto">
          <a:xfrm>
            <a:off x="749508" y="1600200"/>
            <a:ext cx="8013492" cy="2419124"/>
          </a:xfrm>
          <a:prstGeom prst="rect">
            <a:avLst/>
          </a:prstGeom>
          <a:noFill/>
          <a:ln w="12700">
            <a:noFill/>
            <a:miter lim="800000"/>
            <a:headEnd type="none" w="sm" len="sm"/>
            <a:tailEnd type="none" w="sm" len="sm"/>
          </a:ln>
          <a:effectLst/>
        </p:spPr>
        <p:txBody>
          <a:bodyPr wrap="square">
            <a:spAutoFit/>
          </a:bodyPr>
          <a:lstStyle/>
          <a:p>
            <a:pPr marL="179388" indent="-179388" latinLnBrk="0">
              <a:lnSpc>
                <a:spcPct val="90000"/>
              </a:lnSpc>
              <a:buFont typeface="Arial" pitchFamily="34" charset="0"/>
              <a:buChar char="•"/>
            </a:pPr>
            <a:r>
              <a:rPr lang="en-AU" sz="2400" dirty="0" smtClean="0">
                <a:latin typeface="Garamond" pitchFamily="18" charset="0"/>
              </a:rPr>
              <a:t>compare the algorithms for computing the join of two relations</a:t>
            </a:r>
          </a:p>
          <a:p>
            <a:pPr marL="179388" indent="-179388" latinLnBrk="0">
              <a:lnSpc>
                <a:spcPct val="90000"/>
              </a:lnSpc>
              <a:buFontTx/>
              <a:buChar char="•"/>
            </a:pPr>
            <a:r>
              <a:rPr lang="en-AU" sz="2400" dirty="0" smtClean="0">
                <a:latin typeface="Garamond" pitchFamily="18" charset="0"/>
              </a:rPr>
              <a:t>present methods for estimating the size and cost of relational operations in a query as used in System R</a:t>
            </a:r>
          </a:p>
          <a:p>
            <a:pPr marL="179388" indent="-179388" latinLnBrk="0">
              <a:lnSpc>
                <a:spcPct val="90000"/>
              </a:lnSpc>
              <a:buFontTx/>
              <a:buChar char="•"/>
            </a:pPr>
            <a:r>
              <a:rPr lang="en-AU" sz="2400" dirty="0" smtClean="0">
                <a:latin typeface="Garamond" pitchFamily="18" charset="0"/>
              </a:rPr>
              <a:t>explore how correlated subqueries may be processed efficiently and discuss decorrelation</a:t>
            </a:r>
          </a:p>
          <a:p>
            <a:pPr marL="179388" indent="-179388" latinLnBrk="0">
              <a:lnSpc>
                <a:spcPct val="90000"/>
              </a:lnSpc>
              <a:buFontTx/>
              <a:buChar char="•"/>
            </a:pPr>
            <a:r>
              <a:rPr lang="en-AU" sz="2400" dirty="0" smtClean="0">
                <a:latin typeface="Garamond" pitchFamily="18" charset="0"/>
              </a:rPr>
              <a:t>introduce the concept of semantic query optimization.</a:t>
            </a:r>
          </a:p>
          <a:p>
            <a:pPr marL="179388" indent="-179388" latinLnBrk="0">
              <a:lnSpc>
                <a:spcPct val="90000"/>
              </a:lnSpc>
              <a:buFontTx/>
              <a:buChar char="•"/>
            </a:pPr>
            <a:endParaRPr lang="en-US" sz="2400" dirty="0">
              <a:latin typeface="Garamond" pitchFamily="18"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p:txBody>
          <a:bodyPr/>
          <a:lstStyle/>
          <a:p>
            <a:r>
              <a:rPr lang="en-US" sz="4000" dirty="0" smtClean="0"/>
              <a:t>Cost Based Optimization</a:t>
            </a:r>
            <a:endParaRPr lang="en-US" sz="4000" dirty="0"/>
          </a:p>
        </p:txBody>
      </p:sp>
      <p:sp>
        <p:nvSpPr>
          <p:cNvPr id="37891" name="Rectangle 3"/>
          <p:cNvSpPr>
            <a:spLocks noChangeArrowheads="1"/>
          </p:cNvSpPr>
          <p:nvPr/>
        </p:nvSpPr>
        <p:spPr bwMode="auto">
          <a:xfrm>
            <a:off x="742013" y="1641424"/>
            <a:ext cx="8057500" cy="4924425"/>
          </a:xfrm>
          <a:prstGeom prst="rect">
            <a:avLst/>
          </a:prstGeom>
          <a:noFill/>
          <a:ln w="12700">
            <a:noFill/>
            <a:miter lim="800000"/>
            <a:headEnd type="none" w="sm" len="sm"/>
            <a:tailEnd type="none" w="sm" len="sm"/>
          </a:ln>
          <a:effectLst/>
        </p:spPr>
        <p:txBody>
          <a:bodyPr wrap="square">
            <a:spAutoFit/>
          </a:bodyPr>
          <a:lstStyle/>
          <a:p>
            <a:pPr latinLnBrk="0">
              <a:spcBef>
                <a:spcPts val="1200"/>
              </a:spcBef>
            </a:pPr>
            <a:r>
              <a:rPr lang="en-AU" sz="2400" dirty="0" smtClean="0">
                <a:latin typeface="Garamond" pitchFamily="18" charset="0"/>
              </a:rPr>
              <a:t>The cost-based query optimization technique was developed for the System R at IBM and the approach is described in the 1979 paper by </a:t>
            </a:r>
            <a:r>
              <a:rPr lang="en-AU" sz="2400" dirty="0" err="1" smtClean="0">
                <a:latin typeface="Garamond" pitchFamily="18" charset="0"/>
              </a:rPr>
              <a:t>Selinger</a:t>
            </a:r>
            <a:r>
              <a:rPr lang="en-AU" sz="2400" dirty="0" smtClean="0">
                <a:latin typeface="Garamond" pitchFamily="18" charset="0"/>
              </a:rPr>
              <a:t> </a:t>
            </a:r>
            <a:r>
              <a:rPr lang="en-AU" sz="2400" i="1" dirty="0" smtClean="0">
                <a:latin typeface="Garamond" pitchFamily="18" charset="0"/>
              </a:rPr>
              <a:t>et al</a:t>
            </a:r>
            <a:r>
              <a:rPr lang="en-AU" sz="2400" dirty="0" smtClean="0">
                <a:latin typeface="Garamond" pitchFamily="18" charset="0"/>
              </a:rPr>
              <a:t>. This approach involves the following steps.</a:t>
            </a:r>
          </a:p>
          <a:p>
            <a:pPr marL="457200" indent="-457200" latinLnBrk="0">
              <a:spcBef>
                <a:spcPts val="1200"/>
              </a:spcBef>
              <a:buFont typeface="+mj-lt"/>
              <a:buAutoNum type="arabicPeriod"/>
            </a:pPr>
            <a:r>
              <a:rPr lang="en-AU" sz="2400" dirty="0" smtClean="0">
                <a:latin typeface="Garamond" pitchFamily="18" charset="0"/>
              </a:rPr>
              <a:t>Generate a number of reasonable query execution plans</a:t>
            </a:r>
          </a:p>
          <a:p>
            <a:pPr marL="457200" indent="-457200" latinLnBrk="0">
              <a:spcBef>
                <a:spcPts val="1200"/>
              </a:spcBef>
              <a:buFont typeface="+mj-lt"/>
              <a:buAutoNum type="arabicPeriod"/>
            </a:pPr>
            <a:r>
              <a:rPr lang="en-AU" sz="2400" dirty="0" smtClean="0">
                <a:latin typeface="Garamond" pitchFamily="18" charset="0"/>
              </a:rPr>
              <a:t>Estimate the cost of each plan</a:t>
            </a:r>
          </a:p>
          <a:p>
            <a:pPr marL="457200" indent="-457200" latinLnBrk="0">
              <a:spcBef>
                <a:spcPts val="1200"/>
              </a:spcBef>
              <a:buFont typeface="+mj-lt"/>
              <a:buAutoNum type="arabicPeriod"/>
            </a:pPr>
            <a:r>
              <a:rPr lang="en-AU" sz="2400" dirty="0" smtClean="0">
                <a:latin typeface="Garamond" pitchFamily="18" charset="0"/>
              </a:rPr>
              <a:t>Execute the least cost plan</a:t>
            </a:r>
          </a:p>
          <a:p>
            <a:pPr latinLnBrk="0">
              <a:spcBef>
                <a:spcPts val="1200"/>
              </a:spcBef>
            </a:pPr>
            <a:r>
              <a:rPr lang="en-AU" sz="2400" dirty="0" smtClean="0">
                <a:latin typeface="Garamond" pitchFamily="18" charset="0"/>
              </a:rPr>
              <a:t>The cost of a query plan depends on the sizes of the basic tables referenced as well as the sizes of the intermediate results. To obtain reasonable cost estimates of alternative plans, the query optimizer needs estimates of the various intermediate results. </a:t>
            </a:r>
          </a:p>
          <a:p>
            <a:pPr latinLnBrk="0">
              <a:spcBef>
                <a:spcPts val="1200"/>
              </a:spcBef>
            </a:pPr>
            <a:endParaRPr lang="en-US" sz="2400" dirty="0">
              <a:latin typeface="Garamond"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p:txBody>
          <a:bodyPr/>
          <a:lstStyle/>
          <a:p>
            <a:r>
              <a:rPr lang="en-US" sz="4000" dirty="0" smtClean="0"/>
              <a:t>Cost Based Optimization</a:t>
            </a:r>
            <a:endParaRPr lang="en-US" sz="4000" dirty="0"/>
          </a:p>
        </p:txBody>
      </p:sp>
      <p:sp>
        <p:nvSpPr>
          <p:cNvPr id="37891" name="Rectangle 3"/>
          <p:cNvSpPr>
            <a:spLocks noChangeArrowheads="1"/>
          </p:cNvSpPr>
          <p:nvPr/>
        </p:nvSpPr>
        <p:spPr bwMode="auto">
          <a:xfrm>
            <a:off x="742013" y="1641424"/>
            <a:ext cx="8057500" cy="4832092"/>
          </a:xfrm>
          <a:prstGeom prst="rect">
            <a:avLst/>
          </a:prstGeom>
          <a:noFill/>
          <a:ln w="12700">
            <a:noFill/>
            <a:miter lim="800000"/>
            <a:headEnd type="none" w="sm" len="sm"/>
            <a:tailEnd type="none" w="sm" len="sm"/>
          </a:ln>
          <a:effectLst/>
        </p:spPr>
        <p:txBody>
          <a:bodyPr wrap="square">
            <a:spAutoFit/>
          </a:bodyPr>
          <a:lstStyle/>
          <a:p>
            <a:pPr>
              <a:spcBef>
                <a:spcPts val="1200"/>
              </a:spcBef>
            </a:pPr>
            <a:r>
              <a:rPr lang="en-US" sz="2400" b="1" i="1" dirty="0" smtClean="0">
                <a:latin typeface="Times New Roman"/>
              </a:rPr>
              <a:t>Definition – Selectivity Factor</a:t>
            </a:r>
          </a:p>
          <a:p>
            <a:pPr latinLnBrk="0"/>
            <a:r>
              <a:rPr lang="en-AU" sz="2400" i="1" dirty="0" smtClean="0">
                <a:latin typeface="Times New Roman"/>
              </a:rPr>
              <a:t>The selectivity factor roughly corresponds to the fraction of rows which are expected to satisfy a condition in the WHERE clause. </a:t>
            </a:r>
          </a:p>
          <a:p>
            <a:pPr latinLnBrk="0"/>
            <a:endParaRPr lang="en-AU" sz="2400" i="1" dirty="0" smtClean="0">
              <a:latin typeface="Times New Roman"/>
            </a:endParaRPr>
          </a:p>
          <a:p>
            <a:pPr latinLnBrk="0"/>
            <a:endParaRPr lang="en-AU" sz="2400" i="1" dirty="0" smtClean="0">
              <a:latin typeface="Times New Roman"/>
            </a:endParaRPr>
          </a:p>
          <a:p>
            <a:pPr latinLnBrk="0"/>
            <a:r>
              <a:rPr lang="en-AU" sz="2400" dirty="0" smtClean="0">
                <a:latin typeface="Times New Roman"/>
              </a:rPr>
              <a:t>We define </a:t>
            </a:r>
          </a:p>
          <a:p>
            <a:pPr latinLnBrk="0"/>
            <a:r>
              <a:rPr lang="en-AU" sz="2400" dirty="0" smtClean="0">
                <a:latin typeface="Times New Roman"/>
              </a:rPr>
              <a:t>Some</a:t>
            </a:r>
          </a:p>
          <a:p>
            <a:pPr latinLnBrk="0"/>
            <a:r>
              <a:rPr lang="en-AU" sz="2400" dirty="0" smtClean="0">
                <a:latin typeface="Times New Roman"/>
              </a:rPr>
              <a:t>Terminology</a:t>
            </a:r>
          </a:p>
          <a:p>
            <a:pPr latinLnBrk="0"/>
            <a:r>
              <a:rPr lang="en-AU" sz="2400" dirty="0" smtClean="0">
                <a:latin typeface="Times New Roman"/>
              </a:rPr>
              <a:t>In the table.</a:t>
            </a:r>
          </a:p>
          <a:p>
            <a:pPr latinLnBrk="0">
              <a:spcBef>
                <a:spcPts val="1200"/>
              </a:spcBef>
            </a:pPr>
            <a:endParaRPr lang="en-AU" sz="2400" dirty="0" smtClean="0">
              <a:latin typeface="Garamond" pitchFamily="18" charset="0"/>
            </a:endParaRPr>
          </a:p>
          <a:p>
            <a:pPr latinLnBrk="0">
              <a:spcBef>
                <a:spcPts val="1200"/>
              </a:spcBef>
            </a:pPr>
            <a:endParaRPr lang="en-US" sz="2400" dirty="0">
              <a:latin typeface="Garamond" pitchFamily="18" charset="0"/>
            </a:endParaRPr>
          </a:p>
        </p:txBody>
      </p:sp>
      <p:graphicFrame>
        <p:nvGraphicFramePr>
          <p:cNvPr id="27650" name="Object 2"/>
          <p:cNvGraphicFramePr>
            <a:graphicFrameLocks noChangeAspect="1"/>
          </p:cNvGraphicFramePr>
          <p:nvPr/>
        </p:nvGraphicFramePr>
        <p:xfrm>
          <a:off x="2412635" y="2930578"/>
          <a:ext cx="6933732" cy="3222885"/>
        </p:xfrm>
        <a:graphic>
          <a:graphicData uri="http://schemas.openxmlformats.org/presentationml/2006/ole">
            <p:oleObj spid="_x0000_s27650" name="Document" r:id="rId3" imgW="6267029" imgH="2613378" progId="Word.Document.12">
              <p:embed/>
            </p:oleObj>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a:xfrm>
            <a:off x="457200" y="274638"/>
            <a:ext cx="8102184" cy="1143000"/>
          </a:xfrm>
        </p:spPr>
        <p:txBody>
          <a:bodyPr/>
          <a:lstStyle/>
          <a:p>
            <a:r>
              <a:rPr lang="en-AU" sz="4000" dirty="0" smtClean="0"/>
              <a:t>Selectivity Factors for Selection</a:t>
            </a:r>
            <a:endParaRPr lang="en-US" sz="4000" dirty="0"/>
          </a:p>
        </p:txBody>
      </p:sp>
      <p:graphicFrame>
        <p:nvGraphicFramePr>
          <p:cNvPr id="28675" name="Object 3"/>
          <p:cNvGraphicFramePr>
            <a:graphicFrameLocks noChangeAspect="1"/>
          </p:cNvGraphicFramePr>
          <p:nvPr/>
        </p:nvGraphicFramePr>
        <p:xfrm>
          <a:off x="1438275" y="1566471"/>
          <a:ext cx="6267450" cy="4596203"/>
        </p:xfrm>
        <a:graphic>
          <a:graphicData uri="http://schemas.openxmlformats.org/presentationml/2006/ole">
            <p:oleObj spid="_x0000_s28675" name="Document" r:id="rId3" imgW="6267029" imgH="5467931" progId="Word.Document.12">
              <p:embed/>
            </p:oleObj>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a:xfrm>
            <a:off x="457200" y="274638"/>
            <a:ext cx="8102184" cy="1143000"/>
          </a:xfrm>
        </p:spPr>
        <p:txBody>
          <a:bodyPr/>
          <a:lstStyle/>
          <a:p>
            <a:r>
              <a:rPr lang="en-AU" sz="4000" dirty="0" smtClean="0"/>
              <a:t>Cost of Some Selections</a:t>
            </a:r>
            <a:endParaRPr lang="en-US" sz="4000" dirty="0"/>
          </a:p>
        </p:txBody>
      </p:sp>
      <p:graphicFrame>
        <p:nvGraphicFramePr>
          <p:cNvPr id="29699" name="Object 3"/>
          <p:cNvGraphicFramePr>
            <a:graphicFrameLocks noChangeAspect="1"/>
          </p:cNvGraphicFramePr>
          <p:nvPr/>
        </p:nvGraphicFramePr>
        <p:xfrm>
          <a:off x="1340839" y="3226893"/>
          <a:ext cx="6267450" cy="2787650"/>
        </p:xfrm>
        <a:graphic>
          <a:graphicData uri="http://schemas.openxmlformats.org/presentationml/2006/ole">
            <p:oleObj spid="_x0000_s29699" name="Document" r:id="rId3" imgW="6267029" imgH="2788418" progId="Word.Document.12">
              <p:embed/>
            </p:oleObj>
          </a:graphicData>
        </a:graphic>
      </p:graphicFrame>
      <p:sp>
        <p:nvSpPr>
          <p:cNvPr id="7" name="Rectangle 6"/>
          <p:cNvSpPr/>
          <p:nvPr/>
        </p:nvSpPr>
        <p:spPr>
          <a:xfrm>
            <a:off x="816964" y="1656413"/>
            <a:ext cx="7764905" cy="1384995"/>
          </a:xfrm>
          <a:prstGeom prst="rect">
            <a:avLst/>
          </a:prstGeom>
        </p:spPr>
        <p:txBody>
          <a:bodyPr wrap="square">
            <a:spAutoFit/>
          </a:bodyPr>
          <a:lstStyle/>
          <a:p>
            <a:r>
              <a:rPr lang="en-AU" sz="2400" dirty="0" smtClean="0">
                <a:latin typeface="+mn-lt"/>
              </a:rPr>
              <a:t>Cost + Cost of Page Fetches + W * (CPU Cost)</a:t>
            </a:r>
          </a:p>
          <a:p>
            <a:pPr latinLnBrk="0"/>
            <a:r>
              <a:rPr lang="en-AU" sz="2000" dirty="0" smtClean="0">
                <a:latin typeface="+mn-lt"/>
              </a:rPr>
              <a:t>This includes the cost of pages fetched from disk and the cost of CPU utilization based on the number of times the CPU interacts with the disk. W is a factor that deals with relative costs of page fetches and CPU utilization. </a:t>
            </a:r>
            <a:endParaRPr lang="en-AU" sz="2000" dirty="0">
              <a:latin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a:xfrm>
            <a:off x="457200" y="274638"/>
            <a:ext cx="8102184" cy="1143000"/>
          </a:xfrm>
        </p:spPr>
        <p:txBody>
          <a:bodyPr/>
          <a:lstStyle/>
          <a:p>
            <a:r>
              <a:rPr lang="en-AU" sz="4000" dirty="0" smtClean="0"/>
              <a:t>Size and Cost of a Join</a:t>
            </a:r>
            <a:endParaRPr lang="en-US" sz="4000" dirty="0"/>
          </a:p>
        </p:txBody>
      </p:sp>
      <p:sp>
        <p:nvSpPr>
          <p:cNvPr id="7" name="Rectangle 6"/>
          <p:cNvSpPr/>
          <p:nvPr/>
        </p:nvSpPr>
        <p:spPr>
          <a:xfrm>
            <a:off x="816964" y="1656413"/>
            <a:ext cx="7764905" cy="1877437"/>
          </a:xfrm>
          <a:prstGeom prst="rect">
            <a:avLst/>
          </a:prstGeom>
        </p:spPr>
        <p:txBody>
          <a:bodyPr wrap="square">
            <a:spAutoFit/>
          </a:bodyPr>
          <a:lstStyle/>
          <a:p>
            <a:r>
              <a:rPr lang="en-US" sz="2400" b="1" i="1" dirty="0" smtClean="0">
                <a:latin typeface="Times New Roman"/>
              </a:rPr>
              <a:t>Definition – Join Selectivity Factor</a:t>
            </a:r>
          </a:p>
          <a:p>
            <a:r>
              <a:rPr lang="en-AU" sz="2400" i="1" dirty="0" smtClean="0">
                <a:latin typeface="Times New Roman"/>
              </a:rPr>
              <a:t>Join selectivity factor is defined as the ratio of the number of rows participating in the join to the total number of rows in the Cartesian product of the relations.</a:t>
            </a:r>
          </a:p>
          <a:p>
            <a:endParaRPr lang="en-AU" sz="2000" dirty="0">
              <a:latin typeface="+mn-lt"/>
            </a:endParaRPr>
          </a:p>
        </p:txBody>
      </p:sp>
      <p:graphicFrame>
        <p:nvGraphicFramePr>
          <p:cNvPr id="30723" name="Object 3"/>
          <p:cNvGraphicFramePr>
            <a:graphicFrameLocks noChangeAspect="1"/>
          </p:cNvGraphicFramePr>
          <p:nvPr/>
        </p:nvGraphicFramePr>
        <p:xfrm>
          <a:off x="1355829" y="3477718"/>
          <a:ext cx="6267450" cy="2276085"/>
        </p:xfrm>
        <a:graphic>
          <a:graphicData uri="http://schemas.openxmlformats.org/presentationml/2006/ole">
            <p:oleObj spid="_x0000_s30723" name="Document" r:id="rId3" imgW="6267029" imgH="1876198" progId="Word.Document.12">
              <p:embed/>
            </p:oleObj>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p:txBody>
          <a:bodyPr/>
          <a:lstStyle/>
          <a:p>
            <a:r>
              <a:rPr lang="en-US" sz="4000" dirty="0" smtClean="0"/>
              <a:t>Cost of a Join</a:t>
            </a:r>
            <a:endParaRPr lang="en-US" sz="4000" dirty="0"/>
          </a:p>
        </p:txBody>
      </p:sp>
      <p:sp>
        <p:nvSpPr>
          <p:cNvPr id="37891" name="Rectangle 3"/>
          <p:cNvSpPr>
            <a:spLocks noChangeArrowheads="1"/>
          </p:cNvSpPr>
          <p:nvPr/>
        </p:nvSpPr>
        <p:spPr bwMode="auto">
          <a:xfrm>
            <a:off x="742013" y="1641424"/>
            <a:ext cx="8057500" cy="984885"/>
          </a:xfrm>
          <a:prstGeom prst="rect">
            <a:avLst/>
          </a:prstGeom>
          <a:noFill/>
          <a:ln w="12700">
            <a:noFill/>
            <a:miter lim="800000"/>
            <a:headEnd type="none" w="sm" len="sm"/>
            <a:tailEnd type="none" w="sm" len="sm"/>
          </a:ln>
          <a:effectLst/>
        </p:spPr>
        <p:txBody>
          <a:bodyPr wrap="square">
            <a:spAutoFit/>
          </a:bodyPr>
          <a:lstStyle/>
          <a:p>
            <a:pPr latinLnBrk="0">
              <a:spcBef>
                <a:spcPts val="1200"/>
              </a:spcBef>
            </a:pPr>
            <a:endParaRPr lang="en-US" sz="2400" dirty="0">
              <a:latin typeface="Garamond" pitchFamily="18" charset="0"/>
            </a:endParaRPr>
          </a:p>
          <a:p>
            <a:pPr latinLnBrk="0">
              <a:spcBef>
                <a:spcPts val="1200"/>
              </a:spcBef>
            </a:pPr>
            <a:endParaRPr lang="en-US" sz="2400" dirty="0">
              <a:latin typeface="Garamond" pitchFamily="18" charset="0"/>
            </a:endParaRPr>
          </a:p>
        </p:txBody>
      </p:sp>
      <p:graphicFrame>
        <p:nvGraphicFramePr>
          <p:cNvPr id="31746" name="Object 2"/>
          <p:cNvGraphicFramePr>
            <a:graphicFrameLocks noChangeAspect="1"/>
          </p:cNvGraphicFramePr>
          <p:nvPr/>
        </p:nvGraphicFramePr>
        <p:xfrm>
          <a:off x="1071797" y="2179014"/>
          <a:ext cx="7120328" cy="2243084"/>
        </p:xfrm>
        <a:graphic>
          <a:graphicData uri="http://schemas.openxmlformats.org/presentationml/2006/ole">
            <p:oleObj spid="_x0000_s31746" name="Document" r:id="rId3" imgW="6267029" imgH="1660183" progId="Word.Document.12">
              <p:embed/>
            </p:oleObj>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37890" name="Rectangle 2"/>
          <p:cNvSpPr>
            <a:spLocks noGrp="1" noChangeArrowheads="1"/>
          </p:cNvSpPr>
          <p:nvPr>
            <p:ph type="title"/>
          </p:nvPr>
        </p:nvSpPr>
        <p:spPr/>
        <p:txBody>
          <a:bodyPr/>
          <a:lstStyle/>
          <a:p>
            <a:r>
              <a:rPr lang="en-US" sz="4000" dirty="0" smtClean="0"/>
              <a:t>Cost of a Join</a:t>
            </a:r>
            <a:endParaRPr lang="en-US" sz="4000" dirty="0"/>
          </a:p>
        </p:txBody>
      </p:sp>
      <p:sp>
        <p:nvSpPr>
          <p:cNvPr id="37891" name="Rectangle 3"/>
          <p:cNvSpPr>
            <a:spLocks noChangeArrowheads="1"/>
          </p:cNvSpPr>
          <p:nvPr/>
        </p:nvSpPr>
        <p:spPr bwMode="auto">
          <a:xfrm>
            <a:off x="742013" y="1641424"/>
            <a:ext cx="8057500" cy="984885"/>
          </a:xfrm>
          <a:prstGeom prst="rect">
            <a:avLst/>
          </a:prstGeom>
          <a:noFill/>
          <a:ln w="12700">
            <a:noFill/>
            <a:miter lim="800000"/>
            <a:headEnd type="none" w="sm" len="sm"/>
            <a:tailEnd type="none" w="sm" len="sm"/>
          </a:ln>
          <a:effectLst/>
        </p:spPr>
        <p:txBody>
          <a:bodyPr wrap="square">
            <a:spAutoFit/>
          </a:bodyPr>
          <a:lstStyle/>
          <a:p>
            <a:pPr latinLnBrk="0">
              <a:spcBef>
                <a:spcPts val="1200"/>
              </a:spcBef>
            </a:pPr>
            <a:endParaRPr lang="en-US" sz="2400" dirty="0">
              <a:latin typeface="Garamond" pitchFamily="18" charset="0"/>
            </a:endParaRPr>
          </a:p>
          <a:p>
            <a:pPr latinLnBrk="0">
              <a:spcBef>
                <a:spcPts val="1200"/>
              </a:spcBef>
            </a:pPr>
            <a:endParaRPr lang="en-US" sz="2400" dirty="0">
              <a:latin typeface="Garamond" pitchFamily="18" charset="0"/>
            </a:endParaRPr>
          </a:p>
        </p:txBody>
      </p:sp>
      <p:sp>
        <p:nvSpPr>
          <p:cNvPr id="7" name="Rectangle 6"/>
          <p:cNvSpPr/>
          <p:nvPr/>
        </p:nvSpPr>
        <p:spPr>
          <a:xfrm>
            <a:off x="554635" y="1693889"/>
            <a:ext cx="8154649" cy="3277820"/>
          </a:xfrm>
          <a:prstGeom prst="rect">
            <a:avLst/>
          </a:prstGeom>
        </p:spPr>
        <p:txBody>
          <a:bodyPr wrap="square">
            <a:spAutoFit/>
          </a:bodyPr>
          <a:lstStyle/>
          <a:p>
            <a:r>
              <a:rPr lang="en-AU" sz="2400" dirty="0" smtClean="0">
                <a:latin typeface="+mn-lt"/>
              </a:rPr>
              <a:t>The following should be noted about the </a:t>
            </a:r>
            <a:r>
              <a:rPr lang="en-AU" sz="2400" dirty="0" smtClean="0">
                <a:latin typeface="+mn-lt"/>
              </a:rPr>
              <a:t>join cost formulas.</a:t>
            </a:r>
            <a:endParaRPr lang="en-AU" sz="2400" dirty="0" smtClean="0">
              <a:latin typeface="+mn-lt"/>
            </a:endParaRPr>
          </a:p>
          <a:p>
            <a:pPr marL="457200" indent="-457200" latinLnBrk="0">
              <a:spcBef>
                <a:spcPts val="600"/>
              </a:spcBef>
              <a:buFont typeface="+mj-lt"/>
              <a:buAutoNum type="arabicPeriod"/>
            </a:pPr>
            <a:r>
              <a:rPr lang="en-AU" sz="2400" dirty="0" smtClean="0">
                <a:latin typeface="+mn-lt"/>
              </a:rPr>
              <a:t>The </a:t>
            </a:r>
            <a:r>
              <a:rPr lang="en-AU" sz="2400" dirty="0" smtClean="0">
                <a:latin typeface="+mn-lt"/>
              </a:rPr>
              <a:t>cost of storing the result of the </a:t>
            </a:r>
            <a:r>
              <a:rPr lang="en-AU" sz="2400" dirty="0" smtClean="0">
                <a:latin typeface="+mn-lt"/>
              </a:rPr>
              <a:t>join is included. It is assumed that </a:t>
            </a:r>
            <a:r>
              <a:rPr lang="en-AU" sz="2400" dirty="0" smtClean="0">
                <a:latin typeface="+mn-lt"/>
              </a:rPr>
              <a:t>one of the relations is being joined on its </a:t>
            </a:r>
            <a:r>
              <a:rPr lang="en-AU" sz="2400" dirty="0" smtClean="0">
                <a:latin typeface="+mn-lt"/>
              </a:rPr>
              <a:t>PK. </a:t>
            </a:r>
            <a:endParaRPr lang="en-AU" sz="2400" dirty="0" smtClean="0">
              <a:latin typeface="+mn-lt"/>
            </a:endParaRPr>
          </a:p>
          <a:p>
            <a:pPr marL="457200" indent="-457200" latinLnBrk="0">
              <a:spcBef>
                <a:spcPts val="600"/>
              </a:spcBef>
              <a:buFont typeface="+mj-lt"/>
              <a:buAutoNum type="arabicPeriod"/>
            </a:pPr>
            <a:r>
              <a:rPr lang="en-AU" sz="2400" dirty="0" smtClean="0">
                <a:latin typeface="+mn-lt"/>
              </a:rPr>
              <a:t>The </a:t>
            </a:r>
            <a:r>
              <a:rPr lang="en-AU" sz="2400" dirty="0" smtClean="0">
                <a:latin typeface="+mn-lt"/>
              </a:rPr>
              <a:t>factor W*(CPU Cost) </a:t>
            </a:r>
            <a:r>
              <a:rPr lang="en-AU" sz="2400" dirty="0" smtClean="0">
                <a:latin typeface="+mn-lt"/>
              </a:rPr>
              <a:t>will </a:t>
            </a:r>
            <a:r>
              <a:rPr lang="en-AU" sz="2400" dirty="0" smtClean="0">
                <a:latin typeface="+mn-lt"/>
              </a:rPr>
              <a:t>be different for different methods.</a:t>
            </a:r>
          </a:p>
          <a:p>
            <a:pPr marL="457200" indent="-457200" latinLnBrk="0">
              <a:spcBef>
                <a:spcPts val="600"/>
              </a:spcBef>
              <a:buFont typeface="+mj-lt"/>
              <a:buAutoNum type="arabicPeriod"/>
            </a:pPr>
            <a:r>
              <a:rPr lang="en-AU" sz="2400" dirty="0" smtClean="0">
                <a:latin typeface="+mn-lt"/>
              </a:rPr>
              <a:t>The simple </a:t>
            </a:r>
            <a:r>
              <a:rPr lang="en-AU" sz="2400" dirty="0" smtClean="0">
                <a:latin typeface="+mn-lt"/>
              </a:rPr>
              <a:t>hash join method </a:t>
            </a:r>
            <a:r>
              <a:rPr lang="en-AU" sz="2400" dirty="0" smtClean="0">
                <a:latin typeface="+mn-lt"/>
              </a:rPr>
              <a:t>is assumed to read both </a:t>
            </a:r>
            <a:r>
              <a:rPr lang="en-AU" sz="2400" dirty="0" smtClean="0">
                <a:latin typeface="+mn-lt"/>
              </a:rPr>
              <a:t>relations and hashing them. The CPU cost here includes the cost of hashing as well as creating a hash table</a:t>
            </a:r>
            <a:r>
              <a:rPr lang="en-AU" sz="2400" smtClean="0">
                <a:latin typeface="+mn-lt"/>
              </a:rPr>
              <a:t>. </a:t>
            </a:r>
            <a:endParaRPr lang="en-AU" sz="2400" dirty="0" smtClean="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2050" name="Rectangle 2"/>
          <p:cNvSpPr>
            <a:spLocks noGrp="1" noChangeArrowheads="1"/>
          </p:cNvSpPr>
          <p:nvPr>
            <p:ph type="title"/>
          </p:nvPr>
        </p:nvSpPr>
        <p:spPr/>
        <p:txBody>
          <a:bodyPr/>
          <a:lstStyle/>
          <a:p>
            <a:r>
              <a:rPr lang="en-US" sz="4000" dirty="0"/>
              <a:t>Query </a:t>
            </a:r>
            <a:r>
              <a:rPr lang="en-US" sz="4000" dirty="0" smtClean="0"/>
              <a:t>Processing Issues</a:t>
            </a:r>
            <a:endParaRPr lang="en-AU" sz="4000" dirty="0"/>
          </a:p>
        </p:txBody>
      </p:sp>
      <p:sp>
        <p:nvSpPr>
          <p:cNvPr id="2051" name="Rectangle 3"/>
          <p:cNvSpPr>
            <a:spLocks noChangeArrowheads="1"/>
          </p:cNvSpPr>
          <p:nvPr/>
        </p:nvSpPr>
        <p:spPr bwMode="auto">
          <a:xfrm>
            <a:off x="749508" y="1600200"/>
            <a:ext cx="8013492" cy="2880789"/>
          </a:xfrm>
          <a:prstGeom prst="rect">
            <a:avLst/>
          </a:prstGeom>
          <a:noFill/>
          <a:ln w="12700">
            <a:noFill/>
            <a:miter lim="800000"/>
            <a:headEnd type="none" w="sm" len="sm"/>
            <a:tailEnd type="none" w="sm" len="sm"/>
          </a:ln>
          <a:effectLst/>
        </p:spPr>
        <p:txBody>
          <a:bodyPr wrap="square">
            <a:spAutoFit/>
          </a:bodyPr>
          <a:lstStyle/>
          <a:p>
            <a:pPr marL="179388" indent="-179388" latinLnBrk="0">
              <a:lnSpc>
                <a:spcPct val="90000"/>
              </a:lnSpc>
              <a:spcBef>
                <a:spcPts val="1200"/>
              </a:spcBef>
              <a:buFont typeface="Arial" pitchFamily="34" charset="0"/>
              <a:buChar char="•"/>
            </a:pPr>
            <a:r>
              <a:rPr lang="en-US" sz="2400" dirty="0" smtClean="0">
                <a:latin typeface="Garamond" pitchFamily="18" charset="0"/>
              </a:rPr>
              <a:t>How </a:t>
            </a:r>
            <a:r>
              <a:rPr lang="en-US" sz="2400" dirty="0">
                <a:latin typeface="Garamond" pitchFamily="18" charset="0"/>
              </a:rPr>
              <a:t>does a DBMS process a query? </a:t>
            </a:r>
          </a:p>
          <a:p>
            <a:pPr marL="179388" indent="-179388" latinLnBrk="0">
              <a:lnSpc>
                <a:spcPct val="90000"/>
              </a:lnSpc>
              <a:spcBef>
                <a:spcPts val="1200"/>
              </a:spcBef>
              <a:buFontTx/>
              <a:buChar char="•"/>
            </a:pPr>
            <a:r>
              <a:rPr lang="en-US" sz="2400" dirty="0" smtClean="0">
                <a:latin typeface="Garamond" pitchFamily="18" charset="0"/>
              </a:rPr>
              <a:t>Does </a:t>
            </a:r>
            <a:r>
              <a:rPr lang="en-US" sz="2400" dirty="0">
                <a:latin typeface="Garamond" pitchFamily="18" charset="0"/>
              </a:rPr>
              <a:t>the formulation of the query determine the query processing plan? </a:t>
            </a:r>
          </a:p>
          <a:p>
            <a:pPr marL="179388" indent="-179388" latinLnBrk="0">
              <a:lnSpc>
                <a:spcPct val="90000"/>
              </a:lnSpc>
              <a:spcBef>
                <a:spcPts val="1200"/>
              </a:spcBef>
              <a:buFontTx/>
              <a:buChar char="•"/>
            </a:pPr>
            <a:r>
              <a:rPr lang="en-US" sz="2400" dirty="0" smtClean="0">
                <a:latin typeface="Garamond" pitchFamily="18" charset="0"/>
              </a:rPr>
              <a:t>Is </a:t>
            </a:r>
            <a:r>
              <a:rPr lang="en-US" sz="2400" dirty="0">
                <a:latin typeface="Garamond" pitchFamily="18" charset="0"/>
              </a:rPr>
              <a:t>it possible to recognise different semantically equivalent queries? </a:t>
            </a:r>
          </a:p>
          <a:p>
            <a:pPr marL="179388" indent="-179388" latinLnBrk="0">
              <a:lnSpc>
                <a:spcPct val="90000"/>
              </a:lnSpc>
              <a:spcBef>
                <a:spcPts val="1200"/>
              </a:spcBef>
              <a:buFontTx/>
              <a:buChar char="•"/>
            </a:pPr>
            <a:r>
              <a:rPr lang="en-US" sz="2400" dirty="0" smtClean="0">
                <a:latin typeface="Garamond" pitchFamily="18" charset="0"/>
              </a:rPr>
              <a:t>How </a:t>
            </a:r>
            <a:r>
              <a:rPr lang="en-US" sz="2400" dirty="0">
                <a:latin typeface="Garamond" pitchFamily="18" charset="0"/>
              </a:rPr>
              <a:t>does one determine the most efficient plan to process a query?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7170" name="Rectangle 2"/>
          <p:cNvSpPr>
            <a:spLocks noGrp="1" noChangeArrowheads="1"/>
          </p:cNvSpPr>
          <p:nvPr>
            <p:ph type="title"/>
          </p:nvPr>
        </p:nvSpPr>
        <p:spPr/>
        <p:txBody>
          <a:bodyPr/>
          <a:lstStyle/>
          <a:p>
            <a:r>
              <a:rPr lang="en-US" sz="4000" dirty="0"/>
              <a:t>Example</a:t>
            </a:r>
          </a:p>
        </p:txBody>
      </p:sp>
      <p:sp>
        <p:nvSpPr>
          <p:cNvPr id="7171" name="Rectangle 3"/>
          <p:cNvSpPr>
            <a:spLocks noChangeArrowheads="1"/>
          </p:cNvSpPr>
          <p:nvPr/>
        </p:nvSpPr>
        <p:spPr bwMode="auto">
          <a:xfrm>
            <a:off x="749508" y="1905000"/>
            <a:ext cx="8165892" cy="3600986"/>
          </a:xfrm>
          <a:prstGeom prst="rect">
            <a:avLst/>
          </a:prstGeom>
          <a:noFill/>
          <a:ln w="12700">
            <a:noFill/>
            <a:miter lim="800000"/>
            <a:headEnd type="none" w="sm" len="sm"/>
            <a:tailEnd type="none" w="sm" len="sm"/>
          </a:ln>
          <a:effectLst/>
        </p:spPr>
        <p:txBody>
          <a:bodyPr wrap="square">
            <a:spAutoFit/>
          </a:bodyPr>
          <a:lstStyle/>
          <a:p>
            <a:pPr latinLnBrk="0">
              <a:spcAft>
                <a:spcPts val="1200"/>
              </a:spcAft>
            </a:pPr>
            <a:r>
              <a:rPr lang="en-US" sz="2400" dirty="0">
                <a:latin typeface="Garamond" pitchFamily="18" charset="0"/>
              </a:rPr>
              <a:t>Consider the following </a:t>
            </a:r>
            <a:r>
              <a:rPr lang="en-US" sz="2400" dirty="0" smtClean="0">
                <a:latin typeface="Garamond" pitchFamily="18" charset="0"/>
              </a:rPr>
              <a:t>ODI cricket database</a:t>
            </a:r>
            <a:r>
              <a:rPr lang="en-US" sz="2400" dirty="0">
                <a:latin typeface="Garamond" pitchFamily="18" charset="0"/>
              </a:rPr>
              <a:t>:</a:t>
            </a:r>
          </a:p>
          <a:p>
            <a:pPr lvl="1"/>
            <a:r>
              <a:rPr lang="en-AU" dirty="0" smtClean="0">
                <a:latin typeface="+mn-lt"/>
              </a:rPr>
              <a:t>Match(</a:t>
            </a:r>
            <a:r>
              <a:rPr lang="en-AU" dirty="0" err="1" smtClean="0">
                <a:latin typeface="+mn-lt"/>
              </a:rPr>
              <a:t>MatchID</a:t>
            </a:r>
            <a:r>
              <a:rPr lang="en-AU" dirty="0" smtClean="0">
                <a:latin typeface="+mn-lt"/>
              </a:rPr>
              <a:t>, Team1, Team2, Ground, Date, Winner)</a:t>
            </a:r>
          </a:p>
          <a:p>
            <a:pPr lvl="1"/>
            <a:r>
              <a:rPr lang="en-AU" dirty="0" smtClean="0">
                <a:latin typeface="+mn-lt"/>
              </a:rPr>
              <a:t>Player(</a:t>
            </a:r>
            <a:r>
              <a:rPr lang="en-AU" dirty="0" err="1" smtClean="0">
                <a:latin typeface="+mn-lt"/>
              </a:rPr>
              <a:t>PlayerID</a:t>
            </a:r>
            <a:r>
              <a:rPr lang="en-AU" dirty="0" smtClean="0">
                <a:latin typeface="+mn-lt"/>
              </a:rPr>
              <a:t>, </a:t>
            </a:r>
            <a:r>
              <a:rPr lang="en-AU" dirty="0" err="1" smtClean="0">
                <a:latin typeface="+mn-lt"/>
              </a:rPr>
              <a:t>LName</a:t>
            </a:r>
            <a:r>
              <a:rPr lang="en-AU" dirty="0" smtClean="0">
                <a:latin typeface="+mn-lt"/>
              </a:rPr>
              <a:t>, </a:t>
            </a:r>
            <a:r>
              <a:rPr lang="en-AU" dirty="0" err="1" smtClean="0">
                <a:latin typeface="+mn-lt"/>
              </a:rPr>
              <a:t>FName</a:t>
            </a:r>
            <a:r>
              <a:rPr lang="en-AU" dirty="0" smtClean="0">
                <a:latin typeface="+mn-lt"/>
              </a:rPr>
              <a:t>, Country, </a:t>
            </a:r>
            <a:r>
              <a:rPr lang="en-AU" dirty="0" err="1" smtClean="0">
                <a:latin typeface="+mn-lt"/>
              </a:rPr>
              <a:t>YBorn</a:t>
            </a:r>
            <a:r>
              <a:rPr lang="en-AU" dirty="0" smtClean="0">
                <a:latin typeface="+mn-lt"/>
              </a:rPr>
              <a:t>, </a:t>
            </a:r>
            <a:r>
              <a:rPr lang="en-AU" dirty="0" err="1" smtClean="0">
                <a:latin typeface="+mn-lt"/>
              </a:rPr>
              <a:t>BPlace</a:t>
            </a:r>
            <a:r>
              <a:rPr lang="en-AU" dirty="0" smtClean="0">
                <a:latin typeface="+mn-lt"/>
              </a:rPr>
              <a:t>, </a:t>
            </a:r>
            <a:r>
              <a:rPr lang="en-AU" dirty="0" err="1" smtClean="0">
                <a:latin typeface="+mn-lt"/>
              </a:rPr>
              <a:t>FTest</a:t>
            </a:r>
            <a:r>
              <a:rPr lang="en-AU" dirty="0" smtClean="0">
                <a:latin typeface="+mn-lt"/>
              </a:rPr>
              <a:t>)</a:t>
            </a:r>
          </a:p>
          <a:p>
            <a:pPr lvl="1"/>
            <a:r>
              <a:rPr lang="en-AU" dirty="0" smtClean="0">
                <a:latin typeface="+mn-lt"/>
              </a:rPr>
              <a:t>Batting(</a:t>
            </a:r>
            <a:r>
              <a:rPr lang="en-AU" dirty="0" err="1" smtClean="0">
                <a:latin typeface="+mn-lt"/>
              </a:rPr>
              <a:t>MatchID</a:t>
            </a:r>
            <a:r>
              <a:rPr lang="en-AU" dirty="0" smtClean="0">
                <a:latin typeface="+mn-lt"/>
              </a:rPr>
              <a:t>, PID, Order, </a:t>
            </a:r>
            <a:r>
              <a:rPr lang="en-AU" dirty="0" err="1" smtClean="0">
                <a:latin typeface="+mn-lt"/>
              </a:rPr>
              <a:t>HOut</a:t>
            </a:r>
            <a:r>
              <a:rPr lang="en-AU" dirty="0" smtClean="0">
                <a:latin typeface="+mn-lt"/>
              </a:rPr>
              <a:t>, FOW, </a:t>
            </a:r>
            <a:r>
              <a:rPr lang="en-AU" dirty="0" err="1" smtClean="0">
                <a:latin typeface="+mn-lt"/>
              </a:rPr>
              <a:t>NRuns</a:t>
            </a:r>
            <a:r>
              <a:rPr lang="en-AU" dirty="0" smtClean="0">
                <a:latin typeface="+mn-lt"/>
              </a:rPr>
              <a:t>, </a:t>
            </a:r>
            <a:r>
              <a:rPr lang="en-AU" dirty="0" err="1" smtClean="0">
                <a:latin typeface="+mn-lt"/>
              </a:rPr>
              <a:t>Mts</a:t>
            </a:r>
            <a:r>
              <a:rPr lang="en-AU" dirty="0" smtClean="0">
                <a:latin typeface="+mn-lt"/>
              </a:rPr>
              <a:t>, </a:t>
            </a:r>
            <a:r>
              <a:rPr lang="en-AU" dirty="0" err="1" smtClean="0">
                <a:latin typeface="+mn-lt"/>
              </a:rPr>
              <a:t>NBalls</a:t>
            </a:r>
            <a:r>
              <a:rPr lang="en-AU" dirty="0" smtClean="0">
                <a:latin typeface="+mn-lt"/>
              </a:rPr>
              <a:t>, Fours, Sixes)</a:t>
            </a:r>
          </a:p>
          <a:p>
            <a:pPr lvl="1"/>
            <a:r>
              <a:rPr lang="en-AU" dirty="0" smtClean="0">
                <a:latin typeface="+mn-lt"/>
              </a:rPr>
              <a:t>Bowling(</a:t>
            </a:r>
            <a:r>
              <a:rPr lang="en-AU" dirty="0" err="1" smtClean="0">
                <a:latin typeface="+mn-lt"/>
              </a:rPr>
              <a:t>MatchID</a:t>
            </a:r>
            <a:r>
              <a:rPr lang="en-AU" dirty="0" smtClean="0">
                <a:latin typeface="+mn-lt"/>
              </a:rPr>
              <a:t>, PID, </a:t>
            </a:r>
            <a:r>
              <a:rPr lang="en-AU" dirty="0" err="1" smtClean="0">
                <a:latin typeface="+mn-lt"/>
              </a:rPr>
              <a:t>NOvers</a:t>
            </a:r>
            <a:r>
              <a:rPr lang="en-AU" dirty="0" smtClean="0">
                <a:latin typeface="+mn-lt"/>
              </a:rPr>
              <a:t>, Maidens, </a:t>
            </a:r>
            <a:r>
              <a:rPr lang="en-AU" dirty="0" err="1" smtClean="0">
                <a:latin typeface="+mn-lt"/>
              </a:rPr>
              <a:t>NRuns</a:t>
            </a:r>
            <a:r>
              <a:rPr lang="en-AU" dirty="0" smtClean="0">
                <a:latin typeface="+mn-lt"/>
              </a:rPr>
              <a:t>, </a:t>
            </a:r>
            <a:r>
              <a:rPr lang="en-AU" dirty="0" err="1" smtClean="0">
                <a:latin typeface="+mn-lt"/>
              </a:rPr>
              <a:t>NWickets</a:t>
            </a:r>
            <a:r>
              <a:rPr lang="en-AU" dirty="0" smtClean="0">
                <a:latin typeface="+mn-lt"/>
              </a:rPr>
              <a:t>)</a:t>
            </a:r>
            <a:r>
              <a:rPr lang="en-US" dirty="0" smtClean="0">
                <a:latin typeface="+mn-lt"/>
              </a:rPr>
              <a:t> </a:t>
            </a:r>
            <a:endParaRPr lang="en-US" sz="2400" dirty="0">
              <a:latin typeface="Garamond" pitchFamily="18" charset="0"/>
            </a:endParaRPr>
          </a:p>
          <a:p>
            <a:pPr latinLnBrk="0">
              <a:spcBef>
                <a:spcPts val="1200"/>
              </a:spcBef>
            </a:pPr>
            <a:r>
              <a:rPr lang="en-US" sz="2400" dirty="0">
                <a:latin typeface="Garamond" pitchFamily="18" charset="0"/>
              </a:rPr>
              <a:t>Now consider the query </a:t>
            </a:r>
            <a:r>
              <a:rPr lang="en-US" sz="2400" dirty="0" smtClean="0">
                <a:latin typeface="Garamond" pitchFamily="18" charset="0"/>
              </a:rPr>
              <a:t>‘</a:t>
            </a:r>
            <a:r>
              <a:rPr lang="en-AU" sz="2400" dirty="0" smtClean="0">
                <a:latin typeface="Garamond" pitchFamily="18" charset="0"/>
              </a:rPr>
              <a:t>find the names of grounds where </a:t>
            </a:r>
            <a:r>
              <a:rPr lang="en-AU" sz="2400" dirty="0" err="1" smtClean="0">
                <a:latin typeface="Garamond" pitchFamily="18" charset="0"/>
              </a:rPr>
              <a:t>Sachin</a:t>
            </a:r>
            <a:r>
              <a:rPr lang="en-AU" sz="2400" dirty="0" smtClean="0">
                <a:latin typeface="Garamond" pitchFamily="18" charset="0"/>
              </a:rPr>
              <a:t> Tendulkar has batted</a:t>
            </a:r>
            <a:r>
              <a:rPr lang="en-US" sz="2400" dirty="0" smtClean="0">
                <a:latin typeface="Garamond" pitchFamily="18" charset="0"/>
              </a:rPr>
              <a:t>’. </a:t>
            </a:r>
            <a:endParaRPr lang="en-US" sz="2400" dirty="0">
              <a:latin typeface="Garamond" pitchFamily="18" charset="0"/>
            </a:endParaRPr>
          </a:p>
          <a:p>
            <a:pPr latinLnBrk="0">
              <a:spcBef>
                <a:spcPts val="1200"/>
              </a:spcBef>
            </a:pPr>
            <a:r>
              <a:rPr lang="en-US" sz="2400" dirty="0">
                <a:latin typeface="Garamond" pitchFamily="18" charset="0"/>
              </a:rPr>
              <a:t>This query may be formulated in a number of different ways. Three possible formulations of the query are: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8194" name="Rectangle 2"/>
          <p:cNvSpPr>
            <a:spLocks noGrp="1" noChangeArrowheads="1"/>
          </p:cNvSpPr>
          <p:nvPr>
            <p:ph type="title"/>
          </p:nvPr>
        </p:nvSpPr>
        <p:spPr/>
        <p:txBody>
          <a:bodyPr/>
          <a:lstStyle/>
          <a:p>
            <a:r>
              <a:rPr lang="en-US" sz="4000" dirty="0" smtClean="0"/>
              <a:t>First Formulation</a:t>
            </a:r>
            <a:endParaRPr lang="en-US" sz="4000" dirty="0"/>
          </a:p>
        </p:txBody>
      </p:sp>
      <p:sp>
        <p:nvSpPr>
          <p:cNvPr id="8195" name="Rectangle 3"/>
          <p:cNvSpPr>
            <a:spLocks noChangeArrowheads="1"/>
          </p:cNvSpPr>
          <p:nvPr/>
        </p:nvSpPr>
        <p:spPr bwMode="auto">
          <a:xfrm>
            <a:off x="1319134" y="1783830"/>
            <a:ext cx="7520066" cy="1938992"/>
          </a:xfrm>
          <a:prstGeom prst="rect">
            <a:avLst/>
          </a:prstGeom>
          <a:noFill/>
          <a:ln w="12700">
            <a:noFill/>
            <a:miter lim="800000"/>
            <a:headEnd type="none" w="sm" len="sm"/>
            <a:tailEnd type="none" w="sm" len="sm"/>
          </a:ln>
          <a:effectLst/>
        </p:spPr>
        <p:txBody>
          <a:bodyPr wrap="square">
            <a:spAutoFit/>
          </a:bodyPr>
          <a:lstStyle/>
          <a:p>
            <a:r>
              <a:rPr lang="en-AU" sz="2400" dirty="0" smtClean="0">
                <a:latin typeface="Garamond" pitchFamily="18" charset="0"/>
              </a:rPr>
              <a:t>SELECT </a:t>
            </a:r>
            <a:r>
              <a:rPr lang="en-AU" sz="2400" i="1" dirty="0" smtClean="0">
                <a:latin typeface="Garamond" pitchFamily="18" charset="0"/>
              </a:rPr>
              <a:t>Ground</a:t>
            </a:r>
            <a:br>
              <a:rPr lang="en-AU" sz="2400" i="1" dirty="0" smtClean="0">
                <a:latin typeface="Garamond" pitchFamily="18" charset="0"/>
              </a:rPr>
            </a:br>
            <a:r>
              <a:rPr lang="en-AU" sz="2400" i="1" dirty="0" smtClean="0">
                <a:latin typeface="Garamond" pitchFamily="18" charset="0"/>
              </a:rPr>
              <a:t>FROM Match, Player, Batting</a:t>
            </a:r>
            <a:br>
              <a:rPr lang="en-AU" sz="2400" i="1" dirty="0" smtClean="0">
                <a:latin typeface="Garamond" pitchFamily="18" charset="0"/>
              </a:rPr>
            </a:br>
            <a:r>
              <a:rPr lang="en-AU" sz="2400" i="1" dirty="0" smtClean="0">
                <a:latin typeface="Garamond" pitchFamily="18" charset="0"/>
              </a:rPr>
              <a:t>WHERE </a:t>
            </a:r>
            <a:r>
              <a:rPr lang="en-AU" sz="2400" i="1" dirty="0" err="1" smtClean="0">
                <a:latin typeface="Garamond" pitchFamily="18" charset="0"/>
              </a:rPr>
              <a:t>PlayerID</a:t>
            </a:r>
            <a:r>
              <a:rPr lang="en-AU" sz="2400" i="1" dirty="0" smtClean="0">
                <a:latin typeface="Garamond" pitchFamily="18" charset="0"/>
              </a:rPr>
              <a:t> = PID </a:t>
            </a:r>
            <a:br>
              <a:rPr lang="en-AU" sz="2400" i="1" dirty="0" smtClean="0">
                <a:latin typeface="Garamond" pitchFamily="18" charset="0"/>
              </a:rPr>
            </a:br>
            <a:r>
              <a:rPr lang="en-AU" sz="2400" i="1" dirty="0" smtClean="0">
                <a:latin typeface="Garamond" pitchFamily="18" charset="0"/>
              </a:rPr>
              <a:t>AND MID = </a:t>
            </a:r>
            <a:r>
              <a:rPr lang="en-AU" sz="2400" i="1" dirty="0" err="1" smtClean="0">
                <a:latin typeface="Garamond" pitchFamily="18" charset="0"/>
              </a:rPr>
              <a:t>MatchID</a:t>
            </a:r>
            <a:r>
              <a:rPr lang="en-AU" sz="2400" i="1" dirty="0" smtClean="0">
                <a:latin typeface="Garamond" pitchFamily="18" charset="0"/>
              </a:rPr>
              <a:t/>
            </a:r>
            <a:br>
              <a:rPr lang="en-AU" sz="2400" i="1" dirty="0" smtClean="0">
                <a:latin typeface="Garamond" pitchFamily="18" charset="0"/>
              </a:rPr>
            </a:br>
            <a:r>
              <a:rPr lang="en-AU" sz="2400" i="1" dirty="0" smtClean="0">
                <a:latin typeface="Garamond" pitchFamily="18" charset="0"/>
              </a:rPr>
              <a:t>AND </a:t>
            </a:r>
            <a:r>
              <a:rPr lang="en-AU" sz="2400" i="1" dirty="0" err="1" smtClean="0">
                <a:latin typeface="Garamond" pitchFamily="18" charset="0"/>
              </a:rPr>
              <a:t>LName</a:t>
            </a:r>
            <a:r>
              <a:rPr lang="en-AU" sz="2400" i="1" dirty="0" smtClean="0">
                <a:latin typeface="Garamond" pitchFamily="18" charset="0"/>
              </a:rPr>
              <a:t> = ‘Tendulkar’</a:t>
            </a:r>
            <a:endParaRPr lang="en-US" sz="2400" dirty="0">
              <a:latin typeface="Garamond"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9218" name="Rectangle 2"/>
          <p:cNvSpPr>
            <a:spLocks noGrp="1" noChangeArrowheads="1"/>
          </p:cNvSpPr>
          <p:nvPr>
            <p:ph type="title"/>
          </p:nvPr>
        </p:nvSpPr>
        <p:spPr/>
        <p:txBody>
          <a:bodyPr/>
          <a:lstStyle/>
          <a:p>
            <a:r>
              <a:rPr lang="en-US" sz="4000" dirty="0" smtClean="0"/>
              <a:t>Second Formulation</a:t>
            </a:r>
            <a:endParaRPr lang="en-US" sz="4000" dirty="0"/>
          </a:p>
        </p:txBody>
      </p:sp>
      <p:sp>
        <p:nvSpPr>
          <p:cNvPr id="9219" name="Rectangle 3"/>
          <p:cNvSpPr>
            <a:spLocks noChangeArrowheads="1"/>
          </p:cNvSpPr>
          <p:nvPr/>
        </p:nvSpPr>
        <p:spPr bwMode="auto">
          <a:xfrm>
            <a:off x="816964" y="2057400"/>
            <a:ext cx="7749915" cy="3477875"/>
          </a:xfrm>
          <a:prstGeom prst="rect">
            <a:avLst/>
          </a:prstGeom>
          <a:noFill/>
          <a:ln w="12700">
            <a:noFill/>
            <a:miter lim="800000"/>
            <a:headEnd type="none" w="sm" len="sm"/>
            <a:tailEnd type="none" w="sm" len="sm"/>
          </a:ln>
          <a:effectLst/>
        </p:spPr>
        <p:txBody>
          <a:bodyPr wrap="square">
            <a:spAutoFit/>
          </a:bodyPr>
          <a:lstStyle/>
          <a:p>
            <a:r>
              <a:rPr lang="en-AU" sz="2400" dirty="0" smtClean="0">
                <a:latin typeface="Garamond" pitchFamily="18" charset="0"/>
              </a:rPr>
              <a:t>SELECT </a:t>
            </a:r>
            <a:r>
              <a:rPr lang="en-AU" sz="2400" i="1" dirty="0" smtClean="0">
                <a:latin typeface="Garamond" pitchFamily="18" charset="0"/>
              </a:rPr>
              <a:t>Ground</a:t>
            </a:r>
            <a:br>
              <a:rPr lang="en-AU" sz="2400" i="1" dirty="0" smtClean="0">
                <a:latin typeface="Garamond" pitchFamily="18" charset="0"/>
              </a:rPr>
            </a:br>
            <a:r>
              <a:rPr lang="en-AU" sz="2400" i="1" dirty="0" smtClean="0">
                <a:latin typeface="Garamond" pitchFamily="18" charset="0"/>
              </a:rPr>
              <a:t>FROM Match </a:t>
            </a:r>
            <a:br>
              <a:rPr lang="en-AU" sz="2400" i="1" dirty="0" smtClean="0">
                <a:latin typeface="Garamond" pitchFamily="18" charset="0"/>
              </a:rPr>
            </a:br>
            <a:r>
              <a:rPr lang="en-AU" sz="2400" i="1" dirty="0" smtClean="0">
                <a:latin typeface="Garamond" pitchFamily="18" charset="0"/>
              </a:rPr>
              <a:t>WHERE </a:t>
            </a:r>
            <a:r>
              <a:rPr lang="en-AU" sz="2400" i="1" dirty="0" err="1" smtClean="0">
                <a:latin typeface="Garamond" pitchFamily="18" charset="0"/>
              </a:rPr>
              <a:t>MatchID</a:t>
            </a:r>
            <a:r>
              <a:rPr lang="en-AU" sz="2400" i="1" dirty="0" smtClean="0">
                <a:latin typeface="Garamond" pitchFamily="18" charset="0"/>
              </a:rPr>
              <a:t> IN </a:t>
            </a:r>
            <a:br>
              <a:rPr lang="en-AU" sz="2400" i="1" dirty="0" smtClean="0">
                <a:latin typeface="Garamond" pitchFamily="18" charset="0"/>
              </a:rPr>
            </a:br>
            <a:r>
              <a:rPr lang="en-AU" sz="2400" i="1" dirty="0" smtClean="0">
                <a:latin typeface="Garamond" pitchFamily="18" charset="0"/>
              </a:rPr>
              <a:t>	(SELECT MID</a:t>
            </a:r>
            <a:br>
              <a:rPr lang="en-AU" sz="2400" i="1" dirty="0" smtClean="0">
                <a:latin typeface="Garamond" pitchFamily="18" charset="0"/>
              </a:rPr>
            </a:br>
            <a:r>
              <a:rPr lang="en-AU" sz="2400" i="1" dirty="0" smtClean="0">
                <a:latin typeface="Garamond" pitchFamily="18" charset="0"/>
              </a:rPr>
              <a:t>	FROM Batting </a:t>
            </a:r>
            <a:br>
              <a:rPr lang="en-AU" sz="2400" i="1" dirty="0" smtClean="0">
                <a:latin typeface="Garamond" pitchFamily="18" charset="0"/>
              </a:rPr>
            </a:br>
            <a:r>
              <a:rPr lang="en-AU" sz="2400" i="1" dirty="0" smtClean="0">
                <a:latin typeface="Garamond" pitchFamily="18" charset="0"/>
              </a:rPr>
              <a:t>	WHERE PID IN </a:t>
            </a:r>
          </a:p>
          <a:p>
            <a:r>
              <a:rPr lang="en-AU" sz="2400" dirty="0" smtClean="0">
                <a:latin typeface="Garamond" pitchFamily="18" charset="0"/>
              </a:rPr>
              <a:t>		(SELECT </a:t>
            </a:r>
            <a:r>
              <a:rPr lang="en-AU" sz="2400" i="1" dirty="0" err="1" smtClean="0">
                <a:latin typeface="Garamond" pitchFamily="18" charset="0"/>
              </a:rPr>
              <a:t>PlayerID</a:t>
            </a:r>
            <a:r>
              <a:rPr lang="en-AU" sz="2400" i="1" dirty="0" smtClean="0">
                <a:latin typeface="Garamond" pitchFamily="18" charset="0"/>
              </a:rPr>
              <a:t/>
            </a:r>
            <a:br>
              <a:rPr lang="en-AU" sz="2400" i="1" dirty="0" smtClean="0">
                <a:latin typeface="Garamond" pitchFamily="18" charset="0"/>
              </a:rPr>
            </a:br>
            <a:r>
              <a:rPr lang="en-AU" sz="2400" i="1" dirty="0" smtClean="0">
                <a:latin typeface="Garamond" pitchFamily="18" charset="0"/>
              </a:rPr>
              <a:t>		FROM Player </a:t>
            </a:r>
            <a:br>
              <a:rPr lang="en-AU" sz="2400" i="1" dirty="0" smtClean="0">
                <a:latin typeface="Garamond" pitchFamily="18" charset="0"/>
              </a:rPr>
            </a:br>
            <a:r>
              <a:rPr lang="en-AU" sz="2400" i="1" dirty="0" smtClean="0">
                <a:latin typeface="Garamond" pitchFamily="18" charset="0"/>
              </a:rPr>
              <a:t>		WHERE </a:t>
            </a:r>
            <a:r>
              <a:rPr lang="en-AU" sz="2400" i="1" dirty="0" err="1" smtClean="0">
                <a:latin typeface="Garamond" pitchFamily="18" charset="0"/>
              </a:rPr>
              <a:t>LName</a:t>
            </a:r>
            <a:r>
              <a:rPr lang="en-AU" sz="2400" i="1" dirty="0" smtClean="0">
                <a:latin typeface="Garamond" pitchFamily="18" charset="0"/>
              </a:rPr>
              <a:t> = ‘Tendulkar’)) </a:t>
            </a:r>
            <a:r>
              <a:rPr lang="en-US" sz="2800" dirty="0" smtClean="0">
                <a:latin typeface="Garamond" pitchFamily="18" charset="0"/>
              </a:rPr>
              <a:t> </a:t>
            </a:r>
            <a:endParaRPr lang="en-US" sz="2800" dirty="0">
              <a:latin typeface="Garamond"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2"/>
          <p:cNvSpPr>
            <a:spLocks noGrp="1"/>
          </p:cNvSpPr>
          <p:nvPr>
            <p:ph type="dt" sz="half" idx="10"/>
          </p:nvPr>
        </p:nvSpPr>
        <p:spPr/>
        <p:txBody>
          <a:bodyPr/>
          <a:lstStyle/>
          <a:p>
            <a:r>
              <a:rPr lang="en-AU"/>
              <a:t>April 2009</a:t>
            </a:r>
          </a:p>
        </p:txBody>
      </p:sp>
      <p:sp>
        <p:nvSpPr>
          <p:cNvPr id="5" name="Footer Placeholder 3"/>
          <p:cNvSpPr>
            <a:spLocks noGrp="1"/>
          </p:cNvSpPr>
          <p:nvPr>
            <p:ph type="ftr" sz="quarter" idx="11"/>
          </p:nvPr>
        </p:nvSpPr>
        <p:spPr/>
        <p:txBody>
          <a:bodyPr/>
          <a:lstStyle/>
          <a:p>
            <a:r>
              <a:rPr lang="en-AU"/>
              <a:t>©G. K. Gupta</a:t>
            </a:r>
          </a:p>
        </p:txBody>
      </p:sp>
      <p:sp>
        <p:nvSpPr>
          <p:cNvPr id="6146" name="Rectangle 2"/>
          <p:cNvSpPr>
            <a:spLocks noGrp="1" noChangeArrowheads="1"/>
          </p:cNvSpPr>
          <p:nvPr>
            <p:ph type="title"/>
          </p:nvPr>
        </p:nvSpPr>
        <p:spPr/>
        <p:txBody>
          <a:bodyPr/>
          <a:lstStyle/>
          <a:p>
            <a:r>
              <a:rPr lang="en-US" sz="4000" dirty="0" smtClean="0"/>
              <a:t>Third Formulation</a:t>
            </a:r>
            <a:endParaRPr lang="en-AU" sz="4000" dirty="0"/>
          </a:p>
        </p:txBody>
      </p:sp>
      <p:sp>
        <p:nvSpPr>
          <p:cNvPr id="6147" name="Rectangle 3"/>
          <p:cNvSpPr>
            <a:spLocks noChangeArrowheads="1"/>
          </p:cNvSpPr>
          <p:nvPr/>
        </p:nvSpPr>
        <p:spPr bwMode="auto">
          <a:xfrm>
            <a:off x="1086786" y="1860030"/>
            <a:ext cx="7676213" cy="4154984"/>
          </a:xfrm>
          <a:prstGeom prst="rect">
            <a:avLst/>
          </a:prstGeom>
          <a:noFill/>
          <a:ln w="12700">
            <a:noFill/>
            <a:miter lim="800000"/>
            <a:headEnd type="none" w="sm" len="sm"/>
            <a:tailEnd type="none" w="sm" len="sm"/>
          </a:ln>
          <a:effectLst/>
        </p:spPr>
        <p:txBody>
          <a:bodyPr wrap="square">
            <a:spAutoFit/>
          </a:bodyPr>
          <a:lstStyle/>
          <a:p>
            <a:r>
              <a:rPr lang="en-AU" sz="2400" dirty="0" smtClean="0">
                <a:latin typeface="+mn-lt"/>
              </a:rPr>
              <a:t>SELECT </a:t>
            </a:r>
            <a:r>
              <a:rPr lang="en-AU" sz="2400" i="1" dirty="0" smtClean="0">
                <a:latin typeface="+mn-lt"/>
              </a:rPr>
              <a:t>Ground </a:t>
            </a:r>
            <a:br>
              <a:rPr lang="en-AU" sz="2400" i="1" dirty="0" smtClean="0">
                <a:latin typeface="+mn-lt"/>
              </a:rPr>
            </a:br>
            <a:r>
              <a:rPr lang="en-AU" sz="2400" i="1" dirty="0" smtClean="0">
                <a:latin typeface="+mn-lt"/>
              </a:rPr>
              <a:t>FROM Match </a:t>
            </a:r>
            <a:br>
              <a:rPr lang="en-AU" sz="2400" i="1" dirty="0" smtClean="0">
                <a:latin typeface="+mn-lt"/>
              </a:rPr>
            </a:br>
            <a:r>
              <a:rPr lang="en-AU" sz="2400" i="1" dirty="0" smtClean="0">
                <a:latin typeface="+mn-lt"/>
              </a:rPr>
              <a:t>WHERE EXISTS </a:t>
            </a:r>
            <a:br>
              <a:rPr lang="en-AU" sz="2400" i="1" dirty="0" smtClean="0">
                <a:latin typeface="+mn-lt"/>
              </a:rPr>
            </a:br>
            <a:r>
              <a:rPr lang="en-AU" sz="2400" i="1" dirty="0" smtClean="0">
                <a:latin typeface="+mn-lt"/>
              </a:rPr>
              <a:t>	(SELECT MID </a:t>
            </a:r>
            <a:br>
              <a:rPr lang="en-AU" sz="2400" i="1" dirty="0" smtClean="0">
                <a:latin typeface="+mn-lt"/>
              </a:rPr>
            </a:br>
            <a:r>
              <a:rPr lang="en-AU" sz="2400" i="1" dirty="0" smtClean="0">
                <a:latin typeface="+mn-lt"/>
              </a:rPr>
              <a:t>	FROM Batting </a:t>
            </a:r>
            <a:br>
              <a:rPr lang="en-AU" sz="2400" i="1" dirty="0" smtClean="0">
                <a:latin typeface="+mn-lt"/>
              </a:rPr>
            </a:br>
            <a:r>
              <a:rPr lang="en-AU" sz="2400" i="1" dirty="0" smtClean="0">
                <a:latin typeface="+mn-lt"/>
              </a:rPr>
              <a:t>	WHERE MID = </a:t>
            </a:r>
            <a:r>
              <a:rPr lang="en-AU" sz="2400" i="1" dirty="0" err="1" smtClean="0">
                <a:latin typeface="+mn-lt"/>
              </a:rPr>
              <a:t>MatchID</a:t>
            </a:r>
            <a:r>
              <a:rPr lang="en-AU" sz="2400" i="1" dirty="0" smtClean="0">
                <a:latin typeface="+mn-lt"/>
              </a:rPr>
              <a:t> </a:t>
            </a:r>
          </a:p>
          <a:p>
            <a:r>
              <a:rPr lang="en-AU" sz="2400" dirty="0" smtClean="0">
                <a:latin typeface="+mn-lt"/>
              </a:rPr>
              <a:t>	AND EXISTS </a:t>
            </a:r>
            <a:br>
              <a:rPr lang="en-AU" sz="2400" dirty="0" smtClean="0">
                <a:latin typeface="+mn-lt"/>
              </a:rPr>
            </a:br>
            <a:r>
              <a:rPr lang="en-AU" sz="2400" dirty="0" smtClean="0">
                <a:latin typeface="+mn-lt"/>
              </a:rPr>
              <a:t>		(SELECT </a:t>
            </a:r>
            <a:r>
              <a:rPr lang="en-AU" sz="2400" i="1" dirty="0" err="1" smtClean="0">
                <a:latin typeface="+mn-lt"/>
              </a:rPr>
              <a:t>PlayerID</a:t>
            </a:r>
            <a:r>
              <a:rPr lang="en-AU" sz="2400" i="1" dirty="0" smtClean="0">
                <a:latin typeface="+mn-lt"/>
              </a:rPr>
              <a:t/>
            </a:r>
            <a:br>
              <a:rPr lang="en-AU" sz="2400" i="1" dirty="0" smtClean="0">
                <a:latin typeface="+mn-lt"/>
              </a:rPr>
            </a:br>
            <a:r>
              <a:rPr lang="en-AU" sz="2400" i="1" dirty="0" smtClean="0">
                <a:latin typeface="+mn-lt"/>
              </a:rPr>
              <a:t>		FROM Player </a:t>
            </a:r>
            <a:br>
              <a:rPr lang="en-AU" sz="2400" i="1" dirty="0" smtClean="0">
                <a:latin typeface="+mn-lt"/>
              </a:rPr>
            </a:br>
            <a:r>
              <a:rPr lang="en-AU" sz="2400" i="1" dirty="0" smtClean="0">
                <a:latin typeface="+mn-lt"/>
              </a:rPr>
              <a:t>		WHERE PID = </a:t>
            </a:r>
            <a:r>
              <a:rPr lang="en-AU" sz="2400" i="1" dirty="0" err="1" smtClean="0">
                <a:latin typeface="+mn-lt"/>
              </a:rPr>
              <a:t>PlayerID</a:t>
            </a:r>
            <a:r>
              <a:rPr lang="en-AU" sz="2400" i="1" dirty="0" smtClean="0">
                <a:latin typeface="+mn-lt"/>
              </a:rPr>
              <a:t> </a:t>
            </a:r>
            <a:br>
              <a:rPr lang="en-AU" sz="2400" i="1" dirty="0" smtClean="0">
                <a:latin typeface="+mn-lt"/>
              </a:rPr>
            </a:br>
            <a:r>
              <a:rPr lang="en-AU" sz="2400" i="1" dirty="0" smtClean="0">
                <a:latin typeface="+mn-lt"/>
              </a:rPr>
              <a:t>		AND </a:t>
            </a:r>
            <a:r>
              <a:rPr lang="en-AU" sz="2400" i="1" dirty="0" err="1" smtClean="0">
                <a:latin typeface="+mn-lt"/>
              </a:rPr>
              <a:t>LName</a:t>
            </a:r>
            <a:r>
              <a:rPr lang="en-AU" sz="2400" i="1" dirty="0" smtClean="0">
                <a:latin typeface="+mn-lt"/>
              </a:rPr>
              <a:t> = ‘Tendulkar’))</a:t>
            </a:r>
            <a:r>
              <a:rPr lang="en-AU" sz="2000" i="1" dirty="0" smtClean="0">
                <a:latin typeface="+mn-lt"/>
              </a:rPr>
              <a:t> </a:t>
            </a:r>
            <a:endParaRPr lang="en-US" sz="2000" dirty="0">
              <a:latin typeface="+mn-lt"/>
            </a:endParaRPr>
          </a:p>
        </p:txBody>
      </p:sp>
    </p:spTree>
  </p:cSld>
  <p:clrMapOvr>
    <a:masterClrMapping/>
  </p:clrMapOvr>
</p:sld>
</file>

<file path=ppt/theme/theme1.xml><?xml version="1.0" encoding="utf-8"?>
<a:theme xmlns:a="http://schemas.openxmlformats.org/drawingml/2006/main" name="8New.QueryProcessing">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aramond" pitchFamily="18"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8New.QueryProcessing</Template>
  <TotalTime>509</TotalTime>
  <Words>3241</Words>
  <Application>Microsoft Office PowerPoint</Application>
  <PresentationFormat>On-screen Show (4:3)</PresentationFormat>
  <Paragraphs>303</Paragraphs>
  <Slides>46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48" baseType="lpstr">
      <vt:lpstr>8New.QueryProcessing</vt:lpstr>
      <vt:lpstr>Document</vt:lpstr>
      <vt:lpstr>Slide 1</vt:lpstr>
      <vt:lpstr>Chapter 8 Query Processing</vt:lpstr>
      <vt:lpstr>Objectives</vt:lpstr>
      <vt:lpstr>Objectives (cont’d)</vt:lpstr>
      <vt:lpstr>Query Processing Issues</vt:lpstr>
      <vt:lpstr>Example</vt:lpstr>
      <vt:lpstr>First Formulation</vt:lpstr>
      <vt:lpstr>Second Formulation</vt:lpstr>
      <vt:lpstr>Third Formulation</vt:lpstr>
      <vt:lpstr>Steps in Query Processing</vt:lpstr>
      <vt:lpstr>Query Parsing and Validating</vt:lpstr>
      <vt:lpstr>Query Parsing</vt:lpstr>
      <vt:lpstr>Query Optimization</vt:lpstr>
      <vt:lpstr>Heuristic Optimization</vt:lpstr>
      <vt:lpstr>Rules for Heuristic Optimization</vt:lpstr>
      <vt:lpstr>Rules of Thumb</vt:lpstr>
      <vt:lpstr>Access Paths</vt:lpstr>
      <vt:lpstr>Query Code Generation</vt:lpstr>
      <vt:lpstr>Query Execution</vt:lpstr>
      <vt:lpstr>Algebra Operations</vt:lpstr>
      <vt:lpstr>Selection</vt:lpstr>
      <vt:lpstr>Selection</vt:lpstr>
      <vt:lpstr>Selection</vt:lpstr>
      <vt:lpstr>Projection</vt:lpstr>
      <vt:lpstr>Eliminating Duplicates</vt:lpstr>
      <vt:lpstr>Relational Operations</vt:lpstr>
      <vt:lpstr>Operations</vt:lpstr>
      <vt:lpstr>Product</vt:lpstr>
      <vt:lpstr>Join</vt:lpstr>
      <vt:lpstr>Join</vt:lpstr>
      <vt:lpstr>Join Algorithms</vt:lpstr>
      <vt:lpstr>Nested Scan</vt:lpstr>
      <vt:lpstr>Nested-Scan</vt:lpstr>
      <vt:lpstr>Sort-Merge</vt:lpstr>
      <vt:lpstr>Sort-Merge</vt:lpstr>
      <vt:lpstr>An Algorithm</vt:lpstr>
      <vt:lpstr>Hash-Join</vt:lpstr>
      <vt:lpstr>A Hash-Join Algorithm</vt:lpstr>
      <vt:lpstr>A Hash-Join Algorithm</vt:lpstr>
      <vt:lpstr>Cost Based Optimization</vt:lpstr>
      <vt:lpstr>Cost Based Optimization</vt:lpstr>
      <vt:lpstr>Selectivity Factors for Selection</vt:lpstr>
      <vt:lpstr>Cost of Some Selections</vt:lpstr>
      <vt:lpstr>Size and Cost of a Join</vt:lpstr>
      <vt:lpstr>Cost of a Join</vt:lpstr>
      <vt:lpstr>Cost of a Join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Gopal</dc:creator>
  <cp:lastModifiedBy>Gopal</cp:lastModifiedBy>
  <cp:revision>45</cp:revision>
  <dcterms:created xsi:type="dcterms:W3CDTF">2011-04-01T05:01:50Z</dcterms:created>
  <dcterms:modified xsi:type="dcterms:W3CDTF">2011-04-30T23:47:43Z</dcterms:modified>
</cp:coreProperties>
</file>